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86" r:id="rId4"/>
    <p:sldId id="287" r:id="rId5"/>
    <p:sldId id="417" r:id="rId6"/>
    <p:sldId id="428" r:id="rId7"/>
    <p:sldId id="345" r:id="rId8"/>
    <p:sldId id="346" r:id="rId9"/>
    <p:sldId id="347" r:id="rId10"/>
    <p:sldId id="374" r:id="rId11"/>
    <p:sldId id="375" r:id="rId12"/>
    <p:sldId id="376" r:id="rId13"/>
    <p:sldId id="339" r:id="rId14"/>
    <p:sldId id="386" r:id="rId15"/>
    <p:sldId id="387" r:id="rId16"/>
    <p:sldId id="348" r:id="rId17"/>
    <p:sldId id="419" r:id="rId18"/>
    <p:sldId id="350" r:id="rId19"/>
    <p:sldId id="351" r:id="rId20"/>
    <p:sldId id="340" r:id="rId21"/>
    <p:sldId id="422" r:id="rId22"/>
    <p:sldId id="423" r:id="rId23"/>
    <p:sldId id="369" r:id="rId24"/>
    <p:sldId id="370" r:id="rId25"/>
    <p:sldId id="371" r:id="rId26"/>
    <p:sldId id="424" r:id="rId27"/>
    <p:sldId id="341" r:id="rId28"/>
    <p:sldId id="425" r:id="rId29"/>
    <p:sldId id="414" r:id="rId30"/>
    <p:sldId id="356" r:id="rId31"/>
    <p:sldId id="357" r:id="rId32"/>
    <p:sldId id="366" r:id="rId33"/>
    <p:sldId id="342" r:id="rId34"/>
    <p:sldId id="364" r:id="rId35"/>
    <p:sldId id="365" r:id="rId36"/>
    <p:sldId id="396" r:id="rId37"/>
    <p:sldId id="397" r:id="rId38"/>
    <p:sldId id="343" r:id="rId39"/>
    <p:sldId id="408" r:id="rId40"/>
    <p:sldId id="358" r:id="rId41"/>
    <p:sldId id="359" r:id="rId42"/>
    <p:sldId id="360" r:id="rId43"/>
    <p:sldId id="361" r:id="rId44"/>
    <p:sldId id="401" r:id="rId45"/>
    <p:sldId id="362" r:id="rId46"/>
    <p:sldId id="403" r:id="rId47"/>
    <p:sldId id="429" r:id="rId48"/>
    <p:sldId id="363" r:id="rId49"/>
    <p:sldId id="344" r:id="rId50"/>
    <p:sldId id="426" r:id="rId51"/>
    <p:sldId id="427" r:id="rId52"/>
    <p:sldId id="378" r:id="rId53"/>
    <p:sldId id="289" r:id="rId54"/>
    <p:sldId id="381" r:id="rId55"/>
    <p:sldId id="331" r:id="rId56"/>
    <p:sldId id="382" r:id="rId57"/>
    <p:sldId id="418" r:id="rId58"/>
    <p:sldId id="288" r:id="rId59"/>
    <p:sldId id="31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 varScale="1">
        <p:scale>
          <a:sx n="61" d="100"/>
          <a:sy n="61" d="100"/>
        </p:scale>
        <p:origin x="14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1"/>
              <a:t>Prices of Internet in Uganda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'[price of internet.xlsx]Sheet1'!$K$4</c:f>
              <c:strCache>
                <c:ptCount val="1"/>
                <c:pt idx="0">
                  <c:v>NITA-U Price of Internet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451327433628317E-2"/>
                  <c:y val="3.012722368037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BB-4319-A2A7-E0A557D3D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'[price of internet.xlsx]Sheet1'!$L$3:$P$3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xVal>
          <c:yVal>
            <c:numRef>
              <c:f>'[price of internet.xlsx]Sheet1'!$L$4:$P$4</c:f>
              <c:numCache>
                <c:formatCode>General</c:formatCode>
                <c:ptCount val="5"/>
                <c:pt idx="0">
                  <c:v>70</c:v>
                </c:pt>
                <c:pt idx="1">
                  <c:v>300</c:v>
                </c:pt>
                <c:pt idx="2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BB-4319-A2A7-E0A557D3DE91}"/>
            </c:ext>
          </c:extLst>
        </c:ser>
        <c:ser>
          <c:idx val="1"/>
          <c:order val="1"/>
          <c:tx>
            <c:strRef>
              <c:f>'[price of internet.xlsx]Sheet1'!$K$5</c:f>
              <c:strCache>
                <c:ptCount val="1"/>
                <c:pt idx="0">
                  <c:v>Average Market Price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'[price of internet.xlsx]Sheet1'!$L$3:$P$3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xVal>
          <c:yVal>
            <c:numRef>
              <c:f>'[price of internet.xlsx]Sheet1'!$L$5:$P$5</c:f>
              <c:numCache>
                <c:formatCode>General</c:formatCode>
                <c:ptCount val="5"/>
                <c:pt idx="0">
                  <c:v>250</c:v>
                </c:pt>
                <c:pt idx="1">
                  <c:v>600</c:v>
                </c:pt>
                <c:pt idx="2">
                  <c:v>1200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BB-4319-A2A7-E0A557D3DE9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094084592"/>
        <c:axId val="-1094079696"/>
      </c:scatterChart>
      <c:valAx>
        <c:axId val="-109408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094079696"/>
        <c:crosses val="autoZero"/>
        <c:crossBetween val="midCat"/>
      </c:valAx>
      <c:valAx>
        <c:axId val="-10940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Prices in US $ per Mbps per month</a:t>
                </a:r>
              </a:p>
            </c:rich>
          </c:tx>
          <c:layout>
            <c:manualLayout>
              <c:xMode val="edge"/>
              <c:yMode val="edge"/>
              <c:x val="2.2738713034437533E-2"/>
              <c:y val="0.1933137043457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094084592"/>
        <c:crossesAt val="2014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 cap="flat" cmpd="sng" algn="ctr">
      <a:solidFill>
        <a:srgbClr val="92D050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8BE7-89E1-42A0-9755-84946BFEFCAE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3F31-3F0B-4FFA-B7A2-13A62A47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C6A-579E-4251-9BFC-93CE32DF516D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9FC2-C56D-4F0F-A6C3-0F37A21688B3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A697-80EB-4A42-BAAD-F8488B4FB638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10CF-F071-4728-A96D-4DDC993C8B7D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CA14-47CE-4BB4-A5C2-F1A78E60C55B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8CD2-39AA-4D94-A2C1-C9799C56BDD1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363C-84A6-4A47-81C0-DE795658390D}" type="datetime1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FE06-B935-410A-8754-38C7AE8409D9}" type="datetime1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DA7C-5DDC-4F0B-BBF3-57E8590A7E4E}" type="datetime1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86ED-21F6-4035-9F15-C01B9191905F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5184-4319-4F17-9F47-0CC4B1FBD011}" type="datetime1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8158-DA84-4AFA-AB29-FF2F185886F7}" type="datetime1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itizen.go.u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vid19.gou.go.u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Ministry of ICT and National Guidance</a:t>
            </a:r>
            <a:br>
              <a:rPr lang="en-US" sz="3100" dirty="0">
                <a:latin typeface="Century Gothic" panose="020B0502020202020204" pitchFamily="34" charset="0"/>
              </a:rPr>
            </a:b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Implementation of the Manifesto Commitments and Strategic Guidelines and Directives </a:t>
            </a:r>
            <a:r>
              <a:rPr lang="en-US" sz="3100" dirty="0" smtClean="0">
                <a:latin typeface="Century Gothic" panose="020B0502020202020204" pitchFamily="34" charset="0"/>
              </a:rPr>
              <a:t/>
            </a:r>
            <a:br>
              <a:rPr lang="en-US" sz="3100" dirty="0" smtClean="0">
                <a:latin typeface="Century Gothic" panose="020B0502020202020204" pitchFamily="34" charset="0"/>
              </a:rPr>
            </a:br>
            <a:r>
              <a:rPr lang="en-US" sz="3100" dirty="0" smtClean="0">
                <a:latin typeface="Century Gothic" panose="020B0502020202020204" pitchFamily="34" charset="0"/>
              </a:rPr>
              <a:t>(</a:t>
            </a:r>
            <a:r>
              <a:rPr lang="en-US" sz="3100" dirty="0">
                <a:latin typeface="Century Gothic" panose="020B0502020202020204" pitchFamily="34" charset="0"/>
              </a:rPr>
              <a:t>2016-2021)</a:t>
            </a: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3100" dirty="0" smtClean="0">
                <a:latin typeface="Century Gothic" panose="020B0502020202020204" pitchFamily="34" charset="0"/>
              </a:rPr>
              <a:t>By </a:t>
            </a:r>
            <a:r>
              <a:rPr lang="en-US" sz="3100" dirty="0">
                <a:latin typeface="Century Gothic" panose="020B0502020202020204" pitchFamily="34" charset="0"/>
              </a:rPr>
              <a:t/>
            </a:r>
            <a:br>
              <a:rPr lang="en-US" sz="3100" dirty="0">
                <a:latin typeface="Century Gothic" panose="020B0502020202020204" pitchFamily="34" charset="0"/>
              </a:rPr>
            </a:br>
            <a:r>
              <a:rPr lang="en-GB" sz="3100" dirty="0">
                <a:latin typeface="Century Gothic" panose="020B0502020202020204" pitchFamily="34" charset="0"/>
              </a:rPr>
              <a:t>Hon Nabakooba </a:t>
            </a:r>
            <a:r>
              <a:rPr lang="en-GB" sz="3100" dirty="0" err="1">
                <a:latin typeface="Century Gothic" panose="020B0502020202020204" pitchFamily="34" charset="0"/>
              </a:rPr>
              <a:t>Nalule</a:t>
            </a:r>
            <a:r>
              <a:rPr lang="en-GB" sz="3100" dirty="0">
                <a:latin typeface="Century Gothic" panose="020B0502020202020204" pitchFamily="34" charset="0"/>
              </a:rPr>
              <a:t> Judith (MP)</a:t>
            </a:r>
            <a:br>
              <a:rPr lang="en-GB" sz="3100" dirty="0">
                <a:latin typeface="Century Gothic" panose="020B0502020202020204" pitchFamily="34" charset="0"/>
              </a:rPr>
            </a:br>
            <a:r>
              <a:rPr lang="en-GB" sz="3100" dirty="0">
                <a:latin typeface="Century Gothic" panose="020B0502020202020204" pitchFamily="34" charset="0"/>
              </a:rPr>
              <a:t>Minister for ICT &amp; National Guidance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3100" dirty="0">
                <a:latin typeface="Century Gothic" panose="020B0502020202020204" pitchFamily="34" charset="0"/>
              </a:rPr>
              <a:t>Manifesto Week</a:t>
            </a: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sz="2700" dirty="0">
                <a:latin typeface="Century Gothic" panose="020B0502020202020204" pitchFamily="34" charset="0"/>
              </a:rPr>
              <a:t>May </a:t>
            </a:r>
            <a:r>
              <a:rPr lang="en-US" sz="2700" dirty="0" smtClean="0">
                <a:latin typeface="Century Gothic" panose="020B0502020202020204" pitchFamily="34" charset="0"/>
              </a:rPr>
              <a:t>11th 2021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152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Laws &amp;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Data Protection and Privacy </a:t>
            </a:r>
            <a:r>
              <a:rPr lang="en-US" altLang="en-US" dirty="0" smtClean="0">
                <a:latin typeface="Century Gothic" panose="020B0502020202020204" pitchFamily="34" charset="0"/>
              </a:rPr>
              <a:t>Act 2019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Data Protection and Privacy Regulation 2021</a:t>
            </a:r>
          </a:p>
          <a:p>
            <a:r>
              <a:rPr lang="en-US" dirty="0">
                <a:latin typeface="Century Gothic" panose="020B0502020202020204" pitchFamily="34" charset="0"/>
              </a:rPr>
              <a:t>17 Uganda Communications Regulations (2019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NITA-U (Certification of Providers of IT Products &amp; Services) Regulation 2016 </a:t>
            </a:r>
            <a:r>
              <a:rPr lang="en-US" sz="3200" dirty="0" smtClean="0">
                <a:latin typeface="Century Gothic" panose="020B0502020202020204" pitchFamily="34" charset="0"/>
              </a:rPr>
              <a:t>as amended</a:t>
            </a: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NITA-U (National Databank) Regulations 2019</a:t>
            </a: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New </a:t>
            </a:r>
            <a:r>
              <a:rPr lang="en-US" sz="3200" dirty="0">
                <a:latin typeface="Century Gothic" panose="020B0502020202020204" pitchFamily="34" charset="0"/>
              </a:rPr>
              <a:t>License Framework for Telecommunication and Broadcasting </a:t>
            </a:r>
            <a:r>
              <a:rPr lang="en-US" sz="3200" dirty="0" smtClean="0">
                <a:latin typeface="Century Gothic" panose="020B0502020202020204" pitchFamily="34" charset="0"/>
              </a:rPr>
              <a:t>Industries</a:t>
            </a: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 Guidelines for the General Elections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Broadcasting Standards developed include:</a:t>
            </a:r>
          </a:p>
          <a:p>
            <a:pPr marL="742950" lvl="2" indent="-342900">
              <a:lnSpc>
                <a:spcPct val="107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Broadcast </a:t>
            </a:r>
            <a:r>
              <a:rPr lang="en-US" sz="2800" dirty="0">
                <a:latin typeface="Century Gothic" panose="020B0502020202020204" pitchFamily="34" charset="0"/>
              </a:rPr>
              <a:t>Content </a:t>
            </a:r>
            <a:r>
              <a:rPr lang="en-US" sz="2800" dirty="0" smtClean="0">
                <a:latin typeface="Century Gothic" panose="020B0502020202020204" pitchFamily="34" charset="0"/>
              </a:rPr>
              <a:t>Standards</a:t>
            </a:r>
          </a:p>
          <a:p>
            <a:pPr marL="742950" lvl="2" indent="-342900">
              <a:lnSpc>
                <a:spcPct val="107000"/>
              </a:lnSpc>
            </a:pPr>
            <a:r>
              <a:rPr lang="en-US" sz="2700" dirty="0">
                <a:latin typeface="Century Gothic" panose="020B0502020202020204" pitchFamily="34" charset="0"/>
              </a:rPr>
              <a:t>Standards for Religious Broadcast Programming, </a:t>
            </a:r>
          </a:p>
          <a:p>
            <a:pPr marL="742950" lvl="2" indent="-342900">
              <a:lnSpc>
                <a:spcPct val="107000"/>
              </a:lnSpc>
            </a:pPr>
            <a:r>
              <a:rPr lang="en-US" sz="2700" dirty="0">
                <a:latin typeface="Century Gothic" panose="020B0502020202020204" pitchFamily="34" charset="0"/>
              </a:rPr>
              <a:t>Standards for General Broadcast Programming </a:t>
            </a:r>
          </a:p>
          <a:p>
            <a:pPr marL="742950" lvl="2" indent="-342900">
              <a:lnSpc>
                <a:spcPct val="107000"/>
              </a:lnSpc>
            </a:pPr>
            <a:r>
              <a:rPr lang="en-US" sz="2700" dirty="0">
                <a:latin typeface="Century Gothic" panose="020B0502020202020204" pitchFamily="34" charset="0"/>
              </a:rPr>
              <a:t>Advertising Standards</a:t>
            </a:r>
          </a:p>
          <a:p>
            <a:pPr marL="742950" lvl="2" indent="-342900">
              <a:lnSpc>
                <a:spcPct val="107000"/>
              </a:lnSpc>
            </a:pPr>
            <a:r>
              <a:rPr lang="en-US" sz="2700" dirty="0">
                <a:latin typeface="Century Gothic" panose="020B0502020202020204" pitchFamily="34" charset="0"/>
              </a:rPr>
              <a:t>Standards for the provision of live coverage</a:t>
            </a: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Policies and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60950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Century Gothic" panose="020B0502020202020204" pitchFamily="34" charset="0"/>
              </a:rPr>
              <a:t>Digital Uganda Vision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Century Gothic" panose="020B0502020202020204" pitchFamily="34" charset="0"/>
              </a:rPr>
              <a:t>National Broadband Policy 2018</a:t>
            </a:r>
          </a:p>
          <a:p>
            <a:pPr marL="571500" indent="-571500" algn="just">
              <a:spcAft>
                <a:spcPts val="1000"/>
              </a:spcAft>
              <a:buFont typeface="+mj-lt"/>
              <a:buAutoNum type="romanLcPeriod"/>
            </a:pPr>
            <a:r>
              <a:rPr lang="en-GB" altLang="en-US" dirty="0" smtClean="0">
                <a:latin typeface="Century Gothic" panose="020B0502020202020204" pitchFamily="34" charset="0"/>
              </a:rPr>
              <a:t>National Strategy on the </a:t>
            </a:r>
            <a:r>
              <a:rPr lang="en-GB" altLang="en-US" dirty="0">
                <a:latin typeface="Century Gothic" panose="020B0502020202020204" pitchFamily="34" charset="0"/>
              </a:rPr>
              <a:t>Fourth Industrial Revolution (</a:t>
            </a:r>
            <a:r>
              <a:rPr lang="en-GB" altLang="en-US" dirty="0" smtClean="0">
                <a:latin typeface="Century Gothic" panose="020B0502020202020204" pitchFamily="34" charset="0"/>
              </a:rPr>
              <a:t>4IR)</a:t>
            </a:r>
          </a:p>
          <a:p>
            <a:pPr marL="571500" indent="-571500" algn="just">
              <a:spcAft>
                <a:spcPts val="1000"/>
              </a:spcAft>
              <a:buFont typeface="+mj-lt"/>
              <a:buAutoNum type="romanLcPeriod"/>
            </a:pPr>
            <a:r>
              <a:rPr lang="en-US" altLang="en-US" dirty="0" smtClean="0">
                <a:latin typeface="Century Gothic" panose="020B0502020202020204" pitchFamily="34" charset="0"/>
              </a:rPr>
              <a:t>The </a:t>
            </a:r>
            <a:r>
              <a:rPr lang="en-US" altLang="en-US" dirty="0">
                <a:latin typeface="Century Gothic" panose="020B0502020202020204" pitchFamily="34" charset="0"/>
              </a:rPr>
              <a:t>Artificial Intelligence Strategy </a:t>
            </a:r>
            <a:r>
              <a:rPr lang="en-US" altLang="en-US" dirty="0" smtClean="0">
                <a:latin typeface="Century Gothic" panose="020B0502020202020204" pitchFamily="34" charset="0"/>
              </a:rPr>
              <a:t>Blueprint</a:t>
            </a:r>
          </a:p>
          <a:p>
            <a:pPr marL="571500" indent="-571500" algn="just">
              <a:spcAft>
                <a:spcPts val="1000"/>
              </a:spcAft>
              <a:buFont typeface="+mj-lt"/>
              <a:buAutoNum type="romanLcPeriod"/>
            </a:pPr>
            <a:r>
              <a:rPr lang="en-US" dirty="0" smtClean="0">
                <a:latin typeface="Century Gothic" panose="020B0502020202020204" pitchFamily="34" charset="0"/>
              </a:rPr>
              <a:t>Development of National Digital Transformation Policy (ongoing)</a:t>
            </a:r>
          </a:p>
          <a:p>
            <a:pPr marL="571500" indent="-571500" algn="just">
              <a:spcAft>
                <a:spcPts val="1000"/>
              </a:spcAft>
              <a:buFont typeface="+mj-lt"/>
              <a:buAutoNum type="romanLcPeriod"/>
            </a:pPr>
            <a:r>
              <a:rPr lang="en-US" dirty="0" smtClean="0">
                <a:latin typeface="Century Gothic" panose="020B0502020202020204" pitchFamily="34" charset="0"/>
              </a:rPr>
              <a:t>Review of National Cyber Security Strategy (ongoing)</a:t>
            </a:r>
          </a:p>
          <a:p>
            <a:pPr marL="571500" indent="-571500" algn="just">
              <a:spcAft>
                <a:spcPts val="1000"/>
              </a:spcAft>
              <a:buFont typeface="+mj-lt"/>
              <a:buAutoNum type="romanLcPeriod"/>
            </a:pPr>
            <a:r>
              <a:rPr lang="en-US" dirty="0" smtClean="0">
                <a:latin typeface="Century Gothic" panose="020B0502020202020204" pitchFamily="34" charset="0"/>
              </a:rPr>
              <a:t>Development of E-Government Interoperability Framework and Enterprise Architecture (ongoing)</a:t>
            </a:r>
          </a:p>
          <a:p>
            <a:pPr marL="571500" indent="-571500" algn="just">
              <a:spcAft>
                <a:spcPts val="1000"/>
              </a:spcAft>
              <a:buFont typeface="+mj-lt"/>
              <a:buAutoNum type="romanLcPeriod"/>
            </a:pPr>
            <a:r>
              <a:rPr lang="en-US" dirty="0">
                <a:latin typeface="Century Gothic" panose="020B0502020202020204" pitchFamily="34" charset="0"/>
              </a:rPr>
              <a:t>Development of a strategy to enhance and sustain the </a:t>
            </a:r>
            <a:r>
              <a:rPr lang="en-US" dirty="0" smtClean="0">
                <a:latin typeface="Century Gothic" panose="020B0502020202020204" pitchFamily="34" charset="0"/>
              </a:rPr>
              <a:t>ICT </a:t>
            </a:r>
            <a:r>
              <a:rPr lang="en-US" dirty="0">
                <a:latin typeface="Century Gothic" panose="020B0502020202020204" pitchFamily="34" charset="0"/>
              </a:rPr>
              <a:t>function in the government of </a:t>
            </a:r>
            <a:r>
              <a:rPr lang="en-US" dirty="0" smtClean="0">
                <a:latin typeface="Century Gothic" panose="020B0502020202020204" pitchFamily="34" charset="0"/>
              </a:rPr>
              <a:t>Uganda (ongoing)</a:t>
            </a:r>
          </a:p>
          <a:p>
            <a:pPr marL="571500" indent="-571500" algn="just">
              <a:spcAft>
                <a:spcPts val="1000"/>
              </a:spcAft>
              <a:buFont typeface="+mj-lt"/>
              <a:buAutoNum type="romanLcPeriod"/>
            </a:pPr>
            <a:r>
              <a:rPr lang="en-US" sz="3100" dirty="0" smtClean="0">
                <a:latin typeface="Century Gothic" panose="020B0502020202020204" pitchFamily="34" charset="0"/>
              </a:rPr>
              <a:t>Development of National </a:t>
            </a:r>
            <a:r>
              <a:rPr lang="en-US" sz="3100" dirty="0">
                <a:latin typeface="Century Gothic" panose="020B0502020202020204" pitchFamily="34" charset="0"/>
              </a:rPr>
              <a:t>guidance </a:t>
            </a:r>
            <a:r>
              <a:rPr lang="en-US" sz="3100" dirty="0" smtClean="0">
                <a:latin typeface="Century Gothic" panose="020B0502020202020204" pitchFamily="34" charset="0"/>
              </a:rPr>
              <a:t>policy (ongoing)</a:t>
            </a:r>
            <a:endParaRPr lang="en-US" sz="31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737"/>
            <a:ext cx="8229600" cy="8660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Studies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Feasibility Study on Electronics Assembly and Manufacturing conducted for </a:t>
            </a:r>
            <a:r>
              <a:rPr lang="en-US" dirty="0">
                <a:latin typeface="Century Gothic" panose="020B0502020202020204" pitchFamily="34" charset="0"/>
              </a:rPr>
              <a:t>the development of a supportive enabling environment for electronics manufacturing;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Gap </a:t>
            </a:r>
            <a:r>
              <a:rPr lang="en-GB" dirty="0">
                <a:latin typeface="Century Gothic" panose="020B0502020202020204" pitchFamily="34" charset="0"/>
              </a:rPr>
              <a:t>Analysis of the ICT Legal frameworks policies, standards and regulations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National IT Survey 2018 conducted to inform policy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National </a:t>
            </a:r>
            <a:r>
              <a:rPr lang="en-US" dirty="0" err="1" smtClean="0">
                <a:latin typeface="Century Gothic" panose="020B0502020202020204" pitchFamily="34" charset="0"/>
              </a:rPr>
              <a:t>eCommerce</a:t>
            </a:r>
            <a:r>
              <a:rPr lang="en-US" dirty="0" smtClean="0">
                <a:latin typeface="Century Gothic" panose="020B0502020202020204" pitchFamily="34" charset="0"/>
              </a:rPr>
              <a:t> Readiness Assessment conducted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National Broadband Survey and Infrastructure Blueprint (ongoing)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Baseline Survey of Waste from Electronic Equipment (ongoing)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ICT </a:t>
            </a:r>
            <a:r>
              <a:rPr lang="en-US" dirty="0">
                <a:latin typeface="Century Gothic" panose="020B0502020202020204" pitchFamily="34" charset="0"/>
              </a:rPr>
              <a:t>Skills </a:t>
            </a:r>
            <a:r>
              <a:rPr lang="en-US" dirty="0" smtClean="0">
                <a:latin typeface="Century Gothic" panose="020B0502020202020204" pitchFamily="34" charset="0"/>
              </a:rPr>
              <a:t>Training </a:t>
            </a:r>
            <a:r>
              <a:rPr lang="en-US" dirty="0">
                <a:latin typeface="Century Gothic" panose="020B0502020202020204" pitchFamily="34" charset="0"/>
              </a:rPr>
              <a:t>Needs Assessment </a:t>
            </a:r>
            <a:r>
              <a:rPr lang="en-US" dirty="0" smtClean="0">
                <a:latin typeface="Century Gothic" panose="020B0502020202020204" pitchFamily="34" charset="0"/>
              </a:rPr>
              <a:t>and </a:t>
            </a:r>
            <a:r>
              <a:rPr lang="en-US" dirty="0">
                <a:latin typeface="Century Gothic" panose="020B0502020202020204" pitchFamily="34" charset="0"/>
              </a:rPr>
              <a:t>Training Action </a:t>
            </a:r>
            <a:r>
              <a:rPr lang="en-US" dirty="0" smtClean="0">
                <a:latin typeface="Century Gothic" panose="020B0502020202020204" pitchFamily="34" charset="0"/>
              </a:rPr>
              <a:t>Plan (Ongoing)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3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Digital Infrastructure and Connectivity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C205-FB07-489B-98BD-4BE7CDF1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5" y="1059473"/>
            <a:ext cx="7886700" cy="510778"/>
          </a:xfrm>
        </p:spPr>
        <p:txBody>
          <a:bodyPr>
            <a:normAutofit fontScale="90000"/>
          </a:bodyPr>
          <a:lstStyle/>
          <a:p>
            <a:r>
              <a:rPr lang="en-US" sz="36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ICTS- Voice Coverage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76D4-952D-480A-AC46-988599F010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1C34-3DD3-4E9B-8083-A85C9986D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1" y="1487872"/>
            <a:ext cx="3271344" cy="4367048"/>
          </a:xfrm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Mobile Cellular Voice Coverage is near </a:t>
            </a:r>
            <a:r>
              <a:rPr lang="en-US" dirty="0" smtClean="0">
                <a:latin typeface="Century Gothic" panose="020B0502020202020204" pitchFamily="34" charset="0"/>
              </a:rPr>
              <a:t>national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Mobile Cellular Geographic signal coverage stands at 80% of the country.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This translates into population coverage of 72% for basic voice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80E73-D6B5-4B59-A890-D8C02D34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809"/>
            <a:ext cx="5541579" cy="45759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3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C205-FB07-489B-98BD-4BE7CDF1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2" y="1112639"/>
            <a:ext cx="7886700" cy="510778"/>
          </a:xfrm>
        </p:spPr>
        <p:txBody>
          <a:bodyPr>
            <a:normAutofit fontScale="90000"/>
          </a:bodyPr>
          <a:lstStyle/>
          <a:p>
            <a:r>
              <a:rPr lang="en-US" sz="36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ICTS- Broadband Coverage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1C4FF0-05D5-457E-9C78-64D83AFA10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" y="1445561"/>
            <a:ext cx="5440721" cy="4553613"/>
          </a:xfrm>
          <a:ln w="19050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1C34-3DD3-4E9B-8083-A85C9986D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1" y="1487871"/>
            <a:ext cx="3271344" cy="4437993"/>
          </a:xfrm>
          <a:ln w="190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025" dirty="0">
                <a:latin typeface="Century Gothic" panose="020B0502020202020204" pitchFamily="34" charset="0"/>
                <a:cs typeface="Arial" panose="020B0604020202020204" pitchFamily="34" charset="0"/>
              </a:rPr>
              <a:t>Geographical coverage of broad band services (3G) stands at 66% which translates to 74% population coverage. </a:t>
            </a:r>
          </a:p>
          <a:p>
            <a:endParaRPr lang="en-US" sz="2025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25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025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broadband sites upgraded from 2G to 3G providing broadband services to over 700,000 Ugandans</a:t>
            </a:r>
          </a:p>
          <a:p>
            <a:endParaRPr lang="en-US" sz="2025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025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Implemented </a:t>
            </a:r>
            <a:r>
              <a:rPr lang="en-US" sz="2025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free  </a:t>
            </a:r>
            <a:r>
              <a:rPr lang="en-US" sz="2025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wifi</a:t>
            </a:r>
            <a:r>
              <a:rPr lang="en-US" sz="2025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-hotspots at nine (09) border posts i.e. </a:t>
            </a:r>
            <a:r>
              <a:rPr lang="en-US" sz="2025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Lwakhaka</a:t>
            </a:r>
            <a:r>
              <a:rPr lang="en-US" sz="2025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25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Mpondwe</a:t>
            </a:r>
            <a:r>
              <a:rPr lang="en-US" sz="2025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25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Mutukula</a:t>
            </a:r>
            <a:r>
              <a:rPr lang="en-US" sz="2025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Busia, Bunagana, </a:t>
            </a:r>
            <a:r>
              <a:rPr lang="en-US" sz="2025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Vurra</a:t>
            </a:r>
            <a:r>
              <a:rPr lang="en-US" sz="2025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25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Katuna</a:t>
            </a: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Malaba</a:t>
            </a: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21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Elegu</a:t>
            </a:r>
            <a:r>
              <a:rPr lang="en-US" sz="21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2DD1-12D1-4798-8675-9DCDD76C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87"/>
            <a:ext cx="8229600" cy="454705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ICT Infrastructure Development</a:t>
            </a:r>
            <a:endParaRPr lang="en-UG" sz="3200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990600"/>
            <a:ext cx="5117072" cy="57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473" y="480106"/>
            <a:ext cx="3874527" cy="624869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Helvetica"/>
              </a:rPr>
              <a:t>Achievements: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Helvetica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total of about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4000km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Fiber Optic cable laid; 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US" sz="1600" b="1" dirty="0" smtClean="0">
                <a:latin typeface="Century Gothic" panose="020B0502020202020204" pitchFamily="34" charset="0"/>
              </a:rPr>
              <a:t>1,026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MDAs and LGs sites connected to NBI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US" sz="1600" b="1" dirty="0" smtClean="0">
                <a:latin typeface="Century Gothic" panose="020B0502020202020204" pitchFamily="34" charset="0"/>
              </a:rPr>
              <a:t>31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Police stations and </a:t>
            </a:r>
            <a:r>
              <a:rPr lang="en-US" sz="1600" b="1" dirty="0" smtClean="0">
                <a:latin typeface="Century Gothic" panose="020B0502020202020204" pitchFamily="34" charset="0"/>
              </a:rPr>
              <a:t>9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UPDF sites connected to the </a:t>
            </a:r>
            <a:r>
              <a:rPr lang="en-US" sz="1600" dirty="0" smtClean="0">
                <a:latin typeface="Century Gothic" panose="020B0502020202020204" pitchFamily="34" charset="0"/>
              </a:rPr>
              <a:t>NBI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US" sz="1600" dirty="0">
                <a:latin typeface="Century Gothic" panose="020B0502020202020204" pitchFamily="34" charset="0"/>
              </a:rPr>
              <a:t>NBI extended to </a:t>
            </a:r>
            <a:r>
              <a:rPr lang="en-US" sz="1600" dirty="0" err="1">
                <a:latin typeface="Century Gothic" panose="020B0502020202020204" pitchFamily="34" charset="0"/>
              </a:rPr>
              <a:t>Pakwach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Nebbi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Arua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Koboko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Yumbe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Moyo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Adjumani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Katakwi</a:t>
            </a:r>
            <a:r>
              <a:rPr lang="en-US" sz="1600" dirty="0">
                <a:latin typeface="Century Gothic" panose="020B0502020202020204" pitchFamily="34" charset="0"/>
              </a:rPr>
              <a:t> and </a:t>
            </a:r>
            <a:r>
              <a:rPr lang="en-US" sz="1600" dirty="0" err="1" smtClean="0">
                <a:latin typeface="Century Gothic" panose="020B0502020202020204" pitchFamily="34" charset="0"/>
              </a:rPr>
              <a:t>Moroto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US" sz="1600" dirty="0">
                <a:latin typeface="Century Gothic" panose="020B0502020202020204" pitchFamily="34" charset="0"/>
              </a:rPr>
              <a:t>Border posts of </a:t>
            </a:r>
            <a:r>
              <a:rPr lang="en-US" sz="1600" dirty="0" err="1">
                <a:latin typeface="Century Gothic" panose="020B0502020202020204" pitchFamily="34" charset="0"/>
              </a:rPr>
              <a:t>Mpondwe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Vurra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Oraba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Elegu</a:t>
            </a:r>
            <a:r>
              <a:rPr lang="en-US" sz="1600" dirty="0">
                <a:latin typeface="Century Gothic" panose="020B0502020202020204" pitchFamily="34" charset="0"/>
              </a:rPr>
              <a:t>/Nimule connected to the NBI.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US" sz="1600" dirty="0">
                <a:latin typeface="Century Gothic" panose="020B0502020202020204" pitchFamily="34" charset="0"/>
              </a:rPr>
              <a:t>The alternative routes to the sea cables </a:t>
            </a:r>
            <a:r>
              <a:rPr lang="en-US" sz="1600" dirty="0" smtClean="0">
                <a:latin typeface="Century Gothic" panose="020B0502020202020204" pitchFamily="34" charset="0"/>
              </a:rPr>
              <a:t>completed through </a:t>
            </a:r>
            <a:r>
              <a:rPr lang="en-US" sz="1600" dirty="0" err="1" smtClean="0">
                <a:latin typeface="Century Gothic" panose="020B0502020202020204" pitchFamily="34" charset="0"/>
              </a:rPr>
              <a:t>Mutukula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en-US" sz="1600" dirty="0" err="1" smtClean="0">
                <a:latin typeface="Century Gothic" panose="020B0502020202020204" pitchFamily="34" charset="0"/>
              </a:rPr>
              <a:t>Katuna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en-US" sz="1600" dirty="0" err="1" smtClean="0">
                <a:latin typeface="Century Gothic" panose="020B0502020202020204" pitchFamily="34" charset="0"/>
              </a:rPr>
              <a:t>Busia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Malaba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UG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ICT Infrastructure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 state-of-the art Tier III National Data Centre and a Disaster Recovery Site </a:t>
            </a:r>
            <a:r>
              <a:rPr lang="en-US" dirty="0" smtClean="0">
                <a:latin typeface="Century Gothic" panose="020B0502020202020204" pitchFamily="34" charset="0"/>
              </a:rPr>
              <a:t>established;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Data Centre currently provide </a:t>
            </a:r>
            <a:r>
              <a:rPr lang="en-US" dirty="0">
                <a:latin typeface="Century Gothic" panose="020B0502020202020204" pitchFamily="34" charset="0"/>
              </a:rPr>
              <a:t>services to </a:t>
            </a:r>
            <a:r>
              <a:rPr lang="en-US" b="1" dirty="0" smtClean="0">
                <a:latin typeface="Century Gothic" panose="020B0502020202020204" pitchFamily="34" charset="0"/>
              </a:rPr>
              <a:t>85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Government Institutions, hosting </a:t>
            </a:r>
            <a:r>
              <a:rPr lang="en-US" b="1" dirty="0">
                <a:latin typeface="Century Gothic" panose="020B0502020202020204" pitchFamily="34" charset="0"/>
              </a:rPr>
              <a:t>165</a:t>
            </a:r>
            <a:r>
              <a:rPr lang="en-US" dirty="0">
                <a:latin typeface="Century Gothic" panose="020B0502020202020204" pitchFamily="34" charset="0"/>
              </a:rPr>
              <a:t> applications and </a:t>
            </a:r>
            <a:r>
              <a:rPr lang="en-US" b="1" dirty="0" smtClean="0">
                <a:latin typeface="Century Gothic" panose="020B0502020202020204" pitchFamily="34" charset="0"/>
              </a:rPr>
              <a:t>358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web </a:t>
            </a:r>
            <a:r>
              <a:rPr lang="en-US" dirty="0" smtClean="0">
                <a:latin typeface="Century Gothic" panose="020B0502020202020204" pitchFamily="34" charset="0"/>
              </a:rPr>
              <a:t>services</a:t>
            </a:r>
          </a:p>
          <a:p>
            <a:endParaRPr lang="en-US" b="1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Free </a:t>
            </a:r>
            <a:r>
              <a:rPr lang="en-US" b="1" dirty="0">
                <a:latin typeface="Century Gothic" panose="020B0502020202020204" pitchFamily="34" charset="0"/>
              </a:rPr>
              <a:t>Wi-Fi </a:t>
            </a:r>
            <a:r>
              <a:rPr lang="en-US" dirty="0" smtClean="0">
                <a:latin typeface="Century Gothic" panose="020B0502020202020204" pitchFamily="34" charset="0"/>
              </a:rPr>
              <a:t>(‘</a:t>
            </a:r>
            <a:r>
              <a:rPr lang="en-US" dirty="0" err="1">
                <a:latin typeface="Century Gothic" panose="020B0502020202020204" pitchFamily="34" charset="0"/>
              </a:rPr>
              <a:t>MyUg</a:t>
            </a:r>
            <a:r>
              <a:rPr lang="en-US" dirty="0" smtClean="0">
                <a:latin typeface="Century Gothic" panose="020B0502020202020204" pitchFamily="34" charset="0"/>
              </a:rPr>
              <a:t>’) </a:t>
            </a:r>
            <a:r>
              <a:rPr lang="en-US" dirty="0">
                <a:latin typeface="Century Gothic" panose="020B0502020202020204" pitchFamily="34" charset="0"/>
              </a:rPr>
              <a:t>is provided to the general public in </a:t>
            </a:r>
            <a:r>
              <a:rPr lang="en-US" b="1" dirty="0">
                <a:latin typeface="Century Gothic" panose="020B0502020202020204" pitchFamily="34" charset="0"/>
              </a:rPr>
              <a:t>284</a:t>
            </a:r>
            <a:r>
              <a:rPr lang="en-US" dirty="0">
                <a:latin typeface="Century Gothic" panose="020B0502020202020204" pitchFamily="34" charset="0"/>
              </a:rPr>
              <a:t> locations in the Central Business District of Kampala and </a:t>
            </a:r>
            <a:r>
              <a:rPr lang="en-US" dirty="0" smtClean="0">
                <a:latin typeface="Century Gothic" panose="020B0502020202020204" pitchFamily="34" charset="0"/>
              </a:rPr>
              <a:t>Entebbe.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There </a:t>
            </a:r>
            <a:r>
              <a:rPr lang="en-US" dirty="0">
                <a:latin typeface="Century Gothic" panose="020B0502020202020204" pitchFamily="34" charset="0"/>
              </a:rPr>
              <a:t>are over </a:t>
            </a:r>
            <a:r>
              <a:rPr lang="en-US" b="1" dirty="0">
                <a:latin typeface="Century Gothic" panose="020B0502020202020204" pitchFamily="34" charset="0"/>
              </a:rPr>
              <a:t>2 million </a:t>
            </a:r>
            <a:r>
              <a:rPr lang="en-US" dirty="0">
                <a:latin typeface="Century Gothic" panose="020B0502020202020204" pitchFamily="34" charset="0"/>
              </a:rPr>
              <a:t>users </a:t>
            </a:r>
            <a:r>
              <a:rPr lang="en-US" dirty="0" smtClean="0">
                <a:latin typeface="Century Gothic" panose="020B0502020202020204" pitchFamily="34" charset="0"/>
              </a:rPr>
              <a:t>on </a:t>
            </a:r>
            <a:r>
              <a:rPr lang="en-US" dirty="0">
                <a:latin typeface="Century Gothic" panose="020B0502020202020204" pitchFamily="34" charset="0"/>
              </a:rPr>
              <a:t>the MYUG platform each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C8848B-87CF-4430-8DC5-1C794CAA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619"/>
          </a:xfrm>
        </p:spPr>
        <p:txBody>
          <a:bodyPr>
            <a:normAutofit fontScale="90000"/>
          </a:bodyPr>
          <a:lstStyle/>
          <a:p>
            <a:r>
              <a:rPr lang="en-GB" dirty="0"/>
              <a:t>Prices of Internet Services</a:t>
            </a:r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D76A0-B409-40F1-9A9F-A0579F2E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45630E-D659-42B0-89D8-F1D233E7F8E6}"/>
              </a:ext>
            </a:extLst>
          </p:cNvPr>
          <p:cNvGraphicFramePr/>
          <p:nvPr>
            <p:extLst/>
          </p:nvPr>
        </p:nvGraphicFramePr>
        <p:xfrm>
          <a:off x="990600" y="2057400"/>
          <a:ext cx="7162800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E029E25-3F03-4848-A408-6828801A6D78}"/>
              </a:ext>
            </a:extLst>
          </p:cNvPr>
          <p:cNvSpPr/>
          <p:nvPr/>
        </p:nvSpPr>
        <p:spPr>
          <a:xfrm>
            <a:off x="228600" y="1144933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76% </a:t>
            </a:r>
            <a:r>
              <a:rPr lang="en-US" dirty="0">
                <a:latin typeface="Century Gothic" panose="020B0502020202020204" pitchFamily="34" charset="0"/>
              </a:rPr>
              <a:t>reduction in the cost of Internet for Government from </a:t>
            </a:r>
            <a:r>
              <a:rPr lang="en-US" b="1" dirty="0">
                <a:latin typeface="Century Gothic" panose="020B0502020202020204" pitchFamily="34" charset="0"/>
              </a:rPr>
              <a:t>300$</a:t>
            </a:r>
            <a:r>
              <a:rPr lang="en-US" dirty="0">
                <a:latin typeface="Century Gothic" panose="020B0502020202020204" pitchFamily="34" charset="0"/>
              </a:rPr>
              <a:t> to </a:t>
            </a:r>
            <a:r>
              <a:rPr lang="en-US" b="1" dirty="0">
                <a:latin typeface="Century Gothic" panose="020B0502020202020204" pitchFamily="34" charset="0"/>
              </a:rPr>
              <a:t>70$ </a:t>
            </a:r>
            <a:r>
              <a:rPr lang="en-US" dirty="0">
                <a:latin typeface="Century Gothic" panose="020B0502020202020204" pitchFamily="34" charset="0"/>
              </a:rPr>
              <a:t>per Mbps month, expected to drop to </a:t>
            </a:r>
            <a:r>
              <a:rPr lang="en-US" b="1" dirty="0">
                <a:latin typeface="Century Gothic" panose="020B0502020202020204" pitchFamily="34" charset="0"/>
              </a:rPr>
              <a:t>50$</a:t>
            </a:r>
            <a:r>
              <a:rPr lang="en-US" dirty="0">
                <a:latin typeface="Century Gothic" panose="020B0502020202020204" pitchFamily="34" charset="0"/>
              </a:rPr>
              <a:t> next </a:t>
            </a:r>
            <a:r>
              <a:rPr lang="en-US" dirty="0" smtClean="0">
                <a:latin typeface="Century Gothic" panose="020B0502020202020204" pitchFamily="34" charset="0"/>
              </a:rPr>
              <a:t>FY.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B20E-9EC3-49AC-B030-872C5AED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ICT Infrastructure Development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D038-9FE1-4EB0-AD9B-4556DE5E1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403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22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base stations in rural areas upgraded from 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2G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to 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3G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to  provide internet to over 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1,000,000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Ugandans;</a:t>
            </a:r>
          </a:p>
          <a:p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GB" altLang="en-US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</a:t>
            </a:r>
            <a:r>
              <a:rPr lang="en-GB" altLang="en-US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internet connectivity using VSAT technology </a:t>
            </a:r>
            <a:r>
              <a:rPr lang="en-GB" altLang="en-US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conducted in tourist </a:t>
            </a:r>
            <a:r>
              <a:rPr lang="en-GB" altLang="en-US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of Bwindi and </a:t>
            </a:r>
            <a:r>
              <a:rPr lang="en-GB" altLang="en-US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Kidepo</a:t>
            </a:r>
            <a:r>
              <a:rPr lang="en-GB" altLang="en-US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Valley National </a:t>
            </a:r>
            <a:r>
              <a:rPr lang="en-GB" altLang="en-US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Parks</a:t>
            </a:r>
          </a:p>
          <a:p>
            <a:endParaRPr lang="en-GB" altLang="en-US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  <a:cs typeface="Times New Roman" panose="02020603050405020304" pitchFamily="18" charset="0"/>
              </a:rPr>
              <a:t>Validation of SIM Card Registration with National ID details was done;</a:t>
            </a:r>
          </a:p>
          <a:p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E9F56-5FE6-4A36-A08B-3FBB0A7D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87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ICT Usage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GB" dirty="0" smtClean="0">
                <a:latin typeface="Century Gothic" panose="020B0502020202020204" pitchFamily="34" charset="0"/>
              </a:rPr>
              <a:t>MoICT&amp;NG </a:t>
            </a:r>
            <a:r>
              <a:rPr lang="en-US" altLang="en-GB" dirty="0">
                <a:latin typeface="Century Gothic" panose="020B0502020202020204" pitchFamily="34" charset="0"/>
              </a:rPr>
              <a:t>Sector Contribution to NDP </a:t>
            </a:r>
            <a:r>
              <a:rPr lang="en-US" altLang="en-GB" dirty="0" smtClean="0">
                <a:latin typeface="Century Gothic" panose="020B0502020202020204" pitchFamily="34" charset="0"/>
              </a:rPr>
              <a:t>III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MoICT&amp;NG Sector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Cross-cutting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Targets that were partially met</a:t>
            </a:r>
            <a:endParaRPr lang="en-US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Conclusion </a:t>
            </a:r>
            <a:endParaRPr lang="en-US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163" y="74046"/>
            <a:ext cx="1298180" cy="12358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3" y="29718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</a:rPr>
              <a:t>Digital Services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Century Gothic" panose="020B0502020202020204" pitchFamily="34" charset="0"/>
              </a:rPr>
              <a:t>Key Performance highlights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Uganda's online service index has improved from </a:t>
            </a:r>
            <a:r>
              <a:rPr lang="en-US" b="1" dirty="0">
                <a:latin typeface="Century Gothic" panose="020B0502020202020204" pitchFamily="34" charset="0"/>
              </a:rPr>
              <a:t>50 percent </a:t>
            </a:r>
            <a:r>
              <a:rPr lang="en-US" dirty="0">
                <a:latin typeface="Century Gothic" panose="020B0502020202020204" pitchFamily="34" charset="0"/>
              </a:rPr>
              <a:t>in</a:t>
            </a:r>
            <a:r>
              <a:rPr lang="en-US" b="1" dirty="0">
                <a:latin typeface="Century Gothic" panose="020B0502020202020204" pitchFamily="34" charset="0"/>
              </a:rPr>
              <a:t> 2016</a:t>
            </a:r>
            <a:r>
              <a:rPr lang="en-US" dirty="0">
                <a:latin typeface="Century Gothic" panose="020B0502020202020204" pitchFamily="34" charset="0"/>
              </a:rPr>
              <a:t> to </a:t>
            </a:r>
            <a:r>
              <a:rPr lang="en-US" b="1" dirty="0">
                <a:latin typeface="Century Gothic" panose="020B0502020202020204" pitchFamily="34" charset="0"/>
              </a:rPr>
              <a:t>58.24% </a:t>
            </a:r>
            <a:r>
              <a:rPr lang="en-US" dirty="0">
                <a:latin typeface="Century Gothic" panose="020B0502020202020204" pitchFamily="34" charset="0"/>
              </a:rPr>
              <a:t>in</a:t>
            </a:r>
            <a:r>
              <a:rPr lang="en-US" b="1" dirty="0">
                <a:latin typeface="Century Gothic" panose="020B0502020202020204" pitchFamily="34" charset="0"/>
              </a:rPr>
              <a:t> 2020,</a:t>
            </a:r>
            <a:r>
              <a:rPr lang="en-US" dirty="0">
                <a:latin typeface="Century Gothic" panose="020B0502020202020204" pitchFamily="34" charset="0"/>
              </a:rPr>
              <a:t> putting the country in the high online service index bracket of the United </a:t>
            </a:r>
            <a:r>
              <a:rPr lang="en-US" dirty="0" smtClean="0">
                <a:latin typeface="Century Gothic" panose="020B0502020202020204" pitchFamily="34" charset="0"/>
              </a:rPr>
              <a:t>Nations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There </a:t>
            </a:r>
            <a:r>
              <a:rPr lang="en-US" dirty="0">
                <a:latin typeface="Century Gothic" panose="020B0502020202020204" pitchFamily="34" charset="0"/>
              </a:rPr>
              <a:t>are currently </a:t>
            </a:r>
            <a:r>
              <a:rPr lang="en-US" b="1" dirty="0">
                <a:latin typeface="Century Gothic" panose="020B0502020202020204" pitchFamily="34" charset="0"/>
              </a:rPr>
              <a:t>330</a:t>
            </a:r>
            <a:r>
              <a:rPr lang="en-US" dirty="0">
                <a:latin typeface="Century Gothic" panose="020B0502020202020204" pitchFamily="34" charset="0"/>
              </a:rPr>
              <a:t> National ICT systems and databases in government, up from </a:t>
            </a:r>
            <a:r>
              <a:rPr lang="en-US" b="1" dirty="0">
                <a:latin typeface="Century Gothic" panose="020B0502020202020204" pitchFamily="34" charset="0"/>
              </a:rPr>
              <a:t>47</a:t>
            </a:r>
            <a:r>
              <a:rPr lang="en-US" dirty="0">
                <a:latin typeface="Century Gothic" panose="020B0502020202020204" pitchFamily="34" charset="0"/>
              </a:rPr>
              <a:t> in </a:t>
            </a:r>
            <a:r>
              <a:rPr lang="en-US" b="1" dirty="0">
                <a:latin typeface="Century Gothic" panose="020B0502020202020204" pitchFamily="34" charset="0"/>
              </a:rPr>
              <a:t>2015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latin typeface="Century Gothic" panose="020B0502020202020204" pitchFamily="34" charset="0"/>
              </a:rPr>
              <a:t>71%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of government services are offered electronically via institutional websites, email, Social media, SMS and Mobile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>
                <a:latin typeface="Century Gothic" panose="020B0502020202020204" pitchFamily="34" charset="0"/>
              </a:rPr>
              <a:t>Key Performance highlights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106 </a:t>
            </a:r>
            <a:r>
              <a:rPr lang="en-US" dirty="0">
                <a:latin typeface="Century Gothic" panose="020B0502020202020204" pitchFamily="34" charset="0"/>
              </a:rPr>
              <a:t>e-services </a:t>
            </a:r>
            <a:r>
              <a:rPr lang="en-US" dirty="0" smtClean="0">
                <a:latin typeface="Century Gothic" panose="020B0502020202020204" pitchFamily="34" charset="0"/>
              </a:rPr>
              <a:t>can </a:t>
            </a:r>
            <a:r>
              <a:rPr lang="en-US" dirty="0">
                <a:latin typeface="Century Gothic" panose="020B0502020202020204" pitchFamily="34" charset="0"/>
              </a:rPr>
              <a:t>be accessed through the e-services portal </a:t>
            </a:r>
            <a:r>
              <a:rPr lang="en-US" dirty="0" smtClean="0">
                <a:latin typeface="Century Gothic" panose="020B0502020202020204" pitchFamily="34" charset="0"/>
                <a:hlinkClick r:id="rId2"/>
              </a:rPr>
              <a:t>www.ecitizen.go.ug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Sector has also embarked on </a:t>
            </a:r>
            <a:r>
              <a:rPr lang="en-US" dirty="0" smtClean="0">
                <a:latin typeface="Century Gothic" panose="020B0502020202020204" pitchFamily="34" charset="0"/>
              </a:rPr>
              <a:t>integration of government systems that have not been communicating with each other. 12 MDAs are in pilot phase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700 laptops provided to MDAs towards adoption of </a:t>
            </a:r>
            <a:r>
              <a:rPr lang="en-US" dirty="0" err="1" smtClean="0">
                <a:latin typeface="Century Gothic" panose="020B0502020202020204" pitchFamily="34" charset="0"/>
              </a:rPr>
              <a:t>eServices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30188" y="1203325"/>
            <a:ext cx="8763000" cy="5437188"/>
          </a:xfrm>
        </p:spPr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</a:t>
            </a:r>
            <a:r>
              <a:rPr lang="en-U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Messaging and Collaboration system</a:t>
            </a:r>
            <a:endPara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Rolled out to additional 29</a:t>
            </a:r>
            <a:r>
              <a:rPr lang="en-US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MDAs</a:t>
            </a:r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bringing the total to </a:t>
            </a:r>
            <a:r>
              <a:rPr lang="en-US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MDAs. So far 15,428 users  have been enrolled </a:t>
            </a:r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across Government and 17,090 licenses had been distributed</a:t>
            </a:r>
            <a:endPara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Rollout the e-Payment Gateway</a:t>
            </a:r>
            <a:endPara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e-services </a:t>
            </a:r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with e-payment system from (KCCA, MOGLSD, NITA-U,NBRB) </a:t>
            </a:r>
            <a:endPara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Banks </a:t>
            </a:r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(UBA, NC, GT, Orient, Centenary, Equity) using the gateway</a:t>
            </a:r>
            <a:endPara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MTN &amp; Airtel Integrated</a:t>
            </a:r>
            <a:endPara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Candara" panose="020E0502030303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Candara" panose="020E0502030303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latin typeface="Candara" panose="020E0502030303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marL="0" indent="0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96888" y="603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GB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Key Performance highlights </a:t>
            </a:r>
            <a:br>
              <a:rPr lang="en-US" altLang="en-GB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altLang="en-US" sz="3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1203325" y="204788"/>
            <a:ext cx="6818313" cy="808037"/>
          </a:xfrm>
        </p:spPr>
        <p:txBody>
          <a:bodyPr>
            <a:normAutofit/>
          </a:bodyPr>
          <a:lstStyle/>
          <a:p>
            <a:pPr algn="ctr"/>
            <a:r>
              <a:rPr lang="en-US" altLang="en-GB" sz="2800" dirty="0" smtClean="0">
                <a:solidFill>
                  <a:schemeClr val="tx1"/>
                </a:solidFill>
              </a:rPr>
              <a:t>Key performance highlights ctn.</a:t>
            </a:r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30188" y="1092200"/>
            <a:ext cx="8763000" cy="535305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and rollout of the e-Government Procurement system</a:t>
            </a:r>
            <a:endParaRPr lang="en-GB" sz="2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1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e-Government Procurement System was launched</a:t>
            </a:r>
            <a:endParaRPr lang="en-GB" sz="1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1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rolled out in 7 Pilots</a:t>
            </a:r>
            <a:endParaRPr lang="en-GB" sz="1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1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Training on the system conducted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Rollout of the SMS Gateway</a:t>
            </a:r>
            <a:endParaRPr lang="en-GB" sz="2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1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 Gateway rolled out in additional  6 entities bringing the total number to 20 entities using the service &amp;  11,530,614 SMSs have been pushed out from the gateway</a:t>
            </a:r>
            <a:endParaRPr lang="en-GB" sz="1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altLang="en-US" sz="2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Candara" panose="020E0502030303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latin typeface="Candara" panose="020E0502030303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marL="0" indent="0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6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GB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Key Performance highlights </a:t>
            </a:r>
            <a:br>
              <a:rPr lang="en-US" altLang="en-GB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altLang="en-US" sz="36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334000"/>
          </a:xfrm>
        </p:spPr>
        <p:txBody>
          <a:bodyPr>
            <a:normAutofit/>
          </a:bodyPr>
          <a:lstStyle/>
          <a:p>
            <a:pPr marL="573087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en-GB" sz="28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Roll-out </a:t>
            </a:r>
            <a:r>
              <a:rPr lang="en-GB" sz="2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Integrated Health Management System (</a:t>
            </a:r>
            <a:r>
              <a:rPr lang="en-GB" sz="28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iHMIS</a:t>
            </a:r>
            <a:r>
              <a:rPr lang="en-GB" sz="2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was transferred to </a:t>
            </a:r>
            <a:r>
              <a:rPr lang="en-GB" sz="28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MoICT&amp;NG</a:t>
            </a:r>
            <a:r>
              <a:rPr lang="en-GB" sz="2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the </a:t>
            </a:r>
            <a:r>
              <a:rPr lang="en-GB" sz="28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</a:t>
            </a:r>
            <a:r>
              <a:rPr lang="en-GB" sz="2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Hon Prime </a:t>
            </a:r>
            <a:r>
              <a:rPr lang="en-GB" sz="28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</a:t>
            </a:r>
          </a:p>
          <a:p>
            <a:pPr marL="573087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endParaRPr lang="en-US" sz="2800" dirty="0" smtClean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7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en-US" sz="28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postal domestic mail management system and mail processes </a:t>
            </a:r>
            <a:r>
              <a:rPr lang="en-US" sz="28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digitized through </a:t>
            </a:r>
            <a:r>
              <a:rPr lang="en-US" sz="28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E-Post </a:t>
            </a:r>
            <a:r>
              <a:rPr lang="en-US" sz="28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  <a:endParaRPr lang="en-US" sz="2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3137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endParaRPr lang="en-GB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ICT-Based Community </a:t>
            </a:r>
            <a:r>
              <a:rPr lang="en-US" dirty="0" err="1" smtClean="0">
                <a:latin typeface="Century Gothic" panose="020B0502020202020204" pitchFamily="34" charset="0"/>
              </a:rPr>
              <a:t>Centres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60950"/>
          </a:xfrm>
        </p:spPr>
        <p:txBody>
          <a:bodyPr>
            <a:normAutofit fontScale="85000" lnSpcReduction="20000"/>
          </a:bodyPr>
          <a:lstStyle/>
          <a:p>
            <a:pPr marL="685800" lvl="1" indent="-342900">
              <a:buFont typeface="+mj-lt"/>
              <a:buAutoNum type="alphaLcParenR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Public Access Points installed at 12 Post Offices in partnership with Uganda Posts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Limited</a:t>
            </a:r>
          </a:p>
          <a:p>
            <a:pPr marL="685800" lvl="1" indent="-342900">
              <a:buFont typeface="+mj-lt"/>
              <a:buAutoNum type="alphaLcParenR"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lphaLcParenR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Public Access points established in 10 Public Libraries countrywide in partnership with National Libraries of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Uganda</a:t>
            </a:r>
          </a:p>
          <a:p>
            <a:pPr marL="685800" lvl="1" indent="-342900">
              <a:buFont typeface="+mj-lt"/>
              <a:buAutoNum type="alphaLcParenR"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lphaLcParenR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17 Public Access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established in the several areas including;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Lugazi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Mubende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Wakiso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Kiruhura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Kampala,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Lwengo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Ntungamo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Wakiso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Lyantonde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lphaLcParenR"/>
            </a:pPr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lphaLcParenR"/>
            </a:pPr>
            <a:r>
              <a:rPr lang="en-US" dirty="0" smtClean="0">
                <a:latin typeface="Century Gothic" panose="020B0502020202020204" pitchFamily="34" charset="0"/>
              </a:rPr>
              <a:t>Supported Ministry </a:t>
            </a:r>
            <a:r>
              <a:rPr lang="en-US" dirty="0">
                <a:latin typeface="Century Gothic" panose="020B0502020202020204" pitchFamily="34" charset="0"/>
              </a:rPr>
              <a:t>of Public Service </a:t>
            </a:r>
            <a:r>
              <a:rPr lang="en-US" dirty="0" smtClean="0">
                <a:latin typeface="Century Gothic" panose="020B0502020202020204" pitchFamily="34" charset="0"/>
              </a:rPr>
              <a:t>in the establishment of eService </a:t>
            </a:r>
            <a:r>
              <a:rPr lang="en-US" dirty="0" err="1">
                <a:latin typeface="Century Gothic" panose="020B0502020202020204" pitchFamily="34" charset="0"/>
              </a:rPr>
              <a:t>Centres</a:t>
            </a:r>
            <a:r>
              <a:rPr lang="en-US" dirty="0">
                <a:latin typeface="Century Gothic" panose="020B0502020202020204" pitchFamily="34" charset="0"/>
              </a:rPr>
              <a:t> around the </a:t>
            </a:r>
            <a:r>
              <a:rPr lang="en-US" dirty="0" smtClean="0">
                <a:latin typeface="Century Gothic" panose="020B0502020202020204" pitchFamily="34" charset="0"/>
              </a:rPr>
              <a:t>country e.g.  </a:t>
            </a:r>
            <a:r>
              <a:rPr lang="en-US" dirty="0" err="1">
                <a:latin typeface="Century Gothic" panose="020B0502020202020204" pitchFamily="34" charset="0"/>
              </a:rPr>
              <a:t>Kasese</a:t>
            </a:r>
            <a:r>
              <a:rPr lang="en-US" dirty="0">
                <a:latin typeface="Century Gothic" panose="020B0502020202020204" pitchFamily="34" charset="0"/>
              </a:rPr>
              <a:t> and </a:t>
            </a:r>
            <a:r>
              <a:rPr lang="en-US" dirty="0" err="1" smtClean="0">
                <a:latin typeface="Century Gothic" panose="020B0502020202020204" pitchFamily="34" charset="0"/>
              </a:rPr>
              <a:t>Jinja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24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latin typeface="Century Gothic" panose="020B0502020202020204" pitchFamily="34" charset="0"/>
              </a:rPr>
              <a:t>Innovation and Entrepreneurship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DE0DA4-0572-4F82-B950-C658700A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379"/>
            <a:ext cx="8229600" cy="68421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ICT Innovation</a:t>
            </a:r>
            <a:endParaRPr lang="en-UG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8CAA29D-8E4A-4674-9FC8-D15C9EBC56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9"/>
            <a:ext cx="4181076" cy="313580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299904-7579-4D93-BCB7-CF27A4711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069" y="573066"/>
            <a:ext cx="4419600" cy="6148409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Government is promoting ICT innovation to create jobs, for import substitution and to avoid over dependence on foreign ICT products;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>
                <a:latin typeface="Century Gothic" panose="020B0502020202020204" pitchFamily="34" charset="0"/>
              </a:rPr>
              <a:t>A National ICT Innovation Hub for 500 innovators has been constructed in </a:t>
            </a:r>
            <a:r>
              <a:rPr lang="en-GB" sz="1600" dirty="0" err="1">
                <a:latin typeface="Century Gothic" panose="020B0502020202020204" pitchFamily="34" charset="0"/>
              </a:rPr>
              <a:t>Nakawa</a:t>
            </a:r>
            <a:r>
              <a:rPr lang="en-GB" sz="1600" dirty="0" smtClean="0">
                <a:latin typeface="Century Gothic" panose="020B0502020202020204" pitchFamily="34" charset="0"/>
              </a:rPr>
              <a:t>;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dirty="0" smtClean="0">
                <a:latin typeface="Century Gothic" panose="020B0502020202020204" pitchFamily="34" charset="0"/>
              </a:rPr>
              <a:t>Innovation </a:t>
            </a:r>
            <a:r>
              <a:rPr lang="en-GB" sz="1600" dirty="0">
                <a:latin typeface="Century Gothic" panose="020B0502020202020204" pitchFamily="34" charset="0"/>
              </a:rPr>
              <a:t>grants have been given to </a:t>
            </a:r>
            <a:r>
              <a:rPr lang="en-GB" sz="1600" dirty="0" smtClean="0">
                <a:latin typeface="Century Gothic" panose="020B0502020202020204" pitchFamily="34" charset="0"/>
              </a:rPr>
              <a:t>132 </a:t>
            </a:r>
            <a:r>
              <a:rPr lang="en-GB" sz="1600" dirty="0">
                <a:latin typeface="Century Gothic" panose="020B0502020202020204" pitchFamily="34" charset="0"/>
              </a:rPr>
              <a:t>Innovators and to 6 private sector Innovation Hubs under the </a:t>
            </a:r>
            <a:r>
              <a:rPr lang="en-US" sz="1600" dirty="0">
                <a:latin typeface="Century Gothic" panose="020B0502020202020204" pitchFamily="34" charset="0"/>
              </a:rPr>
              <a:t>National ICT Initiatives Support </a:t>
            </a:r>
            <a:r>
              <a:rPr lang="en-US" sz="1600" dirty="0" err="1">
                <a:latin typeface="Century Gothic" panose="020B0502020202020204" pitchFamily="34" charset="0"/>
              </a:rPr>
              <a:t>Programme</a:t>
            </a:r>
            <a:r>
              <a:rPr lang="en-US" sz="1600" dirty="0">
                <a:latin typeface="Century Gothic" panose="020B0502020202020204" pitchFamily="34" charset="0"/>
              </a:rPr>
              <a:t> (NIISP)</a:t>
            </a:r>
            <a:r>
              <a:rPr lang="en-GB" sz="1600" dirty="0" smtClean="0">
                <a:latin typeface="Century Gothic" panose="020B0502020202020204" pitchFamily="34" charset="0"/>
              </a:rPr>
              <a:t>;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Locally developed eGovernment systems include </a:t>
            </a:r>
            <a:r>
              <a:rPr lang="en-US" sz="1600" dirty="0">
                <a:latin typeface="Century Gothic" panose="020B0502020202020204" pitchFamily="34" charset="0"/>
              </a:rPr>
              <a:t>eProcurement system, the Parish Model Management Information System, the Government Asset Management System, Education Management </a:t>
            </a:r>
            <a:r>
              <a:rPr lang="en-US" sz="1600" dirty="0" smtClean="0">
                <a:latin typeface="Century Gothic" panose="020B0502020202020204" pitchFamily="34" charset="0"/>
              </a:rPr>
              <a:t>Information System</a:t>
            </a:r>
            <a:r>
              <a:rPr lang="en-US" sz="1600" dirty="0">
                <a:latin typeface="Century Gothic" panose="020B0502020202020204" pitchFamily="34" charset="0"/>
              </a:rPr>
              <a:t>, Electronic Document Management System, Integrated Health Management Information System and the </a:t>
            </a:r>
            <a:r>
              <a:rPr lang="en-US" sz="1600" dirty="0" err="1">
                <a:latin typeface="Century Gothic" panose="020B0502020202020204" pitchFamily="34" charset="0"/>
              </a:rPr>
              <a:t>ePost</a:t>
            </a:r>
            <a:r>
              <a:rPr lang="en-US" sz="1600" dirty="0">
                <a:latin typeface="Century Gothic" panose="020B0502020202020204" pitchFamily="34" charset="0"/>
              </a:rPr>
              <a:t> Digital Platform. , </a:t>
            </a:r>
            <a:endParaRPr lang="en-UG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6EEC2-2F5D-46DF-94E1-81994F3A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FF6A3-84F3-49BA-9D4B-13E69AFEF460}"/>
              </a:ext>
            </a:extLst>
          </p:cNvPr>
          <p:cNvSpPr txBox="1"/>
          <p:nvPr/>
        </p:nvSpPr>
        <p:spPr>
          <a:xfrm>
            <a:off x="420328" y="4953669"/>
            <a:ext cx="37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National ICT Innovation Hub - Nakawa</a:t>
            </a:r>
            <a:endParaRPr lang="en-UG" i="1" dirty="0"/>
          </a:p>
        </p:txBody>
      </p:sp>
    </p:spTree>
    <p:extLst>
      <p:ext uri="{BB962C8B-B14F-4D97-AF65-F5344CB8AC3E}">
        <p14:creationId xmlns:p14="http://schemas.microsoft.com/office/powerpoint/2010/main" val="24240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ICT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21275"/>
          </a:xfrm>
        </p:spPr>
        <p:txBody>
          <a:bodyPr>
            <a:normAutofit/>
          </a:bodyPr>
          <a:lstStyle/>
          <a:p>
            <a:r>
              <a:rPr lang="en-US" dirty="0"/>
              <a:t>The Ministry </a:t>
            </a:r>
            <a:r>
              <a:rPr lang="en-US" dirty="0" smtClean="0"/>
              <a:t>is </a:t>
            </a:r>
            <a:r>
              <a:rPr lang="en-US" dirty="0"/>
              <a:t>currently working with Muni, </a:t>
            </a:r>
            <a:r>
              <a:rPr lang="en-US" dirty="0" err="1"/>
              <a:t>Gulu</a:t>
            </a:r>
            <a:r>
              <a:rPr lang="en-US" dirty="0"/>
              <a:t> and </a:t>
            </a:r>
            <a:r>
              <a:rPr lang="en-US" dirty="0" err="1"/>
              <a:t>Soroti</a:t>
            </a:r>
            <a:r>
              <a:rPr lang="en-US" dirty="0"/>
              <a:t> Universities to set up regional ICT Innovation </a:t>
            </a:r>
            <a:r>
              <a:rPr lang="en-US" dirty="0" smtClean="0"/>
              <a:t>Hubs</a:t>
            </a:r>
          </a:p>
          <a:p>
            <a:endParaRPr lang="en-US" dirty="0" smtClean="0"/>
          </a:p>
          <a:p>
            <a:r>
              <a:rPr lang="en-US" dirty="0"/>
              <a:t>Partnerships have </a:t>
            </a:r>
            <a:r>
              <a:rPr lang="en-US" dirty="0" smtClean="0"/>
              <a:t>been </a:t>
            </a:r>
            <a:r>
              <a:rPr lang="en-US" dirty="0"/>
              <a:t>made with academia like </a:t>
            </a:r>
            <a:r>
              <a:rPr lang="en-US" dirty="0" err="1"/>
              <a:t>Makerere</a:t>
            </a:r>
            <a:r>
              <a:rPr lang="en-US" dirty="0"/>
              <a:t> </a:t>
            </a:r>
            <a:r>
              <a:rPr lang="en-US" dirty="0" smtClean="0"/>
              <a:t>University and Wits University</a:t>
            </a:r>
          </a:p>
          <a:p>
            <a:endParaRPr lang="en-US" dirty="0" smtClean="0"/>
          </a:p>
          <a:p>
            <a:r>
              <a:rPr lang="en-US" dirty="0"/>
              <a:t>The Ministry </a:t>
            </a:r>
            <a:r>
              <a:rPr lang="en-US" dirty="0" smtClean="0"/>
              <a:t>has </a:t>
            </a:r>
            <a:r>
              <a:rPr lang="en-US" dirty="0"/>
              <a:t>partnerships with all the local private innovation </a:t>
            </a:r>
            <a:r>
              <a:rPr lang="en-US" dirty="0" smtClean="0"/>
              <a:t>hubs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E006-C676-4A0D-80A9-5981F32D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Introduction</a:t>
            </a:r>
            <a:endParaRPr lang="en-U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21ED-73E6-45CB-8A29-B1AE56BAD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8316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The ICT&amp;NG Sector is composed of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Ministry of ICT &amp; National Guidance;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National Information Technology Authority- Uganda;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Uganda Communications Commission;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Uganda Post Limited;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Uganda Institute of Information and Communications Technology;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Uganda Broadcasting Corporation; 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Uganda Media Centre and </a:t>
            </a:r>
          </a:p>
          <a:p>
            <a:pPr lvl="1"/>
            <a:r>
              <a:rPr lang="en-GB" dirty="0" smtClean="0">
                <a:latin typeface="Century Gothic" panose="020B0502020202020204" pitchFamily="34" charset="0"/>
              </a:rPr>
              <a:t>The </a:t>
            </a:r>
            <a:r>
              <a:rPr lang="en-GB" dirty="0">
                <a:latin typeface="Century Gothic" panose="020B0502020202020204" pitchFamily="34" charset="0"/>
              </a:rPr>
              <a:t>Media Council</a:t>
            </a:r>
            <a:endParaRPr lang="en-UG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87" y="0"/>
            <a:ext cx="1296513" cy="12342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F626-20CB-48EB-9D0D-88D29505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Development of ICT Parks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35FD-4E49-463C-9C2E-DCF69205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82649"/>
            <a:ext cx="8839200" cy="57467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Land </a:t>
            </a:r>
            <a:r>
              <a:rPr lang="en-US" dirty="0"/>
              <a:t>for IT/BPO Park </a:t>
            </a:r>
            <a:r>
              <a:rPr lang="en-US" dirty="0" smtClean="0"/>
              <a:t>provided by HE the President </a:t>
            </a:r>
            <a:r>
              <a:rPr lang="en-US" dirty="0"/>
              <a:t>in Entebbe to facilitate job creation and innovation.</a:t>
            </a:r>
          </a:p>
          <a:p>
            <a:endParaRPr lang="en-US" dirty="0" smtClean="0"/>
          </a:p>
          <a:p>
            <a:r>
              <a:rPr lang="en-US" dirty="0" smtClean="0"/>
              <a:t>Feasibility </a:t>
            </a:r>
            <a:r>
              <a:rPr lang="en-US" dirty="0"/>
              <a:t>study has been completed and transaction advisor procured.</a:t>
            </a:r>
          </a:p>
          <a:p>
            <a:endParaRPr lang="en-US" dirty="0" smtClean="0"/>
          </a:p>
          <a:p>
            <a:r>
              <a:rPr lang="en-US" dirty="0" smtClean="0"/>
              <a:t>Design completed and market sounding exercise undertaken</a:t>
            </a:r>
          </a:p>
          <a:p>
            <a:endParaRPr lang="en-US" dirty="0" smtClean="0"/>
          </a:p>
          <a:p>
            <a:r>
              <a:rPr lang="en-US" dirty="0" smtClean="0"/>
              <a:t>PPP proposal submitted to </a:t>
            </a:r>
            <a:r>
              <a:rPr lang="en-US" dirty="0" err="1" smtClean="0"/>
              <a:t>Privatisation</a:t>
            </a:r>
            <a:r>
              <a:rPr lang="en-US" dirty="0" smtClean="0"/>
              <a:t> Unit for approval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63ED5-1E9D-481F-9918-59D915CF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9E8F-33C2-4E78-8CA8-403212F8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Business Process Outsourcing (BPO)</a:t>
            </a:r>
            <a:r>
              <a:rPr lang="en-UG" dirty="0">
                <a:latin typeface="Century Gothic" panose="020B0502020202020204" pitchFamily="34" charset="0"/>
              </a:rPr>
              <a:t/>
            </a:r>
            <a:br>
              <a:rPr lang="en-UG" dirty="0">
                <a:latin typeface="Century Gothic" panose="020B0502020202020204" pitchFamily="34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A00A-5027-4044-849C-5154D974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36575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Subsidised</a:t>
            </a:r>
            <a:r>
              <a:rPr lang="en-US" dirty="0" smtClean="0"/>
              <a:t> </a:t>
            </a:r>
            <a:r>
              <a:rPr lang="en-US" dirty="0"/>
              <a:t>internet bandwidth is being provided to </a:t>
            </a:r>
            <a:r>
              <a:rPr lang="en-US" b="1" dirty="0" smtClean="0"/>
              <a:t>5</a:t>
            </a:r>
            <a:r>
              <a:rPr lang="en-US" dirty="0" smtClean="0"/>
              <a:t> </a:t>
            </a:r>
            <a:r>
              <a:rPr lang="en-US" dirty="0"/>
              <a:t>BPO/innovation companies i.e. Cameo Tech, </a:t>
            </a:r>
            <a:r>
              <a:rPr lang="en-US" dirty="0" err="1"/>
              <a:t>Technobrain</a:t>
            </a:r>
            <a:r>
              <a:rPr lang="en-US" dirty="0"/>
              <a:t>, </a:t>
            </a:r>
            <a:r>
              <a:rPr lang="en-US" dirty="0" err="1"/>
              <a:t>Munu</a:t>
            </a:r>
            <a:r>
              <a:rPr lang="en-US" dirty="0"/>
              <a:t> Tech, BDE consults and Cayman </a:t>
            </a:r>
            <a:r>
              <a:rPr lang="en-US" dirty="0" smtClean="0"/>
              <a:t>Consults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GoU</a:t>
            </a:r>
            <a:r>
              <a:rPr lang="en-US" dirty="0"/>
              <a:t> BPO Center at Statistics House and private BPO </a:t>
            </a:r>
            <a:r>
              <a:rPr lang="en-US" dirty="0" err="1"/>
              <a:t>centres</a:t>
            </a:r>
            <a:r>
              <a:rPr lang="en-US" dirty="0"/>
              <a:t> </a:t>
            </a:r>
            <a:r>
              <a:rPr lang="en-GB" dirty="0"/>
              <a:t>are providing employment to the </a:t>
            </a:r>
            <a:r>
              <a:rPr lang="en-GB" dirty="0" smtClean="0"/>
              <a:t>youth</a:t>
            </a:r>
            <a:endParaRPr lang="en-UG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051BA-CFDF-43E2-99C3-6751EB45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617422-4ACC-4788-8A33-FD3E5F90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Manufacturing of Electronics</a:t>
            </a:r>
            <a:endParaRPr lang="en-U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A81599-229A-44F6-B54A-28E1015F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962024"/>
            <a:ext cx="4648200" cy="562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 2016, HE the President directed the Ministry of ICT&amp;NG to promote assembling and manufacturing of electronics in Uganda;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August 2018, </a:t>
            </a:r>
            <a:r>
              <a:rPr lang="en-GB" dirty="0" err="1"/>
              <a:t>Satchi</a:t>
            </a:r>
            <a:r>
              <a:rPr lang="en-GB" dirty="0"/>
              <a:t> TV Assembly Plant was commissioned by HE in </a:t>
            </a:r>
            <a:r>
              <a:rPr lang="en-GB" dirty="0" err="1"/>
              <a:t>Ntinda</a:t>
            </a:r>
            <a:r>
              <a:rPr lang="en-GB" dirty="0"/>
              <a:t>;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November 2019, </a:t>
            </a:r>
            <a:r>
              <a:rPr lang="en-US" dirty="0"/>
              <a:t>Mobile Phone and Computer manufacturing by Simi Mobile was launched </a:t>
            </a:r>
            <a:r>
              <a:rPr lang="en-GB" dirty="0"/>
              <a:t>by HE in Namanve;</a:t>
            </a:r>
            <a:endParaRPr lang="en-UG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company </a:t>
            </a:r>
            <a:r>
              <a:rPr lang="en-US" dirty="0" smtClean="0"/>
              <a:t>shipped </a:t>
            </a:r>
            <a:r>
              <a:rPr lang="en-US" dirty="0"/>
              <a:t>the first consignment of 18,000 mobile phones assembled in UG to </a:t>
            </a:r>
            <a:r>
              <a:rPr lang="en-US" dirty="0" smtClean="0"/>
              <a:t>Morocco in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A1B62-7B15-4950-ACA8-640406D8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B4CBA67-9CF0-4CC1-9B6A-6FCA858441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0" y="1028727"/>
            <a:ext cx="3574751" cy="29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B085AF-7B98-4219-B474-F179EEF03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4" y="3894382"/>
            <a:ext cx="3624636" cy="27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altLang="en-US" dirty="0"/>
              <a:t>Digital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2274-82F7-4BC7-9E3D-1234112C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175189"/>
            <a:ext cx="8229600" cy="753498"/>
          </a:xfrm>
        </p:spPr>
        <p:txBody>
          <a:bodyPr>
            <a:normAutofit fontScale="90000"/>
          </a:bodyPr>
          <a:lstStyle/>
          <a:p>
            <a:r>
              <a:rPr lang="en-GB" dirty="0"/>
              <a:t>Human Capital Development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EBC58-C6D3-4F06-9CEA-F5E5B3B5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28687"/>
            <a:ext cx="8534400" cy="5654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MoICT&amp;NG was made the parent home for ICT and Communication Officers by Cabinet</a:t>
            </a:r>
          </a:p>
          <a:p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Over </a:t>
            </a:r>
            <a:r>
              <a:rPr lang="en-US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1,150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School ICT labs equipped under RCDF;</a:t>
            </a:r>
          </a:p>
          <a:p>
            <a:endParaRPr lang="en-US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Over </a:t>
            </a: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3,000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teachers and school heads have been retooled 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partnership with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MoES</a:t>
            </a:r>
            <a:endParaRPr lang="en-U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10,000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SMEs trained in use of ICTs for business as part of the Digital Literacy </a:t>
            </a:r>
            <a:r>
              <a:rPr lang="en-US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Sensitization sessions on cyber laws and cyber security </a:t>
            </a:r>
            <a:r>
              <a:rPr lang="en-U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conducted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</a:pPr>
            <a:endParaRPr lang="en-US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US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AB8C2-E2EA-4528-B0D2-1C73840A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A0EF-B70C-478E-8F6E-0D57C1C0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/>
              <a:t>Human Capital Development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655A-B58E-47BF-B94B-B8639B05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fontScale="62500" lnSpcReduction="20000"/>
          </a:bodyPr>
          <a:lstStyle/>
          <a:p>
            <a:r>
              <a:rPr lang="en-GB" sz="3400" dirty="0">
                <a:latin typeface="Century Gothic" panose="020B0502020202020204" pitchFamily="34" charset="0"/>
              </a:rPr>
              <a:t>Uganda Institute of ICT Master Plan </a:t>
            </a:r>
            <a:r>
              <a:rPr lang="en-GB" sz="3400" dirty="0" smtClean="0">
                <a:latin typeface="Century Gothic" panose="020B0502020202020204" pitchFamily="34" charset="0"/>
              </a:rPr>
              <a:t>developed and </a:t>
            </a:r>
            <a:r>
              <a:rPr lang="en-GB" sz="3400" dirty="0">
                <a:latin typeface="Century Gothic" panose="020B0502020202020204" pitchFamily="34" charset="0"/>
              </a:rPr>
              <a:t>Institute infrastructure </a:t>
            </a:r>
            <a:r>
              <a:rPr lang="en-GB" sz="3400" dirty="0" smtClean="0">
                <a:latin typeface="Century Gothic" panose="020B0502020202020204" pitchFamily="34" charset="0"/>
              </a:rPr>
              <a:t>refurbished</a:t>
            </a:r>
            <a:endParaRPr lang="en-GB" sz="3400" dirty="0">
              <a:latin typeface="Century Gothic" panose="020B0502020202020204" pitchFamily="34" charset="0"/>
            </a:endParaRPr>
          </a:p>
          <a:p>
            <a:pPr lvl="0"/>
            <a:endParaRPr lang="en-US" sz="3400" dirty="0">
              <a:latin typeface="Century Gothic" panose="020B0502020202020204" pitchFamily="34" charset="0"/>
            </a:endParaRPr>
          </a:p>
          <a:p>
            <a:pPr lvl="0"/>
            <a:r>
              <a:rPr lang="en-US" sz="3400" b="1" dirty="0" smtClean="0">
                <a:latin typeface="Century Gothic" panose="020B0502020202020204" pitchFamily="34" charset="0"/>
              </a:rPr>
              <a:t>5</a:t>
            </a:r>
            <a:r>
              <a:rPr lang="en-US" sz="3400" dirty="0" smtClean="0">
                <a:latin typeface="Century Gothic" panose="020B0502020202020204" pitchFamily="34" charset="0"/>
              </a:rPr>
              <a:t> </a:t>
            </a:r>
            <a:r>
              <a:rPr lang="en-US" sz="3400" dirty="0">
                <a:latin typeface="Century Gothic" panose="020B0502020202020204" pitchFamily="34" charset="0"/>
              </a:rPr>
              <a:t>specialized labs at UICT </a:t>
            </a:r>
            <a:r>
              <a:rPr lang="en-US" sz="3400" dirty="0" smtClean="0">
                <a:latin typeface="Century Gothic" panose="020B0502020202020204" pitchFamily="34" charset="0"/>
              </a:rPr>
              <a:t>refurbished </a:t>
            </a:r>
            <a:r>
              <a:rPr lang="en-US" sz="3400" dirty="0">
                <a:latin typeface="Century Gothic" panose="020B0502020202020204" pitchFamily="34" charset="0"/>
              </a:rPr>
              <a:t>and equipped </a:t>
            </a:r>
            <a:r>
              <a:rPr lang="en-US" sz="3400" dirty="0" smtClean="0">
                <a:latin typeface="Century Gothic" panose="020B0502020202020204" pitchFamily="34" charset="0"/>
              </a:rPr>
              <a:t>(</a:t>
            </a:r>
            <a:r>
              <a:rPr lang="en-US" sz="3400" dirty="0">
                <a:latin typeface="Century Gothic" panose="020B0502020202020204" pitchFamily="34" charset="0"/>
              </a:rPr>
              <a:t>i.e. Electronics Lab, Telecom Lab,  Electrical Lab, Multimedia Lab, VUE Professional Testing and Certification Centre, Computer Laboratories (02) including the Server Room);</a:t>
            </a:r>
            <a:endParaRPr lang="en-GB" sz="3400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z="3400" dirty="0">
                <a:latin typeface="Century Gothic" panose="020B0502020202020204" pitchFamily="34" charset="0"/>
              </a:rPr>
              <a:t>UICT achieved the following: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Trained and </a:t>
            </a:r>
            <a:r>
              <a:rPr lang="en-US" dirty="0">
                <a:latin typeface="Century Gothic" panose="020B0502020202020204" pitchFamily="34" charset="0"/>
              </a:rPr>
              <a:t>graduated  over  </a:t>
            </a:r>
            <a:r>
              <a:rPr lang="en-US" b="1" dirty="0" smtClean="0">
                <a:latin typeface="Century Gothic" panose="020B0502020202020204" pitchFamily="34" charset="0"/>
              </a:rPr>
              <a:t>2,431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students  </a:t>
            </a:r>
            <a:r>
              <a:rPr lang="en-US" dirty="0" smtClean="0">
                <a:latin typeface="Century Gothic" panose="020B0502020202020204" pitchFamily="34" charset="0"/>
              </a:rPr>
              <a:t>in  </a:t>
            </a:r>
            <a:r>
              <a:rPr lang="en-US" dirty="0">
                <a:latin typeface="Century Gothic" panose="020B0502020202020204" pitchFamily="34" charset="0"/>
              </a:rPr>
              <a:t>ICT skills specialties;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 Trained and certified </a:t>
            </a:r>
            <a:r>
              <a:rPr lang="en-US" b="1" dirty="0">
                <a:latin typeface="Century Gothic" panose="020B0502020202020204" pitchFamily="34" charset="0"/>
              </a:rPr>
              <a:t>1,037</a:t>
            </a:r>
            <a:r>
              <a:rPr lang="en-US" dirty="0">
                <a:latin typeface="Century Gothic" panose="020B0502020202020204" pitchFamily="34" charset="0"/>
              </a:rPr>
              <a:t> SMEs in Citizenship Digital Literacy Skills ((market vendors, </a:t>
            </a:r>
            <a:r>
              <a:rPr lang="en-US" dirty="0" err="1">
                <a:latin typeface="Century Gothic" panose="020B0502020202020204" pitchFamily="34" charset="0"/>
              </a:rPr>
              <a:t>juwakali</a:t>
            </a:r>
            <a:r>
              <a:rPr lang="en-US" dirty="0">
                <a:latin typeface="Century Gothic" panose="020B0502020202020204" pitchFamily="34" charset="0"/>
              </a:rPr>
              <a:t>, tailors) 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Certified </a:t>
            </a:r>
            <a:r>
              <a:rPr lang="en-US" b="1" dirty="0" smtClean="0">
                <a:latin typeface="Century Gothic" panose="020B0502020202020204" pitchFamily="34" charset="0"/>
              </a:rPr>
              <a:t>1,670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Professionals in specialized short courses in ICT and management such as CCNA, Fiber optics, Electronics and ITU </a:t>
            </a:r>
            <a:r>
              <a:rPr lang="en-US" dirty="0" smtClean="0">
                <a:latin typeface="Century Gothic" panose="020B0502020202020204" pitchFamily="34" charset="0"/>
              </a:rPr>
              <a:t>courses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Trained </a:t>
            </a:r>
            <a:r>
              <a:rPr lang="en-US" sz="2900" b="1" dirty="0">
                <a:latin typeface="Century Gothic" panose="020B0502020202020204" pitchFamily="34" charset="0"/>
              </a:rPr>
              <a:t>1,249</a:t>
            </a:r>
            <a:r>
              <a:rPr lang="en-US" sz="2900" dirty="0">
                <a:latin typeface="Century Gothic" panose="020B0502020202020204" pitchFamily="34" charset="0"/>
              </a:rPr>
              <a:t> participants the Covid-19 Workforce Recovery Initiative </a:t>
            </a:r>
            <a:r>
              <a:rPr lang="en-US" sz="2900" dirty="0" err="1" smtClean="0">
                <a:latin typeface="Century Gothic" panose="020B0502020202020204" pitchFamily="34" charset="0"/>
              </a:rPr>
              <a:t>Programme</a:t>
            </a:r>
            <a:endParaRPr lang="en-US" sz="2900" dirty="0" smtClean="0">
              <a:latin typeface="Century Gothic" panose="020B0502020202020204" pitchFamily="34" charset="0"/>
            </a:endParaRPr>
          </a:p>
          <a:p>
            <a:pPr lvl="1"/>
            <a:r>
              <a:rPr lang="en-GB" sz="2900" dirty="0">
                <a:latin typeface="Century Gothic" panose="020B0502020202020204" pitchFamily="34" charset="0"/>
              </a:rPr>
              <a:t>Trained </a:t>
            </a:r>
            <a:r>
              <a:rPr lang="en-GB" sz="2900" b="1" dirty="0">
                <a:latin typeface="Century Gothic" panose="020B0502020202020204" pitchFamily="34" charset="0"/>
              </a:rPr>
              <a:t>764</a:t>
            </a:r>
            <a:r>
              <a:rPr lang="en-GB" sz="2900" dirty="0">
                <a:latin typeface="Century Gothic" panose="020B0502020202020204" pitchFamily="34" charset="0"/>
              </a:rPr>
              <a:t> participants from </a:t>
            </a:r>
            <a:r>
              <a:rPr lang="en-GB" sz="2900" b="1" dirty="0">
                <a:latin typeface="Century Gothic" panose="020B0502020202020204" pitchFamily="34" charset="0"/>
              </a:rPr>
              <a:t>95 </a:t>
            </a:r>
            <a:r>
              <a:rPr lang="en-GB" sz="2900" dirty="0">
                <a:latin typeface="Century Gothic" panose="020B0502020202020204" pitchFamily="34" charset="0"/>
              </a:rPr>
              <a:t>Districts in ICT Digital Literacy using eLearning</a:t>
            </a:r>
            <a:endParaRPr lang="en-US" sz="2900" dirty="0">
              <a:latin typeface="Century Gothic" panose="020B0502020202020204" pitchFamily="34" charset="0"/>
            </a:endParaRPr>
          </a:p>
          <a:p>
            <a:pPr lvl="1"/>
            <a:endParaRPr lang="en-US" sz="2900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G" dirty="0"/>
          </a:p>
          <a:p>
            <a:endParaRPr lang="en-GB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39E9-87FB-46C4-9C45-242AADC9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5868-FDF6-4420-A280-D97622FA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33" y="444517"/>
            <a:ext cx="7886700" cy="500506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Human Capital Development</a:t>
            </a:r>
            <a:endParaRPr lang="en-US" sz="3000" b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2BAA-77D0-48CD-9903-E79C0AF8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9530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High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speed internet connectivity extended to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382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school laboratories  </a:t>
            </a:r>
            <a:endParaRPr lang="en-US" sz="240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Science content software deployed in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500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schools and annual licenses maintained </a:t>
            </a:r>
            <a:endParaRPr lang="en-US" sz="2400" dirty="0" smtClean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lphaLcParenR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Phase I of the E-learning pilot project completed covering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secondary schools.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C205-FB07-489B-98BD-4BE7CDF1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3912"/>
            <a:ext cx="7886700" cy="662787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Usage of ICTs by special Interest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76D4-952D-480A-AC46-988599F0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4500"/>
            <a:ext cx="8294370" cy="40652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ICTs </a:t>
            </a:r>
            <a:r>
              <a:rPr lang="en-US" sz="24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for PWDs</a:t>
            </a:r>
          </a:p>
          <a:p>
            <a:pPr lvl="1"/>
            <a:r>
              <a:rPr lang="en-US" sz="24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Completed training of </a:t>
            </a:r>
            <a:r>
              <a:rPr lang="en-US" sz="24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30</a:t>
            </a:r>
            <a:r>
              <a:rPr lang="en-US" sz="24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groups of PWDs in partnership with National Union of Women with Disabilities of Uganda (NOWOUDU</a:t>
            </a:r>
            <a:r>
              <a:rPr lang="en-US" sz="24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sz="2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Specialized </a:t>
            </a:r>
            <a:r>
              <a:rPr lang="en-US" sz="24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ICT equipment for Persons with Special </a:t>
            </a:r>
            <a:r>
              <a:rPr lang="en-US" sz="24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Needs deployed at </a:t>
            </a:r>
            <a:r>
              <a:rPr lang="en-US" sz="24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Gulu</a:t>
            </a:r>
            <a:r>
              <a:rPr lang="en-US" sz="24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High School for the Blind and </a:t>
            </a:r>
            <a:r>
              <a:rPr lang="en-US" sz="24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Mbale</a:t>
            </a:r>
            <a:r>
              <a:rPr lang="en-US" sz="24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School for the </a:t>
            </a:r>
            <a:r>
              <a:rPr lang="en-US" sz="24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Deaf</a:t>
            </a:r>
            <a:endParaRPr lang="en-US" sz="2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91959F-A73E-4C89-8F07-1C63021E6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68" y="5476624"/>
            <a:ext cx="1242958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altLang="en-US" dirty="0"/>
              <a:t>Cyber Security &amp; Data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276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6724"/>
            <a:ext cx="8686800" cy="543647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Uganda is currently ranked 7</a:t>
            </a:r>
            <a:r>
              <a:rPr lang="en-GB" baseline="30000" dirty="0" smtClean="0"/>
              <a:t>th</a:t>
            </a:r>
            <a:r>
              <a:rPr lang="en-GB" dirty="0" smtClean="0"/>
              <a:t> in Africa in Cyber Security;</a:t>
            </a:r>
          </a:p>
          <a:p>
            <a:endParaRPr lang="en-GB" dirty="0" smtClean="0"/>
          </a:p>
          <a:p>
            <a:r>
              <a:rPr lang="en-GB" dirty="0" smtClean="0"/>
              <a:t>National Computer Emergency Response Centre (CERT) and Communications CERT established;</a:t>
            </a:r>
          </a:p>
          <a:p>
            <a:endParaRPr lang="en-GB" dirty="0" smtClean="0"/>
          </a:p>
          <a:p>
            <a:r>
              <a:rPr lang="en-US" dirty="0"/>
              <a:t>MDAs </a:t>
            </a:r>
            <a:r>
              <a:rPr lang="en-US" dirty="0" smtClean="0"/>
              <a:t>supported </a:t>
            </a:r>
            <a:r>
              <a:rPr lang="en-US" dirty="0"/>
              <a:t>to enhance their cyber security </a:t>
            </a:r>
            <a:r>
              <a:rPr lang="en-US" dirty="0" smtClean="0"/>
              <a:t>readiness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r>
              <a:rPr lang="en-GB" dirty="0" smtClean="0"/>
              <a:t>Technical assistance provided in the handling of cyber security incidents;</a:t>
            </a:r>
          </a:p>
          <a:p>
            <a:endParaRPr lang="en-GB" dirty="0" smtClean="0"/>
          </a:p>
          <a:p>
            <a:r>
              <a:rPr lang="en-GB" dirty="0" smtClean="0"/>
              <a:t>Cyber security training and awareness conducted;</a:t>
            </a:r>
          </a:p>
          <a:p>
            <a:endParaRPr lang="en-GB" dirty="0" smtClean="0"/>
          </a:p>
          <a:p>
            <a:r>
              <a:rPr lang="en-GB" dirty="0" smtClean="0"/>
              <a:t>Cyber security advisory services and alerts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2DD1-12D1-4798-8675-9DCDD76C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Introduction</a:t>
            </a:r>
            <a:endParaRPr lang="en-U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72AF-44E6-4884-A819-01AFB407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510"/>
            <a:ext cx="8382000" cy="46570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i="1" dirty="0">
                <a:latin typeface="Century Gothic" panose="020B0502020202020204" pitchFamily="34" charset="0"/>
              </a:rPr>
              <a:t>Sector Mission</a:t>
            </a:r>
            <a:r>
              <a:rPr lang="en-GB" i="1" dirty="0">
                <a:latin typeface="Century Gothic" panose="020B0502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GB" sz="3100" dirty="0">
                <a:latin typeface="Century Gothic" panose="020B0502020202020204" pitchFamily="34" charset="0"/>
              </a:rPr>
              <a:t>To increase access and usage of ICT infrastructure and services throughout the country, ensure effective communication of government policies and programmes and promotion of a national ideology for socio economic transformation.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i="1" dirty="0">
                <a:latin typeface="Century Gothic" panose="020B0502020202020204" pitchFamily="34" charset="0"/>
              </a:rPr>
              <a:t>The Sector Outcomes</a:t>
            </a:r>
            <a:r>
              <a:rPr lang="en-GB" i="1" dirty="0">
                <a:latin typeface="Century Gothic" panose="020B0502020202020204" pitchFamily="34" charset="0"/>
              </a:rPr>
              <a:t>: </a:t>
            </a:r>
          </a:p>
          <a:p>
            <a:pPr marL="400050" lvl="1" indent="0">
              <a:buNone/>
            </a:pPr>
            <a:r>
              <a:rPr lang="en-GB" dirty="0">
                <a:latin typeface="Century Gothic" panose="020B0502020202020204" pitchFamily="34" charset="0"/>
              </a:rPr>
              <a:t>a) Responsive ICT legal and regulatory environment; </a:t>
            </a:r>
          </a:p>
          <a:p>
            <a:pPr marL="400050" lvl="1" indent="0">
              <a:buNone/>
            </a:pPr>
            <a:r>
              <a:rPr lang="en-GB" dirty="0">
                <a:latin typeface="Century Gothic" panose="020B0502020202020204" pitchFamily="34" charset="0"/>
              </a:rPr>
              <a:t>b) Secure ICT access and usage for all; </a:t>
            </a:r>
          </a:p>
          <a:p>
            <a:pPr marL="400050" lvl="1" indent="0">
              <a:buNone/>
            </a:pPr>
            <a:r>
              <a:rPr lang="en-GB" dirty="0">
                <a:latin typeface="Century Gothic" panose="020B0502020202020204" pitchFamily="34" charset="0"/>
              </a:rPr>
              <a:t>c) Increased employment and growth opportunities and </a:t>
            </a:r>
          </a:p>
          <a:p>
            <a:pPr marL="400050" lvl="1" indent="0">
              <a:buNone/>
            </a:pPr>
            <a:r>
              <a:rPr lang="en-GB" dirty="0">
                <a:latin typeface="Century Gothic" panose="020B0502020202020204" pitchFamily="34" charset="0"/>
              </a:rPr>
              <a:t>d) Increased Awareness and Citizen Participation in Government programs</a:t>
            </a:r>
            <a:endParaRPr lang="en-UG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4" y="0"/>
            <a:ext cx="1001486" cy="9534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2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Community Mobilisation and </a:t>
            </a:r>
            <a:r>
              <a:rPr lang="en-GB" alt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Mindset</a:t>
            </a:r>
            <a:r>
              <a:rPr lang="en-GB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85DB-03C6-4DDF-83D6-5672D44E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/>
              <a:t>Revamp of UBC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CFCFB-19BF-4464-BD82-98F71138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516562"/>
          </a:xfrm>
        </p:spPr>
        <p:txBody>
          <a:bodyPr>
            <a:normAutofit fontScale="92500" lnSpcReduction="10000"/>
          </a:bodyPr>
          <a:lstStyle/>
          <a:p>
            <a:r>
              <a:rPr lang="en-GB" sz="3400" dirty="0"/>
              <a:t>UBC rebranded with fresh youthful look and feel; </a:t>
            </a:r>
          </a:p>
          <a:p>
            <a:endParaRPr lang="en-GB" sz="3400" dirty="0"/>
          </a:p>
          <a:p>
            <a:r>
              <a:rPr lang="en-GB" sz="3400" dirty="0"/>
              <a:t>Quality of content on radio and TV has improved;</a:t>
            </a:r>
          </a:p>
          <a:p>
            <a:endParaRPr lang="en-GB" sz="3400" dirty="0"/>
          </a:p>
          <a:p>
            <a:r>
              <a:rPr lang="en-GB" sz="3400" b="1" dirty="0"/>
              <a:t>8</a:t>
            </a:r>
            <a:r>
              <a:rPr lang="en-GB" sz="3400" dirty="0"/>
              <a:t> brand new Television studio sets have been set up for UBC TV and Star TV;</a:t>
            </a:r>
          </a:p>
          <a:p>
            <a:endParaRPr lang="en-GB" dirty="0"/>
          </a:p>
          <a:p>
            <a:r>
              <a:rPr lang="en-GB" dirty="0"/>
              <a:t>Digital Terrestrial Television (DTT) Free-to-Air network increased TV signal coverage from </a:t>
            </a:r>
            <a:r>
              <a:rPr lang="en-GB" b="1" dirty="0"/>
              <a:t>20%</a:t>
            </a:r>
            <a:r>
              <a:rPr lang="en-GB" dirty="0"/>
              <a:t> in 2016 to </a:t>
            </a:r>
            <a:r>
              <a:rPr lang="en-GB" b="1" dirty="0"/>
              <a:t>60%</a:t>
            </a:r>
            <a:r>
              <a:rPr lang="en-GB" dirty="0"/>
              <a:t> in 2020; and TV content providers/clients from </a:t>
            </a:r>
            <a:r>
              <a:rPr lang="en-GB" b="1" dirty="0"/>
              <a:t>24</a:t>
            </a:r>
            <a:r>
              <a:rPr lang="en-GB" dirty="0"/>
              <a:t> in 2017 to </a:t>
            </a:r>
            <a:r>
              <a:rPr lang="en-GB" b="1" dirty="0"/>
              <a:t>40</a:t>
            </a:r>
            <a:r>
              <a:rPr lang="en-GB" dirty="0"/>
              <a:t> in 2020.</a:t>
            </a:r>
            <a:endParaRPr lang="en-UG" dirty="0"/>
          </a:p>
          <a:p>
            <a:endParaRPr lang="en-GB" sz="3400" dirty="0"/>
          </a:p>
          <a:p>
            <a:endParaRPr lang="en-GB" sz="3400" dirty="0"/>
          </a:p>
          <a:p>
            <a:endParaRPr lang="en-GB" dirty="0"/>
          </a:p>
          <a:p>
            <a:endParaRPr lang="en-UG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EED51-DA96-40FA-BDFE-F4EE8EFB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C008-3D09-4033-A43B-74564443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/>
              <a:t>Revamp of UBC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F188-5E77-4D29-BD8D-563B9D4C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/>
          </a:bodyPr>
          <a:lstStyle/>
          <a:p>
            <a:r>
              <a:rPr lang="en-GB" dirty="0"/>
              <a:t>The UBC national radio service has been restored in the areas of Kisoro, Rubirizi, </a:t>
            </a:r>
            <a:r>
              <a:rPr lang="en-GB" dirty="0" err="1"/>
              <a:t>Arua</a:t>
            </a:r>
            <a:r>
              <a:rPr lang="en-GB" dirty="0"/>
              <a:t>, Soroti and Lira, Mbarara, </a:t>
            </a:r>
            <a:r>
              <a:rPr lang="en-GB" dirty="0" err="1"/>
              <a:t>Masaka</a:t>
            </a:r>
            <a:r>
              <a:rPr lang="en-GB" dirty="0"/>
              <a:t>. This has improved radio network coverage from </a:t>
            </a:r>
            <a:r>
              <a:rPr lang="en-GB" b="1" dirty="0"/>
              <a:t>60%</a:t>
            </a:r>
            <a:r>
              <a:rPr lang="en-GB" dirty="0"/>
              <a:t> to </a:t>
            </a:r>
            <a:r>
              <a:rPr lang="en-GB" b="1" dirty="0"/>
              <a:t>70</a:t>
            </a:r>
            <a:r>
              <a:rPr lang="en-GB" b="1" dirty="0" smtClean="0"/>
              <a:t>%.</a:t>
            </a:r>
          </a:p>
          <a:p>
            <a:endParaRPr lang="en-GB" b="1" dirty="0"/>
          </a:p>
          <a:p>
            <a:r>
              <a:rPr lang="en-US" dirty="0"/>
              <a:t>The NDP III target is to expand Digital Terrestrial Television signal coverage from 56 percent to 95 percent.  </a:t>
            </a:r>
          </a:p>
          <a:p>
            <a:endParaRPr lang="en-GB" dirty="0"/>
          </a:p>
          <a:p>
            <a:endParaRPr lang="en-UG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B2558-92C2-4B84-BEE7-59CD03C2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E68C-C6FA-4FF9-BE55-BDB54401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637"/>
          </a:xfrm>
        </p:spPr>
        <p:txBody>
          <a:bodyPr>
            <a:normAutofit fontScale="90000"/>
          </a:bodyPr>
          <a:lstStyle/>
          <a:p>
            <a:r>
              <a:rPr lang="en-GB" dirty="0"/>
              <a:t>Media Engagement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B0FC1-C1F7-413E-9C51-E49CC802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289550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Uganda Media Council (UMC) is in place to review and monitor the media.</a:t>
            </a:r>
            <a:endParaRPr lang="en-UG" dirty="0"/>
          </a:p>
          <a:p>
            <a:endParaRPr lang="en-US" dirty="0"/>
          </a:p>
          <a:p>
            <a:r>
              <a:rPr lang="en-US" dirty="0"/>
              <a:t>Government Citizens Interaction Centre </a:t>
            </a:r>
            <a:r>
              <a:rPr lang="en-US" dirty="0" smtClean="0"/>
              <a:t>(GCIC) provided </a:t>
            </a:r>
            <a:r>
              <a:rPr lang="en-US" dirty="0"/>
              <a:t>digital Social Media Communication on Government </a:t>
            </a:r>
            <a:r>
              <a:rPr lang="en-US" dirty="0" err="1"/>
              <a:t>programmes</a:t>
            </a:r>
            <a:r>
              <a:rPr lang="en-US" dirty="0"/>
              <a:t>. </a:t>
            </a:r>
            <a:endParaRPr lang="en-UG" dirty="0"/>
          </a:p>
          <a:p>
            <a:endParaRPr lang="en-US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D0F96-9853-47E7-A665-64A78318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60950"/>
          </a:xfrm>
        </p:spPr>
        <p:txBody>
          <a:bodyPr>
            <a:normAutofit/>
          </a:bodyPr>
          <a:lstStyle/>
          <a:p>
            <a:r>
              <a:rPr lang="en-US" dirty="0" smtClean="0"/>
              <a:t>Enforcement </a:t>
            </a:r>
            <a:r>
              <a:rPr lang="en-US" dirty="0"/>
              <a:t>of </a:t>
            </a:r>
            <a:r>
              <a:rPr lang="en-US" dirty="0" smtClean="0"/>
              <a:t>laws</a:t>
            </a:r>
            <a:r>
              <a:rPr lang="en-US" dirty="0"/>
              <a:t>, regulations and </a:t>
            </a:r>
            <a:r>
              <a:rPr lang="en-US" dirty="0" smtClean="0"/>
              <a:t>standards undertaken: some </a:t>
            </a:r>
            <a:r>
              <a:rPr lang="en-US" dirty="0"/>
              <a:t>stations have been warned, </a:t>
            </a:r>
            <a:r>
              <a:rPr lang="en-US" dirty="0" smtClean="0"/>
              <a:t>fined or </a:t>
            </a:r>
            <a:r>
              <a:rPr lang="en-US" dirty="0"/>
              <a:t>suspended from broadcasting</a:t>
            </a:r>
          </a:p>
          <a:p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/>
              <a:t>Practitioners </a:t>
            </a:r>
            <a:r>
              <a:rPr lang="en-US" dirty="0" smtClean="0"/>
              <a:t>trained </a:t>
            </a:r>
            <a:r>
              <a:rPr lang="en-US" dirty="0"/>
              <a:t>and </a:t>
            </a:r>
            <a:r>
              <a:rPr lang="en-US" dirty="0" smtClean="0"/>
              <a:t>sensitized on </a:t>
            </a:r>
            <a:r>
              <a:rPr lang="en-US" dirty="0"/>
              <a:t>Broadcasting </a:t>
            </a:r>
            <a:r>
              <a:rPr lang="en-US" dirty="0" smtClean="0"/>
              <a:t>Standards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Broadcast </a:t>
            </a:r>
            <a:r>
              <a:rPr lang="en-US" dirty="0"/>
              <a:t>Content Monitoring System (Digital </a:t>
            </a:r>
            <a:r>
              <a:rPr lang="en-US" dirty="0" smtClean="0"/>
              <a:t>Logger) acquired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3E32-B6D2-4FAC-A2DE-E5994AAE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Information and National Guidance</a:t>
            </a:r>
            <a:endParaRPr lang="en-UG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7BD4-390B-4A5C-9FF6-ABCF08B3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5615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National </a:t>
            </a:r>
            <a:r>
              <a:rPr lang="en-US" dirty="0"/>
              <a:t>service program has been designed.</a:t>
            </a:r>
            <a:endParaRPr lang="en-UG" dirty="0"/>
          </a:p>
          <a:p>
            <a:pPr lvl="0"/>
            <a:endParaRPr lang="en-US" dirty="0"/>
          </a:p>
          <a:p>
            <a:pPr lvl="0"/>
            <a:r>
              <a:rPr lang="en-US" dirty="0"/>
              <a:t>A bill to operationalize article 17 and objective 29 of the Constitution of the Republic of Uganda on the duties of a citizen is in progress. </a:t>
            </a:r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59119-CAA1-4598-AD17-95067919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Information and National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coordination </a:t>
            </a:r>
            <a:r>
              <a:rPr lang="en-US" dirty="0"/>
              <a:t>of government </a:t>
            </a:r>
            <a:r>
              <a:rPr lang="en-US" dirty="0" smtClean="0"/>
              <a:t>communication </a:t>
            </a:r>
            <a:r>
              <a:rPr lang="en-US" dirty="0"/>
              <a:t>has been </a:t>
            </a:r>
            <a:r>
              <a:rPr lang="en-US" dirty="0" smtClean="0"/>
              <a:t>strengthened through Government Communication Officers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GCIC provided </a:t>
            </a:r>
            <a:r>
              <a:rPr lang="en-US" dirty="0"/>
              <a:t>digital </a:t>
            </a:r>
            <a:r>
              <a:rPr lang="en-US" dirty="0" smtClean="0"/>
              <a:t>communication </a:t>
            </a:r>
            <a:r>
              <a:rPr lang="en-US" dirty="0"/>
              <a:t>on Government program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Information and National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en-GB" altLang="en-US" dirty="0"/>
              <a:t>Conducted public awareness campaigns on National Objective (29) on duties of a citizen and their response to </a:t>
            </a:r>
            <a:r>
              <a:rPr lang="en-GB" altLang="en-US" dirty="0" smtClean="0"/>
              <a:t>government directives monitored</a:t>
            </a:r>
          </a:p>
          <a:p>
            <a:pPr algn="just">
              <a:spcAft>
                <a:spcPts val="1000"/>
              </a:spcAft>
            </a:pPr>
            <a:endParaRPr lang="en-GB" altLang="en-US" dirty="0" smtClean="0"/>
          </a:p>
          <a:p>
            <a:pPr algn="just">
              <a:spcAft>
                <a:spcPts val="1000"/>
              </a:spcAft>
            </a:pPr>
            <a:r>
              <a:rPr lang="en-US" altLang="en-US" dirty="0" smtClean="0"/>
              <a:t>The </a:t>
            </a:r>
            <a:r>
              <a:rPr lang="en-US" altLang="en-US" dirty="0"/>
              <a:t>Uganda Media Center coordinated </a:t>
            </a:r>
            <a:r>
              <a:rPr lang="en-US" altLang="en-US" dirty="0" smtClean="0"/>
              <a:t>media </a:t>
            </a:r>
            <a:r>
              <a:rPr lang="en-US" altLang="en-US" dirty="0"/>
              <a:t>coverages and monitored </a:t>
            </a:r>
            <a:r>
              <a:rPr lang="en-US" altLang="en-US" dirty="0" smtClean="0"/>
              <a:t>online media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93CC-0A03-4F00-95F0-6ACD400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Promoting and upholding democracy and good governance 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7D06-2060-4B0B-A0EF-38D8672F8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National Guidance sessions on common good and national values delivered around the country and in partnership with NALI and the Patriotism Secretariat;</a:t>
            </a:r>
            <a:endParaRPr lang="en-UG" dirty="0"/>
          </a:p>
          <a:p>
            <a:pPr lvl="0"/>
            <a:endParaRPr lang="en-US" dirty="0"/>
          </a:p>
          <a:p>
            <a:pPr lvl="0"/>
            <a:r>
              <a:rPr lang="en-US" dirty="0"/>
              <a:t>Civic education on promotion of constitutionalism and good governance conducted for elected and appointed leaders.</a:t>
            </a:r>
          </a:p>
          <a:p>
            <a:endParaRPr lang="en-US" dirty="0"/>
          </a:p>
          <a:p>
            <a:r>
              <a:rPr lang="en-US" dirty="0"/>
              <a:t>Awareness on regional cooperation and Pan-Africanism conducted.</a:t>
            </a:r>
            <a:endParaRPr lang="en-UG" dirty="0"/>
          </a:p>
          <a:p>
            <a:pPr marL="0" indent="0">
              <a:buNone/>
            </a:pPr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7B9DB-63C2-44B5-917E-76DC7C56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6" y="2514600"/>
            <a:ext cx="8229600" cy="1143000"/>
          </a:xfrm>
        </p:spPr>
        <p:txBody>
          <a:bodyPr/>
          <a:lstStyle/>
          <a:p>
            <a:r>
              <a:rPr lang="en-US" altLang="en-US" dirty="0"/>
              <a:t>Cross-cutting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CE2C-215B-4B63-B660-9A8DE9EC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882B-A05A-4F89-847F-DFAC5872E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4195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ICT adoption is critical in improving service delivery for citizens and businesses, and to foster more productive, competitive economy and inclusive growth;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ICT </a:t>
            </a:r>
            <a:r>
              <a:rPr lang="en-US" dirty="0"/>
              <a:t>services in Uganda continued to grow at an impressive average growth rate of </a:t>
            </a:r>
            <a:r>
              <a:rPr lang="en-US" b="1" dirty="0"/>
              <a:t>14.8</a:t>
            </a:r>
            <a:r>
              <a:rPr lang="en-US" dirty="0"/>
              <a:t> percent during the period (2014/15 to 2019/20);</a:t>
            </a:r>
          </a:p>
          <a:p>
            <a:endParaRPr lang="en-US" dirty="0" smtClean="0"/>
          </a:p>
          <a:p>
            <a:r>
              <a:rPr lang="en-US" dirty="0" smtClean="0"/>
              <a:t>ICT </a:t>
            </a:r>
            <a:r>
              <a:rPr lang="en-US" dirty="0"/>
              <a:t>grew by </a:t>
            </a:r>
            <a:r>
              <a:rPr lang="en-US" b="1" dirty="0"/>
              <a:t>21.9</a:t>
            </a:r>
            <a:r>
              <a:rPr lang="en-US" dirty="0"/>
              <a:t> percent in </a:t>
            </a:r>
            <a:r>
              <a:rPr lang="en-US" b="1" dirty="0"/>
              <a:t>2019/20</a:t>
            </a:r>
            <a:r>
              <a:rPr lang="en-US" dirty="0"/>
              <a:t>, contributing </a:t>
            </a:r>
            <a:r>
              <a:rPr lang="en-US" b="1" dirty="0"/>
              <a:t>3.5 percent</a:t>
            </a:r>
            <a:r>
              <a:rPr lang="en-US" dirty="0"/>
              <a:t> to total services added to the </a:t>
            </a:r>
            <a:r>
              <a:rPr lang="en-US" dirty="0" smtClean="0"/>
              <a:t>economy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of December </a:t>
            </a:r>
            <a:r>
              <a:rPr lang="en-US" b="1" dirty="0"/>
              <a:t>2020</a:t>
            </a:r>
            <a:r>
              <a:rPr lang="en-US" dirty="0"/>
              <a:t>, the telecom sector contribution to tax revenue hit </a:t>
            </a:r>
            <a:r>
              <a:rPr lang="en-US" b="1" dirty="0"/>
              <a:t>1.1</a:t>
            </a:r>
            <a:r>
              <a:rPr lang="en-US" dirty="0"/>
              <a:t> trillion, up from </a:t>
            </a:r>
            <a:r>
              <a:rPr lang="en-US" b="1" dirty="0"/>
              <a:t>131bn</a:t>
            </a:r>
            <a:r>
              <a:rPr lang="en-US" dirty="0"/>
              <a:t> in </a:t>
            </a:r>
            <a:r>
              <a:rPr lang="en-US" b="1" dirty="0"/>
              <a:t>2016</a:t>
            </a:r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1B777-FE73-4514-82A4-9168D80F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76200"/>
            <a:ext cx="8229600" cy="1143000"/>
          </a:xfrm>
        </p:spPr>
        <p:txBody>
          <a:bodyPr/>
          <a:lstStyle/>
          <a:p>
            <a:r>
              <a:rPr lang="en-US" dirty="0" smtClean="0"/>
              <a:t>Measures to Mitigate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E-learning services on TV and the Internet provided</a:t>
            </a:r>
          </a:p>
          <a:p>
            <a:endParaRPr lang="en-GB" dirty="0" smtClean="0"/>
          </a:p>
          <a:p>
            <a:r>
              <a:rPr lang="en-GB" dirty="0" smtClean="0"/>
              <a:t>Zoom and Microsoft Teams communication solutions deployed with support from OPM and UNDP</a:t>
            </a:r>
          </a:p>
          <a:p>
            <a:endParaRPr lang="en-GB" dirty="0" smtClean="0"/>
          </a:p>
          <a:p>
            <a:r>
              <a:rPr lang="en-GB" dirty="0" smtClean="0"/>
              <a:t>Digital solutions developed through NIISP to </a:t>
            </a:r>
            <a:r>
              <a:rPr lang="en-GB" dirty="0"/>
              <a:t>support the fight against </a:t>
            </a:r>
            <a:r>
              <a:rPr lang="en-GB" dirty="0" smtClean="0"/>
              <a:t>Covid-19</a:t>
            </a:r>
          </a:p>
          <a:p>
            <a:endParaRPr lang="en-GB" dirty="0" smtClean="0"/>
          </a:p>
          <a:p>
            <a:r>
              <a:rPr lang="en-GB" dirty="0"/>
              <a:t>Guidelines for Public Officers on Remote Working using ICT and Business Continuity Plan </a:t>
            </a:r>
            <a:r>
              <a:rPr lang="en-GB" dirty="0" smtClean="0"/>
              <a:t>was issued</a:t>
            </a:r>
          </a:p>
          <a:p>
            <a:endParaRPr lang="en-GB" dirty="0" smtClean="0"/>
          </a:p>
          <a:p>
            <a:r>
              <a:rPr lang="en-GB" dirty="0" smtClean="0"/>
              <a:t>Talk </a:t>
            </a:r>
            <a:r>
              <a:rPr lang="en-GB" dirty="0"/>
              <a:t>shows </a:t>
            </a:r>
            <a:r>
              <a:rPr lang="en-GB" dirty="0" smtClean="0"/>
              <a:t>and adverts on media facilitated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Measures to Mitigate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Covid19 USSD </a:t>
            </a:r>
            <a:r>
              <a:rPr lang="en-GB" dirty="0" smtClean="0">
                <a:latin typeface="Century Gothic" panose="020B0502020202020204" pitchFamily="34" charset="0"/>
              </a:rPr>
              <a:t>helpline set up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Toll-free number </a:t>
            </a:r>
            <a:r>
              <a:rPr lang="en-GB" b="1" dirty="0" smtClean="0">
                <a:latin typeface="Century Gothic" panose="020B0502020202020204" pitchFamily="34" charset="0"/>
              </a:rPr>
              <a:t>919</a:t>
            </a:r>
            <a:r>
              <a:rPr lang="en-GB" dirty="0" smtClean="0">
                <a:latin typeface="Century Gothic" panose="020B0502020202020204" pitchFamily="34" charset="0"/>
              </a:rPr>
              <a:t> deployed for getting Covid19 information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Developed </a:t>
            </a:r>
            <a:r>
              <a:rPr lang="en-GB" dirty="0">
                <a:latin typeface="Century Gothic" panose="020B0502020202020204" pitchFamily="34" charset="0"/>
              </a:rPr>
              <a:t>an informational portal </a:t>
            </a:r>
            <a:r>
              <a:rPr lang="en-GB" dirty="0" smtClean="0">
                <a:latin typeface="Century Gothic" panose="020B0502020202020204" pitchFamily="34" charset="0"/>
                <a:hlinkClick r:id="rId2"/>
              </a:rPr>
              <a:t>www.covid19.gou.go.ug</a:t>
            </a:r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GCIC </a:t>
            </a:r>
            <a:r>
              <a:rPr lang="en-GB" dirty="0">
                <a:latin typeface="Century Gothic" panose="020B0502020202020204" pitchFamily="34" charset="0"/>
              </a:rPr>
              <a:t>at the Ministry contributed 10 Call Centre Agents to the Ministry of </a:t>
            </a:r>
            <a:r>
              <a:rPr lang="en-GB" dirty="0" smtClean="0">
                <a:latin typeface="Century Gothic" panose="020B0502020202020204" pitchFamily="34" charset="0"/>
              </a:rPr>
              <a:t>Health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03"/>
            <a:ext cx="8229600" cy="7909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Regional and International Partnerships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UN Agencies (UNDP, UN Global Pulse, United Nations Capital Development Fund (UNCDF), UNESCO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Financial Sector Deepening Uganda (FSDU)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Japan International Cooperation Agency (JICA)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The World Bank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European Union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GIZ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Konrad </a:t>
            </a:r>
            <a:r>
              <a:rPr lang="en-US" sz="45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Adeneur</a:t>
            </a:r>
            <a:r>
              <a:rPr lang="en-US" sz="4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Stiftung</a:t>
            </a:r>
            <a:endParaRPr lang="en-US" sz="4500" dirty="0" smtClean="0">
              <a:latin typeface="Century Gothic" panose="020B050202020202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International Telecommunications Union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Universal Postal Union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African Union Commission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Smart Africa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EAC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East African Communications Organisation (EACO)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>
                <a:latin typeface="Century Gothic" panose="020B0502020202020204" pitchFamily="34" charset="0"/>
              </a:rPr>
              <a:t>People's Republic of China</a:t>
            </a:r>
            <a:endParaRPr lang="en-US" sz="4500" dirty="0" smtClean="0">
              <a:latin typeface="Century Gothic" panose="020B050202020202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Republic of India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Arab Republic of Egypt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smtClean="0">
                <a:latin typeface="Century Gothic" panose="020B0502020202020204" pitchFamily="34" charset="0"/>
              </a:rPr>
              <a:t>Intel, Microsoft, Google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500" dirty="0" err="1" smtClean="0">
                <a:latin typeface="Century Gothic" panose="020B0502020202020204" pitchFamily="34" charset="0"/>
              </a:rPr>
              <a:t>etc</a:t>
            </a:r>
            <a:endParaRPr lang="en-US" sz="4500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A528-B1B2-441E-962F-3DEDC8D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38"/>
            <a:ext cx="8229600" cy="79216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ICT &amp; NG Sector Challenges</a:t>
            </a:r>
            <a:endParaRPr lang="en-UG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0BEE-891E-48D9-B3DE-C5EA69920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57225"/>
            <a:ext cx="8839200" cy="58816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Century Gothic" panose="020B0502020202020204" pitchFamily="34" charset="0"/>
              </a:rPr>
              <a:t>Very dynamic nature of ICT ecosystem and difficulty in retaining ICT staff in Government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Century Gothic" panose="020B0502020202020204" pitchFamily="34" charset="0"/>
              </a:rPr>
              <a:t>Low funding coupled with persistent budget cuts to the sector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Categorisation of community mobilization and mindset change as consumptive </a:t>
            </a:r>
            <a:r>
              <a:rPr lang="en-US" sz="2000" dirty="0" smtClean="0">
                <a:latin typeface="Century Gothic" panose="020B0502020202020204" pitchFamily="34" charset="0"/>
              </a:rPr>
              <a:t>budget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Century Gothic" panose="020B0502020202020204" pitchFamily="34" charset="0"/>
              </a:rPr>
              <a:t>Vandalism </a:t>
            </a:r>
            <a:r>
              <a:rPr lang="en-GB" sz="2000" dirty="0">
                <a:latin typeface="Century Gothic" panose="020B0502020202020204" pitchFamily="34" charset="0"/>
              </a:rPr>
              <a:t>of ICT </a:t>
            </a:r>
            <a:r>
              <a:rPr lang="en-GB" sz="2000" dirty="0" smtClean="0">
                <a:latin typeface="Century Gothic" panose="020B0502020202020204" pitchFamily="34" charset="0"/>
              </a:rPr>
              <a:t>infrastructure and bush fires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Fraud and other misuse of </a:t>
            </a:r>
            <a:r>
              <a:rPr lang="en-US" sz="2000" dirty="0" smtClean="0">
                <a:latin typeface="Century Gothic" panose="020B0502020202020204" pitchFamily="34" charset="0"/>
              </a:rPr>
              <a:t>communication services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Century Gothic" panose="020B0502020202020204" pitchFamily="34" charset="0"/>
              </a:rPr>
              <a:t>High </a:t>
            </a:r>
            <a:r>
              <a:rPr lang="en-GB" sz="2000" dirty="0">
                <a:latin typeface="Century Gothic" panose="020B0502020202020204" pitchFamily="34" charset="0"/>
              </a:rPr>
              <a:t>taxation regime affecting adoption of </a:t>
            </a:r>
            <a:r>
              <a:rPr lang="en-GB" sz="2000" dirty="0" smtClean="0">
                <a:latin typeface="Century Gothic" panose="020B0502020202020204" pitchFamily="34" charset="0"/>
              </a:rPr>
              <a:t>ICT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Century Gothic" panose="020B0502020202020204" pitchFamily="34" charset="0"/>
              </a:rPr>
              <a:t>UBC </a:t>
            </a:r>
            <a:r>
              <a:rPr lang="en-GB" sz="2000" dirty="0">
                <a:latin typeface="Century Gothic" panose="020B0502020202020204" pitchFamily="34" charset="0"/>
              </a:rPr>
              <a:t>has an accumulated debt portfolio of </a:t>
            </a:r>
            <a:r>
              <a:rPr lang="en-GB" sz="2000" dirty="0" smtClean="0">
                <a:latin typeface="Century Gothic" panose="020B0502020202020204" pitchFamily="34" charset="0"/>
              </a:rPr>
              <a:t>over </a:t>
            </a:r>
            <a:r>
              <a:rPr lang="en-GB" sz="2000" b="1" dirty="0" smtClean="0">
                <a:latin typeface="Century Gothic" panose="020B0502020202020204" pitchFamily="34" charset="0"/>
              </a:rPr>
              <a:t>UGX</a:t>
            </a:r>
            <a:r>
              <a:rPr lang="en-GB" sz="2000" b="1" dirty="0">
                <a:latin typeface="Century Gothic" panose="020B0502020202020204" pitchFamily="34" charset="0"/>
              </a:rPr>
              <a:t>. 75Bn</a:t>
            </a:r>
            <a:r>
              <a:rPr lang="en-GB" sz="2000" dirty="0">
                <a:latin typeface="Century Gothic" panose="020B0502020202020204" pitchFamily="34" charset="0"/>
              </a:rPr>
              <a:t> including the principal, penalties and interest on funds owed to NSSF, URA, UMEME and </a:t>
            </a:r>
            <a:r>
              <a:rPr lang="en-GB" sz="2000" dirty="0" smtClean="0">
                <a:latin typeface="Century Gothic" panose="020B0502020202020204" pitchFamily="34" charset="0"/>
              </a:rPr>
              <a:t>NWSC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Targets that were Partially Met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56787"/>
              </p:ext>
            </p:extLst>
          </p:nvPr>
        </p:nvGraphicFramePr>
        <p:xfrm>
          <a:off x="152399" y="1397000"/>
          <a:ext cx="8839200" cy="332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57">
                  <a:extLst>
                    <a:ext uri="{9D8B030D-6E8A-4147-A177-3AD203B41FA5}">
                      <a16:colId xmlns:a16="http://schemas.microsoft.com/office/drawing/2014/main" val="4274224810"/>
                    </a:ext>
                  </a:extLst>
                </a:gridCol>
                <a:gridCol w="5039169">
                  <a:extLst>
                    <a:ext uri="{9D8B030D-6E8A-4147-A177-3AD203B41FA5}">
                      <a16:colId xmlns:a16="http://schemas.microsoft.com/office/drawing/2014/main" val="3961437184"/>
                    </a:ext>
                  </a:extLst>
                </a:gridCol>
                <a:gridCol w="3304374">
                  <a:extLst>
                    <a:ext uri="{9D8B030D-6E8A-4147-A177-3AD203B41FA5}">
                      <a16:colId xmlns:a16="http://schemas.microsoft.com/office/drawing/2014/main" val="1361070172"/>
                    </a:ext>
                  </a:extLst>
                </a:gridCol>
              </a:tblGrid>
              <a:tr h="751319">
                <a:tc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Target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Reason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74879"/>
                  </a:ext>
                </a:extLst>
              </a:tr>
              <a:tr h="11082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 least 50% of the UPDF barracks and all regional police headquarters and police stations will be connected to NBI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Delays in approval of credit from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Exim Bank of China for Phase V of the NBI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85930"/>
                  </a:ext>
                </a:extLst>
              </a:tr>
              <a:tr h="11082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Establish multi-purpose ICT parks which will attract both foreign and domestic entrepreneurs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Lengthy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land transfer and PPP approval process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Lack of funding</a:t>
                      </a:r>
                      <a:endParaRPr lang="en-US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1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F857-B756-4A70-8CF0-9DB782BE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38" y="105103"/>
            <a:ext cx="9067800" cy="9906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Digital </a:t>
            </a:r>
            <a:r>
              <a:rPr lang="en-GB" sz="3200" dirty="0">
                <a:latin typeface="Century Gothic" panose="020B0502020202020204" pitchFamily="34" charset="0"/>
              </a:rPr>
              <a:t>Transformation </a:t>
            </a:r>
            <a:r>
              <a:rPr lang="en-GB" sz="3200" dirty="0" smtClean="0">
                <a:latin typeface="Century Gothic" panose="020B0502020202020204" pitchFamily="34" charset="0"/>
              </a:rPr>
              <a:t>Targets for Next 5 years</a:t>
            </a:r>
            <a:endParaRPr lang="en-UG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ADFF-CD63-4C8B-8C2B-FADD8993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Increase ICT penetration:</a:t>
            </a:r>
          </a:p>
          <a:p>
            <a:pPr lvl="1"/>
            <a:r>
              <a:rPr lang="en-GB" dirty="0"/>
              <a:t>90 percent national broadband coverage with minimum speed of 8 Mbps</a:t>
            </a:r>
            <a:endParaRPr lang="en-UG" dirty="0"/>
          </a:p>
          <a:p>
            <a:pPr lvl="1"/>
            <a:r>
              <a:rPr lang="en-GB" dirty="0"/>
              <a:t>Digital Terrestrial Television signal coverage from 56 percent to 95 percent, </a:t>
            </a:r>
          </a:p>
          <a:p>
            <a:pPr lvl="1"/>
            <a:r>
              <a:rPr lang="en-GB" dirty="0"/>
              <a:t>70 percent NBI connectivity in Government MDAs/</a:t>
            </a:r>
            <a:r>
              <a:rPr lang="en-GB" dirty="0" err="1"/>
              <a:t>DHq</a:t>
            </a:r>
            <a:r>
              <a:rPr lang="en-GB" dirty="0"/>
              <a:t>;</a:t>
            </a:r>
          </a:p>
          <a:p>
            <a:pPr lvl="0"/>
            <a:r>
              <a:rPr lang="en-GB" dirty="0"/>
              <a:t>Reduce the cost of ICT devices and services:</a:t>
            </a:r>
          </a:p>
          <a:p>
            <a:pPr lvl="1"/>
            <a:r>
              <a:rPr lang="en-GB" dirty="0"/>
              <a:t>unit cost of 1Mbps /month of internet on the private sector retail market from USD 237 to USD </a:t>
            </a:r>
            <a:r>
              <a:rPr lang="en-GB" dirty="0" smtClean="0"/>
              <a:t>70, and to USD 20 for </a:t>
            </a:r>
            <a:r>
              <a:rPr lang="en-GB" dirty="0" err="1" smtClean="0"/>
              <a:t>Govt</a:t>
            </a:r>
            <a:r>
              <a:rPr lang="en-GB" dirty="0" smtClean="0"/>
              <a:t>, </a:t>
            </a:r>
            <a:endParaRPr lang="en-GB" dirty="0"/>
          </a:p>
          <a:p>
            <a:pPr lvl="1"/>
            <a:r>
              <a:rPr lang="en-GB" dirty="0"/>
              <a:t>unit cost of low entry smart phones from UGX 100,000 to UGX 60,000 or lower and </a:t>
            </a:r>
          </a:p>
          <a:p>
            <a:pPr lvl="1"/>
            <a:r>
              <a:rPr lang="en-GB" dirty="0"/>
              <a:t>cost of a computer from UGX 1,600,000 to UGX 800,000;</a:t>
            </a:r>
            <a:endParaRPr lang="en-UG" dirty="0"/>
          </a:p>
          <a:p>
            <a:pPr lvl="0"/>
            <a:r>
              <a:rPr lang="en-GB" dirty="0"/>
              <a:t>Create 500,000 (direct and indirect jobs) within the ICT sector;</a:t>
            </a:r>
            <a:endParaRPr lang="en-UG" dirty="0"/>
          </a:p>
          <a:p>
            <a:pPr lvl="0"/>
            <a:r>
              <a:rPr lang="en-GB" dirty="0"/>
              <a:t>Provide 80 percent of government services online.</a:t>
            </a:r>
            <a:endParaRPr lang="en-UG" dirty="0"/>
          </a:p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CEE86-5CD5-464E-BD1C-B1E99BD4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Pipeline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6095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Infrastructure and S</a:t>
            </a:r>
            <a:r>
              <a:rPr lang="en-US" dirty="0" smtClean="0"/>
              <a:t>hared </a:t>
            </a:r>
            <a:r>
              <a:rPr lang="en-US" dirty="0"/>
              <a:t>Platform (</a:t>
            </a:r>
            <a:r>
              <a:rPr lang="en-US" dirty="0" err="1"/>
              <a:t>GovNet</a:t>
            </a:r>
            <a:r>
              <a:rPr lang="en-US" dirty="0"/>
              <a:t>) </a:t>
            </a:r>
            <a:r>
              <a:rPr lang="en-US" dirty="0" smtClean="0"/>
              <a:t>Project to be funded by Exim Bank of China (NBI Phase V) and the World Bank (UDAP) will </a:t>
            </a:r>
            <a:r>
              <a:rPr lang="en-US" dirty="0"/>
              <a:t>extend connectivity to over </a:t>
            </a:r>
            <a:r>
              <a:rPr lang="en-US" b="1" dirty="0" smtClean="0"/>
              <a:t>5,000</a:t>
            </a:r>
            <a:r>
              <a:rPr lang="en-US" dirty="0" smtClean="0"/>
              <a:t> </a:t>
            </a:r>
            <a:r>
              <a:rPr lang="en-US" dirty="0"/>
              <a:t>Government administrative units across the </a:t>
            </a:r>
            <a:r>
              <a:rPr lang="en-US" dirty="0" smtClean="0"/>
              <a:t>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Key Focus Areas in the next 5 Years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90" y="1237703"/>
            <a:ext cx="8534400" cy="5029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deployment </a:t>
            </a:r>
            <a:r>
              <a:rPr lang="en-US" sz="2400" dirty="0"/>
              <a:t>of secure, integrated cross-sector infrastructure;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developing </a:t>
            </a:r>
            <a:r>
              <a:rPr lang="en-US" sz="2400" dirty="0"/>
              <a:t>and promoting usage of quality communication and e-services,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digital </a:t>
            </a:r>
            <a:r>
              <a:rPr lang="en-US" sz="2400" dirty="0"/>
              <a:t>inclusion and citizen participation;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ensuring </a:t>
            </a:r>
            <a:r>
              <a:rPr lang="en-US" sz="2400" dirty="0"/>
              <a:t>standardization and interoperability of systems;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enhancement </a:t>
            </a:r>
            <a:r>
              <a:rPr lang="en-US" sz="2400" dirty="0"/>
              <a:t>of national cyber security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promoting </a:t>
            </a:r>
            <a:r>
              <a:rPr lang="en-US" sz="2400" dirty="0"/>
              <a:t>innovation and commercialization of ICT products</a:t>
            </a:r>
            <a:r>
              <a:rPr lang="en-US" sz="2400" dirty="0" smtClean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enhancing </a:t>
            </a:r>
            <a:r>
              <a:rPr lang="en-US" sz="2400" dirty="0"/>
              <a:t>digital literacy and developing skills;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supporting </a:t>
            </a:r>
            <a:r>
              <a:rPr lang="en-US" sz="2400" dirty="0"/>
              <a:t>development and uptake of emerging technologies such as Fourth Industrial Revolution Technologies; and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process </a:t>
            </a:r>
            <a:r>
              <a:rPr lang="en-US" sz="2400" dirty="0"/>
              <a:t>re-engineering and automation for end-to-end government business and service delivery.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DFEB-53CD-4F67-A432-409632DF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70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Conclusion</a:t>
            </a:r>
            <a:endParaRPr lang="en-U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A6A1-C6CC-4BAB-8387-197053EA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213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>
                <a:latin typeface="Century Gothic" panose="020B0502020202020204" pitchFamily="34" charset="0"/>
              </a:rPr>
              <a:t>The </a:t>
            </a:r>
            <a:r>
              <a:rPr lang="en-GB" dirty="0" smtClean="0">
                <a:latin typeface="Century Gothic" panose="020B0502020202020204" pitchFamily="34" charset="0"/>
              </a:rPr>
              <a:t>Sector </a:t>
            </a:r>
            <a:r>
              <a:rPr lang="en-GB" dirty="0">
                <a:latin typeface="Century Gothic" panose="020B0502020202020204" pitchFamily="34" charset="0"/>
              </a:rPr>
              <a:t>registered many </a:t>
            </a:r>
            <a:r>
              <a:rPr lang="en-GB" dirty="0" smtClean="0">
                <a:latin typeface="Century Gothic" panose="020B0502020202020204" pitchFamily="34" charset="0"/>
              </a:rPr>
              <a:t>achievements </a:t>
            </a:r>
            <a:r>
              <a:rPr lang="en-GB" dirty="0">
                <a:latin typeface="Century Gothic" panose="020B0502020202020204" pitchFamily="34" charset="0"/>
              </a:rPr>
              <a:t>in line with </a:t>
            </a:r>
            <a:r>
              <a:rPr lang="en-GB" dirty="0" smtClean="0">
                <a:latin typeface="Century Gothic" panose="020B0502020202020204" pitchFamily="34" charset="0"/>
              </a:rPr>
              <a:t>the NRM Manifesto, Uganda </a:t>
            </a:r>
            <a:r>
              <a:rPr lang="en-GB" dirty="0">
                <a:latin typeface="Century Gothic" panose="020B0502020202020204" pitchFamily="34" charset="0"/>
              </a:rPr>
              <a:t>Vision 2040, NDP </a:t>
            </a:r>
            <a:r>
              <a:rPr lang="en-GB" dirty="0" smtClean="0">
                <a:latin typeface="Century Gothic" panose="020B0502020202020204" pitchFamily="34" charset="0"/>
              </a:rPr>
              <a:t>III </a:t>
            </a:r>
            <a:r>
              <a:rPr lang="en-GB" dirty="0">
                <a:latin typeface="Century Gothic" panose="020B0502020202020204" pitchFamily="34" charset="0"/>
              </a:rPr>
              <a:t>and the ICT Sector Strategic &amp; Investment Plan</a:t>
            </a:r>
            <a:r>
              <a:rPr lang="en-GB" dirty="0" smtClean="0">
                <a:latin typeface="Century Gothic" panose="020B0502020202020204" pitchFamily="34" charset="0"/>
              </a:rPr>
              <a:t>;</a:t>
            </a:r>
          </a:p>
          <a:p>
            <a:pPr algn="just"/>
            <a:endParaRPr lang="en-GB" dirty="0">
              <a:latin typeface="Century Gothic" panose="020B0502020202020204" pitchFamily="34" charset="0"/>
            </a:endParaRPr>
          </a:p>
          <a:p>
            <a:pPr algn="just"/>
            <a:r>
              <a:rPr lang="en-GB" dirty="0" smtClean="0">
                <a:latin typeface="Century Gothic" panose="020B0502020202020204" pitchFamily="34" charset="0"/>
              </a:rPr>
              <a:t>The </a:t>
            </a:r>
            <a:r>
              <a:rPr lang="en-GB" dirty="0" smtClean="0">
                <a:latin typeface="Century Gothic" panose="020B0502020202020204" pitchFamily="34" charset="0"/>
              </a:rPr>
              <a:t>Sector </a:t>
            </a:r>
            <a:r>
              <a:rPr lang="en-GB" dirty="0">
                <a:latin typeface="Century Gothic" panose="020B0502020202020204" pitchFamily="34" charset="0"/>
              </a:rPr>
              <a:t>also came up with several interventions during the Covid-19 pandemic, including comprehensive coverage by UBC, online platforms, and video conferencing </a:t>
            </a:r>
            <a:r>
              <a:rPr lang="en-GB" dirty="0" smtClean="0">
                <a:latin typeface="Century Gothic" panose="020B0502020202020204" pitchFamily="34" charset="0"/>
              </a:rPr>
              <a:t>system;</a:t>
            </a:r>
          </a:p>
          <a:p>
            <a:pPr algn="just"/>
            <a:endParaRPr lang="en-GB" dirty="0" smtClean="0">
              <a:latin typeface="Century Gothic" panose="020B0502020202020204" pitchFamily="34" charset="0"/>
            </a:endParaRPr>
          </a:p>
          <a:p>
            <a:pPr algn="just"/>
            <a:r>
              <a:rPr lang="en-GB" dirty="0">
                <a:latin typeface="Century Gothic" panose="020B0502020202020204" pitchFamily="34" charset="0"/>
              </a:rPr>
              <a:t>The </a:t>
            </a:r>
            <a:r>
              <a:rPr lang="en-GB" dirty="0" smtClean="0">
                <a:latin typeface="Century Gothic" panose="020B0502020202020204" pitchFamily="34" charset="0"/>
              </a:rPr>
              <a:t>ICT&amp;NG </a:t>
            </a:r>
            <a:r>
              <a:rPr lang="en-GB" dirty="0">
                <a:latin typeface="Century Gothic" panose="020B0502020202020204" pitchFamily="34" charset="0"/>
              </a:rPr>
              <a:t>Sector has achieved </a:t>
            </a:r>
            <a:r>
              <a:rPr lang="en-GB" dirty="0" smtClean="0">
                <a:latin typeface="Century Gothic" panose="020B0502020202020204" pitchFamily="34" charset="0"/>
              </a:rPr>
              <a:t>over </a:t>
            </a:r>
            <a:r>
              <a:rPr lang="en-GB" b="1" dirty="0">
                <a:latin typeface="Century Gothic" panose="020B0502020202020204" pitchFamily="34" charset="0"/>
              </a:rPr>
              <a:t>85%</a:t>
            </a:r>
            <a:r>
              <a:rPr lang="en-GB" dirty="0">
                <a:latin typeface="Century Gothic" panose="020B0502020202020204" pitchFamily="34" charset="0"/>
              </a:rPr>
              <a:t> of the NRM Manifesto commitments, Presidential </a:t>
            </a:r>
            <a:r>
              <a:rPr lang="en-GB" dirty="0" smtClean="0">
                <a:latin typeface="Century Gothic" panose="020B0502020202020204" pitchFamily="34" charset="0"/>
              </a:rPr>
              <a:t>Directives.</a:t>
            </a:r>
            <a:endParaRPr lang="en-GB" dirty="0">
              <a:latin typeface="Century Gothic" panose="020B0502020202020204" pitchFamily="34" charset="0"/>
            </a:endParaRPr>
          </a:p>
          <a:p>
            <a:pPr algn="just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78214-9122-4308-B165-0A4A1669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143CB-D3A8-466A-91F1-D7926FD67F92}"/>
              </a:ext>
            </a:extLst>
          </p:cNvPr>
          <p:cNvSpPr txBox="1"/>
          <p:nvPr/>
        </p:nvSpPr>
        <p:spPr>
          <a:xfrm>
            <a:off x="1295400" y="1524000"/>
            <a:ext cx="6705600" cy="32316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6000" b="1" dirty="0">
                <a:latin typeface="Brush Script MT" panose="03060802040406070304" pitchFamily="66" charset="0"/>
              </a:rPr>
              <a:t>Thank You</a:t>
            </a:r>
          </a:p>
          <a:p>
            <a:pPr algn="ctr">
              <a:spcBef>
                <a:spcPct val="20000"/>
              </a:spcBef>
            </a:pPr>
            <a:endParaRPr lang="en-GB" sz="6000" b="1" dirty="0">
              <a:latin typeface="Brush Script MT" panose="030608020404060703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GB" sz="6000" b="1" dirty="0">
                <a:latin typeface="Brush Script MT" panose="03060802040406070304" pitchFamily="66" charset="0"/>
              </a:rPr>
              <a:t>For God and My Country</a:t>
            </a:r>
            <a:endParaRPr lang="en-UG" sz="60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7EDFFE-3735-4D6A-BEFA-B7AB0279F223}"/>
              </a:ext>
            </a:extLst>
          </p:cNvPr>
          <p:cNvCxnSpPr>
            <a:cxnSpLocks/>
          </p:cNvCxnSpPr>
          <p:nvPr/>
        </p:nvCxnSpPr>
        <p:spPr>
          <a:xfrm>
            <a:off x="165178" y="2663952"/>
            <a:ext cx="264407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0BFB68-0DB0-48D2-8C93-F8610BE5BF56}"/>
              </a:ext>
            </a:extLst>
          </p:cNvPr>
          <p:cNvCxnSpPr/>
          <p:nvPr/>
        </p:nvCxnSpPr>
        <p:spPr>
          <a:xfrm>
            <a:off x="2864393" y="1809198"/>
            <a:ext cx="0" cy="315883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D8EF82-1617-45D8-968B-9F2E3F6238C0}"/>
              </a:ext>
            </a:extLst>
          </p:cNvPr>
          <p:cNvCxnSpPr/>
          <p:nvPr/>
        </p:nvCxnSpPr>
        <p:spPr>
          <a:xfrm>
            <a:off x="5067993" y="1943100"/>
            <a:ext cx="0" cy="294208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1A3222-173F-4C72-B96C-A2AB48A86C9A}"/>
              </a:ext>
            </a:extLst>
          </p:cNvPr>
          <p:cNvCxnSpPr/>
          <p:nvPr/>
        </p:nvCxnSpPr>
        <p:spPr>
          <a:xfrm>
            <a:off x="2886659" y="3622548"/>
            <a:ext cx="217407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104BB4-78A8-480B-8907-14407C9ECA9D}"/>
              </a:ext>
            </a:extLst>
          </p:cNvPr>
          <p:cNvCxnSpPr/>
          <p:nvPr/>
        </p:nvCxnSpPr>
        <p:spPr>
          <a:xfrm>
            <a:off x="154250" y="4960620"/>
            <a:ext cx="877454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07B77F-794C-4315-95A4-378085AB2878}"/>
              </a:ext>
            </a:extLst>
          </p:cNvPr>
          <p:cNvCxnSpPr>
            <a:cxnSpLocks/>
          </p:cNvCxnSpPr>
          <p:nvPr/>
        </p:nvCxnSpPr>
        <p:spPr>
          <a:xfrm>
            <a:off x="5175988" y="2663952"/>
            <a:ext cx="37528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3614E5-8BA1-4611-B65F-D1CAE786D939}"/>
              </a:ext>
            </a:extLst>
          </p:cNvPr>
          <p:cNvCxnSpPr/>
          <p:nvPr/>
        </p:nvCxnSpPr>
        <p:spPr>
          <a:xfrm>
            <a:off x="5175988" y="3468624"/>
            <a:ext cx="37528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26F04-D135-4E92-9419-15C37633894E}"/>
              </a:ext>
            </a:extLst>
          </p:cNvPr>
          <p:cNvCxnSpPr/>
          <p:nvPr/>
        </p:nvCxnSpPr>
        <p:spPr>
          <a:xfrm>
            <a:off x="7443869" y="3535680"/>
            <a:ext cx="0" cy="134950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859437-5D5A-4547-8DC9-275B0AB75927}"/>
              </a:ext>
            </a:extLst>
          </p:cNvPr>
          <p:cNvCxnSpPr>
            <a:cxnSpLocks/>
          </p:cNvCxnSpPr>
          <p:nvPr/>
        </p:nvCxnSpPr>
        <p:spPr>
          <a:xfrm>
            <a:off x="3772061" y="5044440"/>
            <a:ext cx="0" cy="72923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EF8FFE-6168-42E1-8880-326F7ADAE131}"/>
              </a:ext>
            </a:extLst>
          </p:cNvPr>
          <p:cNvCxnSpPr>
            <a:cxnSpLocks/>
          </p:cNvCxnSpPr>
          <p:nvPr/>
        </p:nvCxnSpPr>
        <p:spPr>
          <a:xfrm>
            <a:off x="6377425" y="5044440"/>
            <a:ext cx="0" cy="72923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C2C4CC-E6CC-48F2-89AD-F6C2A0FB756E}"/>
              </a:ext>
            </a:extLst>
          </p:cNvPr>
          <p:cNvCxnSpPr/>
          <p:nvPr/>
        </p:nvCxnSpPr>
        <p:spPr>
          <a:xfrm>
            <a:off x="154250" y="5882640"/>
            <a:ext cx="8774542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AF9ED6E-6651-442F-9161-8DB005B05A32}"/>
              </a:ext>
            </a:extLst>
          </p:cNvPr>
          <p:cNvSpPr/>
          <p:nvPr/>
        </p:nvSpPr>
        <p:spPr>
          <a:xfrm>
            <a:off x="1" y="857257"/>
            <a:ext cx="9143999" cy="1040123"/>
          </a:xfrm>
          <a:prstGeom prst="rect">
            <a:avLst/>
          </a:prstGeom>
          <a:solidFill>
            <a:srgbClr val="1A2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5E860A-37BC-4A07-84DC-AC4588B74601}"/>
              </a:ext>
            </a:extLst>
          </p:cNvPr>
          <p:cNvGrpSpPr/>
          <p:nvPr/>
        </p:nvGrpSpPr>
        <p:grpSpPr>
          <a:xfrm>
            <a:off x="5607873" y="5144406"/>
            <a:ext cx="655972" cy="630740"/>
            <a:chOff x="8162079" y="1366816"/>
            <a:chExt cx="288323" cy="277234"/>
          </a:xfrm>
          <a:solidFill>
            <a:srgbClr val="002060"/>
          </a:solidFill>
        </p:grpSpPr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BA2D1694-1DC0-4D27-B625-078991513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2079" y="1366816"/>
              <a:ext cx="288323" cy="277234"/>
            </a:xfrm>
            <a:custGeom>
              <a:avLst/>
              <a:gdLst>
                <a:gd name="T0" fmla="*/ 898 w 932"/>
                <a:gd name="T1" fmla="*/ 816 h 901"/>
                <a:gd name="T2" fmla="*/ 883 w 932"/>
                <a:gd name="T3" fmla="*/ 841 h 901"/>
                <a:gd name="T4" fmla="*/ 861 w 932"/>
                <a:gd name="T5" fmla="*/ 860 h 901"/>
                <a:gd name="T6" fmla="*/ 831 w 932"/>
                <a:gd name="T7" fmla="*/ 870 h 901"/>
                <a:gd name="T8" fmla="*/ 93 w 932"/>
                <a:gd name="T9" fmla="*/ 868 h 901"/>
                <a:gd name="T10" fmla="*/ 65 w 932"/>
                <a:gd name="T11" fmla="*/ 857 h 901"/>
                <a:gd name="T12" fmla="*/ 44 w 932"/>
                <a:gd name="T13" fmla="*/ 836 h 901"/>
                <a:gd name="T14" fmla="*/ 32 w 932"/>
                <a:gd name="T15" fmla="*/ 808 h 901"/>
                <a:gd name="T16" fmla="*/ 31 w 932"/>
                <a:gd name="T17" fmla="*/ 349 h 901"/>
                <a:gd name="T18" fmla="*/ 40 w 932"/>
                <a:gd name="T19" fmla="*/ 320 h 901"/>
                <a:gd name="T20" fmla="*/ 59 w 932"/>
                <a:gd name="T21" fmla="*/ 297 h 901"/>
                <a:gd name="T22" fmla="*/ 85 w 932"/>
                <a:gd name="T23" fmla="*/ 283 h 901"/>
                <a:gd name="T24" fmla="*/ 823 w 932"/>
                <a:gd name="T25" fmla="*/ 279 h 901"/>
                <a:gd name="T26" fmla="*/ 853 w 932"/>
                <a:gd name="T27" fmla="*/ 286 h 901"/>
                <a:gd name="T28" fmla="*/ 879 w 932"/>
                <a:gd name="T29" fmla="*/ 303 h 901"/>
                <a:gd name="T30" fmla="*/ 895 w 932"/>
                <a:gd name="T31" fmla="*/ 327 h 901"/>
                <a:gd name="T32" fmla="*/ 901 w 932"/>
                <a:gd name="T33" fmla="*/ 357 h 901"/>
                <a:gd name="T34" fmla="*/ 491 w 932"/>
                <a:gd name="T35" fmla="*/ 157 h 901"/>
                <a:gd name="T36" fmla="*/ 539 w 932"/>
                <a:gd name="T37" fmla="*/ 173 h 901"/>
                <a:gd name="T38" fmla="*/ 581 w 932"/>
                <a:gd name="T39" fmla="*/ 198 h 901"/>
                <a:gd name="T40" fmla="*/ 611 w 932"/>
                <a:gd name="T41" fmla="*/ 231 h 901"/>
                <a:gd name="T42" fmla="*/ 317 w 932"/>
                <a:gd name="T43" fmla="*/ 240 h 901"/>
                <a:gd name="T44" fmla="*/ 342 w 932"/>
                <a:gd name="T45" fmla="*/ 206 h 901"/>
                <a:gd name="T46" fmla="*/ 381 w 932"/>
                <a:gd name="T47" fmla="*/ 178 h 901"/>
                <a:gd name="T48" fmla="*/ 429 w 932"/>
                <a:gd name="T49" fmla="*/ 160 h 901"/>
                <a:gd name="T50" fmla="*/ 823 w 932"/>
                <a:gd name="T51" fmla="*/ 248 h 901"/>
                <a:gd name="T52" fmla="*/ 644 w 932"/>
                <a:gd name="T53" fmla="*/ 227 h 901"/>
                <a:gd name="T54" fmla="*/ 611 w 932"/>
                <a:gd name="T55" fmla="*/ 184 h 901"/>
                <a:gd name="T56" fmla="*/ 694 w 932"/>
                <a:gd name="T57" fmla="*/ 26 h 901"/>
                <a:gd name="T58" fmla="*/ 699 w 932"/>
                <a:gd name="T59" fmla="*/ 15 h 901"/>
                <a:gd name="T60" fmla="*/ 694 w 932"/>
                <a:gd name="T61" fmla="*/ 5 h 901"/>
                <a:gd name="T62" fmla="*/ 683 w 932"/>
                <a:gd name="T63" fmla="*/ 0 h 901"/>
                <a:gd name="T64" fmla="*/ 672 w 932"/>
                <a:gd name="T65" fmla="*/ 5 h 901"/>
                <a:gd name="T66" fmla="*/ 483 w 932"/>
                <a:gd name="T67" fmla="*/ 125 h 901"/>
                <a:gd name="T68" fmla="*/ 412 w 932"/>
                <a:gd name="T69" fmla="*/ 133 h 901"/>
                <a:gd name="T70" fmla="*/ 254 w 932"/>
                <a:gd name="T71" fmla="*/ 1 h 901"/>
                <a:gd name="T72" fmla="*/ 242 w 932"/>
                <a:gd name="T73" fmla="*/ 1 h 901"/>
                <a:gd name="T74" fmla="*/ 234 w 932"/>
                <a:gd name="T75" fmla="*/ 9 h 901"/>
                <a:gd name="T76" fmla="*/ 234 w 932"/>
                <a:gd name="T77" fmla="*/ 21 h 901"/>
                <a:gd name="T78" fmla="*/ 349 w 932"/>
                <a:gd name="T79" fmla="*/ 161 h 901"/>
                <a:gd name="T80" fmla="*/ 300 w 932"/>
                <a:gd name="T81" fmla="*/ 207 h 901"/>
                <a:gd name="T82" fmla="*/ 283 w 932"/>
                <a:gd name="T83" fmla="*/ 241 h 901"/>
                <a:gd name="T84" fmla="*/ 87 w 932"/>
                <a:gd name="T85" fmla="*/ 250 h 901"/>
                <a:gd name="T86" fmla="*/ 48 w 932"/>
                <a:gd name="T87" fmla="*/ 267 h 901"/>
                <a:gd name="T88" fmla="*/ 19 w 932"/>
                <a:gd name="T89" fmla="*/ 297 h 901"/>
                <a:gd name="T90" fmla="*/ 2 w 932"/>
                <a:gd name="T91" fmla="*/ 336 h 901"/>
                <a:gd name="T92" fmla="*/ 0 w 932"/>
                <a:gd name="T93" fmla="*/ 804 h 901"/>
                <a:gd name="T94" fmla="*/ 13 w 932"/>
                <a:gd name="T95" fmla="*/ 845 h 901"/>
                <a:gd name="T96" fmla="*/ 40 w 932"/>
                <a:gd name="T97" fmla="*/ 876 h 901"/>
                <a:gd name="T98" fmla="*/ 77 w 932"/>
                <a:gd name="T99" fmla="*/ 896 h 901"/>
                <a:gd name="T100" fmla="*/ 823 w 932"/>
                <a:gd name="T101" fmla="*/ 901 h 901"/>
                <a:gd name="T102" fmla="*/ 865 w 932"/>
                <a:gd name="T103" fmla="*/ 893 h 901"/>
                <a:gd name="T104" fmla="*/ 900 w 932"/>
                <a:gd name="T105" fmla="*/ 869 h 901"/>
                <a:gd name="T106" fmla="*/ 923 w 932"/>
                <a:gd name="T107" fmla="*/ 835 h 901"/>
                <a:gd name="T108" fmla="*/ 932 w 932"/>
                <a:gd name="T109" fmla="*/ 793 h 901"/>
                <a:gd name="T110" fmla="*/ 928 w 932"/>
                <a:gd name="T111" fmla="*/ 325 h 901"/>
                <a:gd name="T112" fmla="*/ 908 w 932"/>
                <a:gd name="T113" fmla="*/ 288 h 901"/>
                <a:gd name="T114" fmla="*/ 875 w 932"/>
                <a:gd name="T115" fmla="*/ 261 h 901"/>
                <a:gd name="T116" fmla="*/ 834 w 932"/>
                <a:gd name="T117" fmla="*/ 249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2" h="901">
                  <a:moveTo>
                    <a:pt x="901" y="793"/>
                  </a:moveTo>
                  <a:lnTo>
                    <a:pt x="901" y="800"/>
                  </a:lnTo>
                  <a:lnTo>
                    <a:pt x="900" y="808"/>
                  </a:lnTo>
                  <a:lnTo>
                    <a:pt x="898" y="816"/>
                  </a:lnTo>
                  <a:lnTo>
                    <a:pt x="895" y="823"/>
                  </a:lnTo>
                  <a:lnTo>
                    <a:pt x="892" y="829"/>
                  </a:lnTo>
                  <a:lnTo>
                    <a:pt x="888" y="836"/>
                  </a:lnTo>
                  <a:lnTo>
                    <a:pt x="883" y="841"/>
                  </a:lnTo>
                  <a:lnTo>
                    <a:pt x="879" y="847"/>
                  </a:lnTo>
                  <a:lnTo>
                    <a:pt x="873" y="853"/>
                  </a:lnTo>
                  <a:lnTo>
                    <a:pt x="866" y="857"/>
                  </a:lnTo>
                  <a:lnTo>
                    <a:pt x="861" y="860"/>
                  </a:lnTo>
                  <a:lnTo>
                    <a:pt x="853" y="864"/>
                  </a:lnTo>
                  <a:lnTo>
                    <a:pt x="846" y="867"/>
                  </a:lnTo>
                  <a:lnTo>
                    <a:pt x="839" y="868"/>
                  </a:lnTo>
                  <a:lnTo>
                    <a:pt x="831" y="870"/>
                  </a:lnTo>
                  <a:lnTo>
                    <a:pt x="823" y="870"/>
                  </a:lnTo>
                  <a:lnTo>
                    <a:pt x="109" y="870"/>
                  </a:lnTo>
                  <a:lnTo>
                    <a:pt x="101" y="870"/>
                  </a:lnTo>
                  <a:lnTo>
                    <a:pt x="93" y="868"/>
                  </a:lnTo>
                  <a:lnTo>
                    <a:pt x="85" y="867"/>
                  </a:lnTo>
                  <a:lnTo>
                    <a:pt x="79" y="864"/>
                  </a:lnTo>
                  <a:lnTo>
                    <a:pt x="71" y="860"/>
                  </a:lnTo>
                  <a:lnTo>
                    <a:pt x="65" y="857"/>
                  </a:lnTo>
                  <a:lnTo>
                    <a:pt x="59" y="853"/>
                  </a:lnTo>
                  <a:lnTo>
                    <a:pt x="53" y="847"/>
                  </a:lnTo>
                  <a:lnTo>
                    <a:pt x="49" y="841"/>
                  </a:lnTo>
                  <a:lnTo>
                    <a:pt x="44" y="836"/>
                  </a:lnTo>
                  <a:lnTo>
                    <a:pt x="40" y="829"/>
                  </a:lnTo>
                  <a:lnTo>
                    <a:pt x="37" y="823"/>
                  </a:lnTo>
                  <a:lnTo>
                    <a:pt x="34" y="816"/>
                  </a:lnTo>
                  <a:lnTo>
                    <a:pt x="32" y="808"/>
                  </a:lnTo>
                  <a:lnTo>
                    <a:pt x="31" y="800"/>
                  </a:lnTo>
                  <a:lnTo>
                    <a:pt x="31" y="793"/>
                  </a:lnTo>
                  <a:lnTo>
                    <a:pt x="31" y="357"/>
                  </a:lnTo>
                  <a:lnTo>
                    <a:pt x="31" y="349"/>
                  </a:lnTo>
                  <a:lnTo>
                    <a:pt x="32" y="341"/>
                  </a:lnTo>
                  <a:lnTo>
                    <a:pt x="34" y="334"/>
                  </a:lnTo>
                  <a:lnTo>
                    <a:pt x="37" y="327"/>
                  </a:lnTo>
                  <a:lnTo>
                    <a:pt x="40" y="320"/>
                  </a:lnTo>
                  <a:lnTo>
                    <a:pt x="44" y="314"/>
                  </a:lnTo>
                  <a:lnTo>
                    <a:pt x="49" y="308"/>
                  </a:lnTo>
                  <a:lnTo>
                    <a:pt x="53" y="303"/>
                  </a:lnTo>
                  <a:lnTo>
                    <a:pt x="59" y="297"/>
                  </a:lnTo>
                  <a:lnTo>
                    <a:pt x="65" y="293"/>
                  </a:lnTo>
                  <a:lnTo>
                    <a:pt x="71" y="289"/>
                  </a:lnTo>
                  <a:lnTo>
                    <a:pt x="79" y="286"/>
                  </a:lnTo>
                  <a:lnTo>
                    <a:pt x="85" y="283"/>
                  </a:lnTo>
                  <a:lnTo>
                    <a:pt x="93" y="281"/>
                  </a:lnTo>
                  <a:lnTo>
                    <a:pt x="101" y="280"/>
                  </a:lnTo>
                  <a:lnTo>
                    <a:pt x="109" y="279"/>
                  </a:lnTo>
                  <a:lnTo>
                    <a:pt x="823" y="279"/>
                  </a:lnTo>
                  <a:lnTo>
                    <a:pt x="831" y="280"/>
                  </a:lnTo>
                  <a:lnTo>
                    <a:pt x="839" y="281"/>
                  </a:lnTo>
                  <a:lnTo>
                    <a:pt x="846" y="283"/>
                  </a:lnTo>
                  <a:lnTo>
                    <a:pt x="853" y="286"/>
                  </a:lnTo>
                  <a:lnTo>
                    <a:pt x="861" y="289"/>
                  </a:lnTo>
                  <a:lnTo>
                    <a:pt x="866" y="293"/>
                  </a:lnTo>
                  <a:lnTo>
                    <a:pt x="873" y="297"/>
                  </a:lnTo>
                  <a:lnTo>
                    <a:pt x="879" y="303"/>
                  </a:lnTo>
                  <a:lnTo>
                    <a:pt x="883" y="308"/>
                  </a:lnTo>
                  <a:lnTo>
                    <a:pt x="888" y="314"/>
                  </a:lnTo>
                  <a:lnTo>
                    <a:pt x="892" y="320"/>
                  </a:lnTo>
                  <a:lnTo>
                    <a:pt x="895" y="327"/>
                  </a:lnTo>
                  <a:lnTo>
                    <a:pt x="898" y="334"/>
                  </a:lnTo>
                  <a:lnTo>
                    <a:pt x="900" y="341"/>
                  </a:lnTo>
                  <a:lnTo>
                    <a:pt x="901" y="349"/>
                  </a:lnTo>
                  <a:lnTo>
                    <a:pt x="901" y="357"/>
                  </a:lnTo>
                  <a:lnTo>
                    <a:pt x="901" y="793"/>
                  </a:lnTo>
                  <a:close/>
                  <a:moveTo>
                    <a:pt x="466" y="155"/>
                  </a:moveTo>
                  <a:lnTo>
                    <a:pt x="479" y="156"/>
                  </a:lnTo>
                  <a:lnTo>
                    <a:pt x="491" y="157"/>
                  </a:lnTo>
                  <a:lnTo>
                    <a:pt x="503" y="160"/>
                  </a:lnTo>
                  <a:lnTo>
                    <a:pt x="515" y="164"/>
                  </a:lnTo>
                  <a:lnTo>
                    <a:pt x="528" y="167"/>
                  </a:lnTo>
                  <a:lnTo>
                    <a:pt x="539" y="173"/>
                  </a:lnTo>
                  <a:lnTo>
                    <a:pt x="551" y="178"/>
                  </a:lnTo>
                  <a:lnTo>
                    <a:pt x="562" y="185"/>
                  </a:lnTo>
                  <a:lnTo>
                    <a:pt x="572" y="191"/>
                  </a:lnTo>
                  <a:lnTo>
                    <a:pt x="581" y="198"/>
                  </a:lnTo>
                  <a:lnTo>
                    <a:pt x="590" y="206"/>
                  </a:lnTo>
                  <a:lnTo>
                    <a:pt x="598" y="215"/>
                  </a:lnTo>
                  <a:lnTo>
                    <a:pt x="605" y="223"/>
                  </a:lnTo>
                  <a:lnTo>
                    <a:pt x="611" y="231"/>
                  </a:lnTo>
                  <a:lnTo>
                    <a:pt x="615" y="240"/>
                  </a:lnTo>
                  <a:lnTo>
                    <a:pt x="619" y="248"/>
                  </a:lnTo>
                  <a:lnTo>
                    <a:pt x="313" y="248"/>
                  </a:lnTo>
                  <a:lnTo>
                    <a:pt x="317" y="240"/>
                  </a:lnTo>
                  <a:lnTo>
                    <a:pt x="321" y="231"/>
                  </a:lnTo>
                  <a:lnTo>
                    <a:pt x="327" y="223"/>
                  </a:lnTo>
                  <a:lnTo>
                    <a:pt x="334" y="215"/>
                  </a:lnTo>
                  <a:lnTo>
                    <a:pt x="342" y="206"/>
                  </a:lnTo>
                  <a:lnTo>
                    <a:pt x="351" y="198"/>
                  </a:lnTo>
                  <a:lnTo>
                    <a:pt x="360" y="191"/>
                  </a:lnTo>
                  <a:lnTo>
                    <a:pt x="371" y="185"/>
                  </a:lnTo>
                  <a:lnTo>
                    <a:pt x="381" y="178"/>
                  </a:lnTo>
                  <a:lnTo>
                    <a:pt x="393" y="173"/>
                  </a:lnTo>
                  <a:lnTo>
                    <a:pt x="404" y="167"/>
                  </a:lnTo>
                  <a:lnTo>
                    <a:pt x="417" y="164"/>
                  </a:lnTo>
                  <a:lnTo>
                    <a:pt x="429" y="160"/>
                  </a:lnTo>
                  <a:lnTo>
                    <a:pt x="441" y="157"/>
                  </a:lnTo>
                  <a:lnTo>
                    <a:pt x="453" y="156"/>
                  </a:lnTo>
                  <a:lnTo>
                    <a:pt x="466" y="155"/>
                  </a:lnTo>
                  <a:close/>
                  <a:moveTo>
                    <a:pt x="823" y="248"/>
                  </a:moveTo>
                  <a:lnTo>
                    <a:pt x="651" y="248"/>
                  </a:lnTo>
                  <a:lnTo>
                    <a:pt x="649" y="241"/>
                  </a:lnTo>
                  <a:lnTo>
                    <a:pt x="646" y="235"/>
                  </a:lnTo>
                  <a:lnTo>
                    <a:pt x="644" y="227"/>
                  </a:lnTo>
                  <a:lnTo>
                    <a:pt x="641" y="220"/>
                  </a:lnTo>
                  <a:lnTo>
                    <a:pt x="632" y="207"/>
                  </a:lnTo>
                  <a:lnTo>
                    <a:pt x="622" y="195"/>
                  </a:lnTo>
                  <a:lnTo>
                    <a:pt x="611" y="184"/>
                  </a:lnTo>
                  <a:lnTo>
                    <a:pt x="598" y="173"/>
                  </a:lnTo>
                  <a:lnTo>
                    <a:pt x="583" y="161"/>
                  </a:lnTo>
                  <a:lnTo>
                    <a:pt x="568" y="153"/>
                  </a:lnTo>
                  <a:lnTo>
                    <a:pt x="694" y="26"/>
                  </a:lnTo>
                  <a:lnTo>
                    <a:pt x="696" y="24"/>
                  </a:lnTo>
                  <a:lnTo>
                    <a:pt x="698" y="21"/>
                  </a:lnTo>
                  <a:lnTo>
                    <a:pt x="699" y="18"/>
                  </a:lnTo>
                  <a:lnTo>
                    <a:pt x="699" y="15"/>
                  </a:lnTo>
                  <a:lnTo>
                    <a:pt x="699" y="13"/>
                  </a:lnTo>
                  <a:lnTo>
                    <a:pt x="698" y="9"/>
                  </a:lnTo>
                  <a:lnTo>
                    <a:pt x="696" y="7"/>
                  </a:lnTo>
                  <a:lnTo>
                    <a:pt x="694" y="5"/>
                  </a:lnTo>
                  <a:lnTo>
                    <a:pt x="692" y="3"/>
                  </a:lnTo>
                  <a:lnTo>
                    <a:pt x="690" y="1"/>
                  </a:lnTo>
                  <a:lnTo>
                    <a:pt x="686" y="0"/>
                  </a:lnTo>
                  <a:lnTo>
                    <a:pt x="683" y="0"/>
                  </a:lnTo>
                  <a:lnTo>
                    <a:pt x="681" y="0"/>
                  </a:lnTo>
                  <a:lnTo>
                    <a:pt x="678" y="1"/>
                  </a:lnTo>
                  <a:lnTo>
                    <a:pt x="675" y="3"/>
                  </a:lnTo>
                  <a:lnTo>
                    <a:pt x="672" y="5"/>
                  </a:lnTo>
                  <a:lnTo>
                    <a:pt x="538" y="139"/>
                  </a:lnTo>
                  <a:lnTo>
                    <a:pt x="520" y="133"/>
                  </a:lnTo>
                  <a:lnTo>
                    <a:pt x="502" y="128"/>
                  </a:lnTo>
                  <a:lnTo>
                    <a:pt x="483" y="125"/>
                  </a:lnTo>
                  <a:lnTo>
                    <a:pt x="466" y="124"/>
                  </a:lnTo>
                  <a:lnTo>
                    <a:pt x="449" y="125"/>
                  </a:lnTo>
                  <a:lnTo>
                    <a:pt x="430" y="128"/>
                  </a:lnTo>
                  <a:lnTo>
                    <a:pt x="412" y="133"/>
                  </a:lnTo>
                  <a:lnTo>
                    <a:pt x="394" y="139"/>
                  </a:lnTo>
                  <a:lnTo>
                    <a:pt x="260" y="5"/>
                  </a:lnTo>
                  <a:lnTo>
                    <a:pt x="257" y="3"/>
                  </a:lnTo>
                  <a:lnTo>
                    <a:pt x="254" y="1"/>
                  </a:lnTo>
                  <a:lnTo>
                    <a:pt x="251" y="0"/>
                  </a:lnTo>
                  <a:lnTo>
                    <a:pt x="249" y="0"/>
                  </a:lnTo>
                  <a:lnTo>
                    <a:pt x="245" y="0"/>
                  </a:lnTo>
                  <a:lnTo>
                    <a:pt x="242" y="1"/>
                  </a:lnTo>
                  <a:lnTo>
                    <a:pt x="240" y="3"/>
                  </a:lnTo>
                  <a:lnTo>
                    <a:pt x="238" y="5"/>
                  </a:lnTo>
                  <a:lnTo>
                    <a:pt x="235" y="7"/>
                  </a:lnTo>
                  <a:lnTo>
                    <a:pt x="234" y="9"/>
                  </a:lnTo>
                  <a:lnTo>
                    <a:pt x="233" y="13"/>
                  </a:lnTo>
                  <a:lnTo>
                    <a:pt x="233" y="15"/>
                  </a:lnTo>
                  <a:lnTo>
                    <a:pt x="233" y="18"/>
                  </a:lnTo>
                  <a:lnTo>
                    <a:pt x="234" y="21"/>
                  </a:lnTo>
                  <a:lnTo>
                    <a:pt x="235" y="24"/>
                  </a:lnTo>
                  <a:lnTo>
                    <a:pt x="238" y="26"/>
                  </a:lnTo>
                  <a:lnTo>
                    <a:pt x="364" y="153"/>
                  </a:lnTo>
                  <a:lnTo>
                    <a:pt x="349" y="161"/>
                  </a:lnTo>
                  <a:lnTo>
                    <a:pt x="334" y="173"/>
                  </a:lnTo>
                  <a:lnTo>
                    <a:pt x="321" y="183"/>
                  </a:lnTo>
                  <a:lnTo>
                    <a:pt x="310" y="195"/>
                  </a:lnTo>
                  <a:lnTo>
                    <a:pt x="300" y="207"/>
                  </a:lnTo>
                  <a:lnTo>
                    <a:pt x="291" y="220"/>
                  </a:lnTo>
                  <a:lnTo>
                    <a:pt x="288" y="227"/>
                  </a:lnTo>
                  <a:lnTo>
                    <a:pt x="285" y="235"/>
                  </a:lnTo>
                  <a:lnTo>
                    <a:pt x="283" y="241"/>
                  </a:lnTo>
                  <a:lnTo>
                    <a:pt x="281" y="248"/>
                  </a:lnTo>
                  <a:lnTo>
                    <a:pt x="109" y="248"/>
                  </a:lnTo>
                  <a:lnTo>
                    <a:pt x="98" y="249"/>
                  </a:lnTo>
                  <a:lnTo>
                    <a:pt x="87" y="250"/>
                  </a:lnTo>
                  <a:lnTo>
                    <a:pt x="77" y="254"/>
                  </a:lnTo>
                  <a:lnTo>
                    <a:pt x="67" y="257"/>
                  </a:lnTo>
                  <a:lnTo>
                    <a:pt x="57" y="261"/>
                  </a:lnTo>
                  <a:lnTo>
                    <a:pt x="48" y="267"/>
                  </a:lnTo>
                  <a:lnTo>
                    <a:pt x="40" y="274"/>
                  </a:lnTo>
                  <a:lnTo>
                    <a:pt x="32" y="280"/>
                  </a:lnTo>
                  <a:lnTo>
                    <a:pt x="24" y="288"/>
                  </a:lnTo>
                  <a:lnTo>
                    <a:pt x="19" y="297"/>
                  </a:lnTo>
                  <a:lnTo>
                    <a:pt x="13" y="306"/>
                  </a:lnTo>
                  <a:lnTo>
                    <a:pt x="9" y="315"/>
                  </a:lnTo>
                  <a:lnTo>
                    <a:pt x="4" y="325"/>
                  </a:lnTo>
                  <a:lnTo>
                    <a:pt x="2" y="336"/>
                  </a:lnTo>
                  <a:lnTo>
                    <a:pt x="0" y="346"/>
                  </a:lnTo>
                  <a:lnTo>
                    <a:pt x="0" y="357"/>
                  </a:lnTo>
                  <a:lnTo>
                    <a:pt x="0" y="793"/>
                  </a:lnTo>
                  <a:lnTo>
                    <a:pt x="0" y="804"/>
                  </a:lnTo>
                  <a:lnTo>
                    <a:pt x="2" y="815"/>
                  </a:lnTo>
                  <a:lnTo>
                    <a:pt x="4" y="825"/>
                  </a:lnTo>
                  <a:lnTo>
                    <a:pt x="9" y="835"/>
                  </a:lnTo>
                  <a:lnTo>
                    <a:pt x="13" y="845"/>
                  </a:lnTo>
                  <a:lnTo>
                    <a:pt x="19" y="854"/>
                  </a:lnTo>
                  <a:lnTo>
                    <a:pt x="24" y="861"/>
                  </a:lnTo>
                  <a:lnTo>
                    <a:pt x="32" y="869"/>
                  </a:lnTo>
                  <a:lnTo>
                    <a:pt x="40" y="876"/>
                  </a:lnTo>
                  <a:lnTo>
                    <a:pt x="48" y="883"/>
                  </a:lnTo>
                  <a:lnTo>
                    <a:pt x="57" y="888"/>
                  </a:lnTo>
                  <a:lnTo>
                    <a:pt x="67" y="893"/>
                  </a:lnTo>
                  <a:lnTo>
                    <a:pt x="77" y="896"/>
                  </a:lnTo>
                  <a:lnTo>
                    <a:pt x="87" y="899"/>
                  </a:lnTo>
                  <a:lnTo>
                    <a:pt x="98" y="900"/>
                  </a:lnTo>
                  <a:lnTo>
                    <a:pt x="109" y="901"/>
                  </a:lnTo>
                  <a:lnTo>
                    <a:pt x="823" y="901"/>
                  </a:lnTo>
                  <a:lnTo>
                    <a:pt x="834" y="900"/>
                  </a:lnTo>
                  <a:lnTo>
                    <a:pt x="845" y="899"/>
                  </a:lnTo>
                  <a:lnTo>
                    <a:pt x="855" y="896"/>
                  </a:lnTo>
                  <a:lnTo>
                    <a:pt x="865" y="893"/>
                  </a:lnTo>
                  <a:lnTo>
                    <a:pt x="875" y="888"/>
                  </a:lnTo>
                  <a:lnTo>
                    <a:pt x="884" y="883"/>
                  </a:lnTo>
                  <a:lnTo>
                    <a:pt x="893" y="876"/>
                  </a:lnTo>
                  <a:lnTo>
                    <a:pt x="900" y="869"/>
                  </a:lnTo>
                  <a:lnTo>
                    <a:pt x="908" y="861"/>
                  </a:lnTo>
                  <a:lnTo>
                    <a:pt x="913" y="854"/>
                  </a:lnTo>
                  <a:lnTo>
                    <a:pt x="919" y="845"/>
                  </a:lnTo>
                  <a:lnTo>
                    <a:pt x="923" y="835"/>
                  </a:lnTo>
                  <a:lnTo>
                    <a:pt x="928" y="825"/>
                  </a:lnTo>
                  <a:lnTo>
                    <a:pt x="930" y="815"/>
                  </a:lnTo>
                  <a:lnTo>
                    <a:pt x="932" y="804"/>
                  </a:lnTo>
                  <a:lnTo>
                    <a:pt x="932" y="793"/>
                  </a:lnTo>
                  <a:lnTo>
                    <a:pt x="932" y="357"/>
                  </a:lnTo>
                  <a:lnTo>
                    <a:pt x="932" y="346"/>
                  </a:lnTo>
                  <a:lnTo>
                    <a:pt x="930" y="336"/>
                  </a:lnTo>
                  <a:lnTo>
                    <a:pt x="928" y="325"/>
                  </a:lnTo>
                  <a:lnTo>
                    <a:pt x="923" y="315"/>
                  </a:lnTo>
                  <a:lnTo>
                    <a:pt x="919" y="306"/>
                  </a:lnTo>
                  <a:lnTo>
                    <a:pt x="913" y="297"/>
                  </a:lnTo>
                  <a:lnTo>
                    <a:pt x="908" y="288"/>
                  </a:lnTo>
                  <a:lnTo>
                    <a:pt x="900" y="280"/>
                  </a:lnTo>
                  <a:lnTo>
                    <a:pt x="892" y="274"/>
                  </a:lnTo>
                  <a:lnTo>
                    <a:pt x="884" y="267"/>
                  </a:lnTo>
                  <a:lnTo>
                    <a:pt x="875" y="261"/>
                  </a:lnTo>
                  <a:lnTo>
                    <a:pt x="865" y="257"/>
                  </a:lnTo>
                  <a:lnTo>
                    <a:pt x="855" y="254"/>
                  </a:lnTo>
                  <a:lnTo>
                    <a:pt x="845" y="250"/>
                  </a:lnTo>
                  <a:lnTo>
                    <a:pt x="834" y="249"/>
                  </a:lnTo>
                  <a:lnTo>
                    <a:pt x="823" y="248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B01B4256-0675-44BE-85E3-7F5A92C89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1650" y="1461692"/>
              <a:ext cx="172501" cy="163876"/>
            </a:xfrm>
            <a:custGeom>
              <a:avLst/>
              <a:gdLst>
                <a:gd name="T0" fmla="*/ 525 w 559"/>
                <a:gd name="T1" fmla="*/ 436 h 529"/>
                <a:gd name="T2" fmla="*/ 510 w 559"/>
                <a:gd name="T3" fmla="*/ 455 h 529"/>
                <a:gd name="T4" fmla="*/ 479 w 559"/>
                <a:gd name="T5" fmla="*/ 476 h 529"/>
                <a:gd name="T6" fmla="*/ 422 w 559"/>
                <a:gd name="T7" fmla="*/ 491 h 529"/>
                <a:gd name="T8" fmla="*/ 335 w 559"/>
                <a:gd name="T9" fmla="*/ 498 h 529"/>
                <a:gd name="T10" fmla="*/ 176 w 559"/>
                <a:gd name="T11" fmla="*/ 497 h 529"/>
                <a:gd name="T12" fmla="*/ 121 w 559"/>
                <a:gd name="T13" fmla="*/ 489 h 529"/>
                <a:gd name="T14" fmla="*/ 80 w 559"/>
                <a:gd name="T15" fmla="*/ 476 h 529"/>
                <a:gd name="T16" fmla="*/ 50 w 559"/>
                <a:gd name="T17" fmla="*/ 458 h 529"/>
                <a:gd name="T18" fmla="*/ 35 w 559"/>
                <a:gd name="T19" fmla="*/ 434 h 529"/>
                <a:gd name="T20" fmla="*/ 31 w 559"/>
                <a:gd name="T21" fmla="*/ 101 h 529"/>
                <a:gd name="T22" fmla="*/ 34 w 559"/>
                <a:gd name="T23" fmla="*/ 86 h 529"/>
                <a:gd name="T24" fmla="*/ 48 w 559"/>
                <a:gd name="T25" fmla="*/ 66 h 529"/>
                <a:gd name="T26" fmla="*/ 79 w 559"/>
                <a:gd name="T27" fmla="*/ 49 h 529"/>
                <a:gd name="T28" fmla="*/ 121 w 559"/>
                <a:gd name="T29" fmla="*/ 38 h 529"/>
                <a:gd name="T30" fmla="*/ 185 w 559"/>
                <a:gd name="T31" fmla="*/ 33 h 529"/>
                <a:gd name="T32" fmla="*/ 369 w 559"/>
                <a:gd name="T33" fmla="*/ 33 h 529"/>
                <a:gd name="T34" fmla="*/ 435 w 559"/>
                <a:gd name="T35" fmla="*/ 39 h 529"/>
                <a:gd name="T36" fmla="*/ 478 w 559"/>
                <a:gd name="T37" fmla="*/ 50 h 529"/>
                <a:gd name="T38" fmla="*/ 510 w 559"/>
                <a:gd name="T39" fmla="*/ 69 h 529"/>
                <a:gd name="T40" fmla="*/ 526 w 559"/>
                <a:gd name="T41" fmla="*/ 90 h 529"/>
                <a:gd name="T42" fmla="*/ 528 w 559"/>
                <a:gd name="T43" fmla="*/ 107 h 529"/>
                <a:gd name="T44" fmla="*/ 218 w 559"/>
                <a:gd name="T45" fmla="*/ 0 h 529"/>
                <a:gd name="T46" fmla="*/ 144 w 559"/>
                <a:gd name="T47" fmla="*/ 4 h 529"/>
                <a:gd name="T48" fmla="*/ 89 w 559"/>
                <a:gd name="T49" fmla="*/ 14 h 529"/>
                <a:gd name="T50" fmla="*/ 47 w 559"/>
                <a:gd name="T51" fmla="*/ 29 h 529"/>
                <a:gd name="T52" fmla="*/ 27 w 559"/>
                <a:gd name="T53" fmla="*/ 44 h 529"/>
                <a:gd name="T54" fmla="*/ 11 w 559"/>
                <a:gd name="T55" fmla="*/ 61 h 529"/>
                <a:gd name="T56" fmla="*/ 1 w 559"/>
                <a:gd name="T57" fmla="*/ 84 h 529"/>
                <a:gd name="T58" fmla="*/ 0 w 559"/>
                <a:gd name="T59" fmla="*/ 415 h 529"/>
                <a:gd name="T60" fmla="*/ 4 w 559"/>
                <a:gd name="T61" fmla="*/ 441 h 529"/>
                <a:gd name="T62" fmla="*/ 19 w 559"/>
                <a:gd name="T63" fmla="*/ 469 h 529"/>
                <a:gd name="T64" fmla="*/ 50 w 559"/>
                <a:gd name="T65" fmla="*/ 496 h 529"/>
                <a:gd name="T66" fmla="*/ 104 w 559"/>
                <a:gd name="T67" fmla="*/ 517 h 529"/>
                <a:gd name="T68" fmla="*/ 184 w 559"/>
                <a:gd name="T69" fmla="*/ 528 h 529"/>
                <a:gd name="T70" fmla="*/ 372 w 559"/>
                <a:gd name="T71" fmla="*/ 528 h 529"/>
                <a:gd name="T72" fmla="*/ 460 w 559"/>
                <a:gd name="T73" fmla="*/ 515 h 529"/>
                <a:gd name="T74" fmla="*/ 515 w 559"/>
                <a:gd name="T75" fmla="*/ 490 h 529"/>
                <a:gd name="T76" fmla="*/ 545 w 559"/>
                <a:gd name="T77" fmla="*/ 463 h 529"/>
                <a:gd name="T78" fmla="*/ 557 w 559"/>
                <a:gd name="T79" fmla="*/ 437 h 529"/>
                <a:gd name="T80" fmla="*/ 559 w 559"/>
                <a:gd name="T81" fmla="*/ 420 h 529"/>
                <a:gd name="T82" fmla="*/ 556 w 559"/>
                <a:gd name="T83" fmla="*/ 81 h 529"/>
                <a:gd name="T84" fmla="*/ 538 w 559"/>
                <a:gd name="T85" fmla="*/ 51 h 529"/>
                <a:gd name="T86" fmla="*/ 503 w 559"/>
                <a:gd name="T87" fmla="*/ 27 h 529"/>
                <a:gd name="T88" fmla="*/ 453 w 559"/>
                <a:gd name="T89" fmla="*/ 11 h 529"/>
                <a:gd name="T90" fmla="*/ 388 w 559"/>
                <a:gd name="T91" fmla="*/ 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9" h="529">
                  <a:moveTo>
                    <a:pt x="528" y="420"/>
                  </a:moveTo>
                  <a:lnTo>
                    <a:pt x="528" y="426"/>
                  </a:lnTo>
                  <a:lnTo>
                    <a:pt x="525" y="436"/>
                  </a:lnTo>
                  <a:lnTo>
                    <a:pt x="521" y="441"/>
                  </a:lnTo>
                  <a:lnTo>
                    <a:pt x="517" y="448"/>
                  </a:lnTo>
                  <a:lnTo>
                    <a:pt x="510" y="455"/>
                  </a:lnTo>
                  <a:lnTo>
                    <a:pt x="502" y="463"/>
                  </a:lnTo>
                  <a:lnTo>
                    <a:pt x="491" y="469"/>
                  </a:lnTo>
                  <a:lnTo>
                    <a:pt x="479" y="476"/>
                  </a:lnTo>
                  <a:lnTo>
                    <a:pt x="463" y="481"/>
                  </a:lnTo>
                  <a:lnTo>
                    <a:pt x="445" y="487"/>
                  </a:lnTo>
                  <a:lnTo>
                    <a:pt x="422" y="491"/>
                  </a:lnTo>
                  <a:lnTo>
                    <a:pt x="397" y="495"/>
                  </a:lnTo>
                  <a:lnTo>
                    <a:pt x="368" y="497"/>
                  </a:lnTo>
                  <a:lnTo>
                    <a:pt x="335" y="498"/>
                  </a:lnTo>
                  <a:lnTo>
                    <a:pt x="218" y="498"/>
                  </a:lnTo>
                  <a:lnTo>
                    <a:pt x="196" y="498"/>
                  </a:lnTo>
                  <a:lnTo>
                    <a:pt x="176" y="497"/>
                  </a:lnTo>
                  <a:lnTo>
                    <a:pt x="157" y="495"/>
                  </a:lnTo>
                  <a:lnTo>
                    <a:pt x="138" y="493"/>
                  </a:lnTo>
                  <a:lnTo>
                    <a:pt x="121" y="489"/>
                  </a:lnTo>
                  <a:lnTo>
                    <a:pt x="107" y="486"/>
                  </a:lnTo>
                  <a:lnTo>
                    <a:pt x="92" y="481"/>
                  </a:lnTo>
                  <a:lnTo>
                    <a:pt x="80" y="476"/>
                  </a:lnTo>
                  <a:lnTo>
                    <a:pt x="69" y="470"/>
                  </a:lnTo>
                  <a:lnTo>
                    <a:pt x="59" y="465"/>
                  </a:lnTo>
                  <a:lnTo>
                    <a:pt x="50" y="458"/>
                  </a:lnTo>
                  <a:lnTo>
                    <a:pt x="44" y="450"/>
                  </a:lnTo>
                  <a:lnTo>
                    <a:pt x="38" y="443"/>
                  </a:lnTo>
                  <a:lnTo>
                    <a:pt x="35" y="434"/>
                  </a:lnTo>
                  <a:lnTo>
                    <a:pt x="31" y="425"/>
                  </a:lnTo>
                  <a:lnTo>
                    <a:pt x="31" y="415"/>
                  </a:lnTo>
                  <a:lnTo>
                    <a:pt x="31" y="101"/>
                  </a:lnTo>
                  <a:lnTo>
                    <a:pt x="31" y="96"/>
                  </a:lnTo>
                  <a:lnTo>
                    <a:pt x="32" y="91"/>
                  </a:lnTo>
                  <a:lnTo>
                    <a:pt x="34" y="86"/>
                  </a:lnTo>
                  <a:lnTo>
                    <a:pt x="36" y="81"/>
                  </a:lnTo>
                  <a:lnTo>
                    <a:pt x="41" y="74"/>
                  </a:lnTo>
                  <a:lnTo>
                    <a:pt x="48" y="66"/>
                  </a:lnTo>
                  <a:lnTo>
                    <a:pt x="57" y="59"/>
                  </a:lnTo>
                  <a:lnTo>
                    <a:pt x="68" y="54"/>
                  </a:lnTo>
                  <a:lnTo>
                    <a:pt x="79" y="49"/>
                  </a:lnTo>
                  <a:lnTo>
                    <a:pt x="92" y="45"/>
                  </a:lnTo>
                  <a:lnTo>
                    <a:pt x="107" y="41"/>
                  </a:lnTo>
                  <a:lnTo>
                    <a:pt x="121" y="38"/>
                  </a:lnTo>
                  <a:lnTo>
                    <a:pt x="137" y="36"/>
                  </a:lnTo>
                  <a:lnTo>
                    <a:pt x="152" y="35"/>
                  </a:lnTo>
                  <a:lnTo>
                    <a:pt x="185" y="33"/>
                  </a:lnTo>
                  <a:lnTo>
                    <a:pt x="218" y="31"/>
                  </a:lnTo>
                  <a:lnTo>
                    <a:pt x="335" y="31"/>
                  </a:lnTo>
                  <a:lnTo>
                    <a:pt x="369" y="33"/>
                  </a:lnTo>
                  <a:lnTo>
                    <a:pt x="402" y="35"/>
                  </a:lnTo>
                  <a:lnTo>
                    <a:pt x="419" y="37"/>
                  </a:lnTo>
                  <a:lnTo>
                    <a:pt x="435" y="39"/>
                  </a:lnTo>
                  <a:lnTo>
                    <a:pt x="450" y="43"/>
                  </a:lnTo>
                  <a:lnTo>
                    <a:pt x="465" y="46"/>
                  </a:lnTo>
                  <a:lnTo>
                    <a:pt x="478" y="50"/>
                  </a:lnTo>
                  <a:lnTo>
                    <a:pt x="490" y="56"/>
                  </a:lnTo>
                  <a:lnTo>
                    <a:pt x="501" y="61"/>
                  </a:lnTo>
                  <a:lnTo>
                    <a:pt x="510" y="69"/>
                  </a:lnTo>
                  <a:lnTo>
                    <a:pt x="518" y="77"/>
                  </a:lnTo>
                  <a:lnTo>
                    <a:pt x="523" y="86"/>
                  </a:lnTo>
                  <a:lnTo>
                    <a:pt x="526" y="90"/>
                  </a:lnTo>
                  <a:lnTo>
                    <a:pt x="527" y="96"/>
                  </a:lnTo>
                  <a:lnTo>
                    <a:pt x="528" y="101"/>
                  </a:lnTo>
                  <a:lnTo>
                    <a:pt x="528" y="107"/>
                  </a:lnTo>
                  <a:lnTo>
                    <a:pt x="528" y="420"/>
                  </a:lnTo>
                  <a:close/>
                  <a:moveTo>
                    <a:pt x="335" y="0"/>
                  </a:moveTo>
                  <a:lnTo>
                    <a:pt x="218" y="0"/>
                  </a:lnTo>
                  <a:lnTo>
                    <a:pt x="192" y="0"/>
                  </a:lnTo>
                  <a:lnTo>
                    <a:pt x="161" y="3"/>
                  </a:lnTo>
                  <a:lnTo>
                    <a:pt x="144" y="4"/>
                  </a:lnTo>
                  <a:lnTo>
                    <a:pt x="125" y="6"/>
                  </a:lnTo>
                  <a:lnTo>
                    <a:pt x="107" y="9"/>
                  </a:lnTo>
                  <a:lnTo>
                    <a:pt x="89" y="14"/>
                  </a:lnTo>
                  <a:lnTo>
                    <a:pt x="71" y="18"/>
                  </a:lnTo>
                  <a:lnTo>
                    <a:pt x="55" y="25"/>
                  </a:lnTo>
                  <a:lnTo>
                    <a:pt x="47" y="29"/>
                  </a:lnTo>
                  <a:lnTo>
                    <a:pt x="39" y="34"/>
                  </a:lnTo>
                  <a:lnTo>
                    <a:pt x="32" y="38"/>
                  </a:lnTo>
                  <a:lnTo>
                    <a:pt x="27" y="44"/>
                  </a:lnTo>
                  <a:lnTo>
                    <a:pt x="20" y="49"/>
                  </a:lnTo>
                  <a:lnTo>
                    <a:pt x="16" y="55"/>
                  </a:lnTo>
                  <a:lnTo>
                    <a:pt x="11" y="61"/>
                  </a:lnTo>
                  <a:lnTo>
                    <a:pt x="7" y="68"/>
                  </a:lnTo>
                  <a:lnTo>
                    <a:pt x="4" y="76"/>
                  </a:lnTo>
                  <a:lnTo>
                    <a:pt x="1" y="84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415"/>
                  </a:lnTo>
                  <a:lnTo>
                    <a:pt x="0" y="424"/>
                  </a:lnTo>
                  <a:lnTo>
                    <a:pt x="1" y="431"/>
                  </a:lnTo>
                  <a:lnTo>
                    <a:pt x="4" y="441"/>
                  </a:lnTo>
                  <a:lnTo>
                    <a:pt x="7" y="450"/>
                  </a:lnTo>
                  <a:lnTo>
                    <a:pt x="12" y="460"/>
                  </a:lnTo>
                  <a:lnTo>
                    <a:pt x="19" y="469"/>
                  </a:lnTo>
                  <a:lnTo>
                    <a:pt x="27" y="479"/>
                  </a:lnTo>
                  <a:lnTo>
                    <a:pt x="38" y="488"/>
                  </a:lnTo>
                  <a:lnTo>
                    <a:pt x="50" y="496"/>
                  </a:lnTo>
                  <a:lnTo>
                    <a:pt x="66" y="504"/>
                  </a:lnTo>
                  <a:lnTo>
                    <a:pt x="84" y="511"/>
                  </a:lnTo>
                  <a:lnTo>
                    <a:pt x="104" y="517"/>
                  </a:lnTo>
                  <a:lnTo>
                    <a:pt x="127" y="523"/>
                  </a:lnTo>
                  <a:lnTo>
                    <a:pt x="154" y="526"/>
                  </a:lnTo>
                  <a:lnTo>
                    <a:pt x="184" y="528"/>
                  </a:lnTo>
                  <a:lnTo>
                    <a:pt x="218" y="529"/>
                  </a:lnTo>
                  <a:lnTo>
                    <a:pt x="335" y="529"/>
                  </a:lnTo>
                  <a:lnTo>
                    <a:pt x="372" y="528"/>
                  </a:lnTo>
                  <a:lnTo>
                    <a:pt x="406" y="525"/>
                  </a:lnTo>
                  <a:lnTo>
                    <a:pt x="435" y="520"/>
                  </a:lnTo>
                  <a:lnTo>
                    <a:pt x="460" y="515"/>
                  </a:lnTo>
                  <a:lnTo>
                    <a:pt x="481" y="507"/>
                  </a:lnTo>
                  <a:lnTo>
                    <a:pt x="500" y="499"/>
                  </a:lnTo>
                  <a:lnTo>
                    <a:pt x="515" y="490"/>
                  </a:lnTo>
                  <a:lnTo>
                    <a:pt x="527" y="481"/>
                  </a:lnTo>
                  <a:lnTo>
                    <a:pt x="537" y="473"/>
                  </a:lnTo>
                  <a:lnTo>
                    <a:pt x="545" y="463"/>
                  </a:lnTo>
                  <a:lnTo>
                    <a:pt x="550" y="454"/>
                  </a:lnTo>
                  <a:lnTo>
                    <a:pt x="555" y="445"/>
                  </a:lnTo>
                  <a:lnTo>
                    <a:pt x="557" y="437"/>
                  </a:lnTo>
                  <a:lnTo>
                    <a:pt x="559" y="430"/>
                  </a:lnTo>
                  <a:lnTo>
                    <a:pt x="559" y="425"/>
                  </a:lnTo>
                  <a:lnTo>
                    <a:pt x="559" y="420"/>
                  </a:lnTo>
                  <a:lnTo>
                    <a:pt x="559" y="107"/>
                  </a:lnTo>
                  <a:lnTo>
                    <a:pt x="559" y="94"/>
                  </a:lnTo>
                  <a:lnTo>
                    <a:pt x="556" y="81"/>
                  </a:lnTo>
                  <a:lnTo>
                    <a:pt x="551" y="70"/>
                  </a:lnTo>
                  <a:lnTo>
                    <a:pt x="546" y="60"/>
                  </a:lnTo>
                  <a:lnTo>
                    <a:pt x="538" y="51"/>
                  </a:lnTo>
                  <a:lnTo>
                    <a:pt x="528" y="43"/>
                  </a:lnTo>
                  <a:lnTo>
                    <a:pt x="517" y="35"/>
                  </a:lnTo>
                  <a:lnTo>
                    <a:pt x="503" y="27"/>
                  </a:lnTo>
                  <a:lnTo>
                    <a:pt x="488" y="21"/>
                  </a:lnTo>
                  <a:lnTo>
                    <a:pt x="471" y="16"/>
                  </a:lnTo>
                  <a:lnTo>
                    <a:pt x="453" y="11"/>
                  </a:lnTo>
                  <a:lnTo>
                    <a:pt x="433" y="7"/>
                  </a:lnTo>
                  <a:lnTo>
                    <a:pt x="411" y="5"/>
                  </a:lnTo>
                  <a:lnTo>
                    <a:pt x="388" y="3"/>
                  </a:lnTo>
                  <a:lnTo>
                    <a:pt x="362" y="1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1154FDE4-86E5-4D40-83D5-38522B9F2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705" y="1476477"/>
              <a:ext cx="48054" cy="48054"/>
            </a:xfrm>
            <a:custGeom>
              <a:avLst/>
              <a:gdLst>
                <a:gd name="T0" fmla="*/ 69 w 155"/>
                <a:gd name="T1" fmla="*/ 123 h 156"/>
                <a:gd name="T2" fmla="*/ 52 w 155"/>
                <a:gd name="T3" fmla="*/ 117 h 156"/>
                <a:gd name="T4" fmla="*/ 39 w 155"/>
                <a:gd name="T5" fmla="*/ 104 h 156"/>
                <a:gd name="T6" fmla="*/ 32 w 155"/>
                <a:gd name="T7" fmla="*/ 88 h 156"/>
                <a:gd name="T8" fmla="*/ 32 w 155"/>
                <a:gd name="T9" fmla="*/ 69 h 156"/>
                <a:gd name="T10" fmla="*/ 39 w 155"/>
                <a:gd name="T11" fmla="*/ 52 h 156"/>
                <a:gd name="T12" fmla="*/ 52 w 155"/>
                <a:gd name="T13" fmla="*/ 39 h 156"/>
                <a:gd name="T14" fmla="*/ 69 w 155"/>
                <a:gd name="T15" fmla="*/ 32 h 156"/>
                <a:gd name="T16" fmla="*/ 87 w 155"/>
                <a:gd name="T17" fmla="*/ 32 h 156"/>
                <a:gd name="T18" fmla="*/ 104 w 155"/>
                <a:gd name="T19" fmla="*/ 39 h 156"/>
                <a:gd name="T20" fmla="*/ 116 w 155"/>
                <a:gd name="T21" fmla="*/ 52 h 156"/>
                <a:gd name="T22" fmla="*/ 123 w 155"/>
                <a:gd name="T23" fmla="*/ 69 h 156"/>
                <a:gd name="T24" fmla="*/ 123 w 155"/>
                <a:gd name="T25" fmla="*/ 88 h 156"/>
                <a:gd name="T26" fmla="*/ 116 w 155"/>
                <a:gd name="T27" fmla="*/ 104 h 156"/>
                <a:gd name="T28" fmla="*/ 104 w 155"/>
                <a:gd name="T29" fmla="*/ 117 h 156"/>
                <a:gd name="T30" fmla="*/ 87 w 155"/>
                <a:gd name="T31" fmla="*/ 123 h 156"/>
                <a:gd name="T32" fmla="*/ 77 w 155"/>
                <a:gd name="T33" fmla="*/ 0 h 156"/>
                <a:gd name="T34" fmla="*/ 62 w 155"/>
                <a:gd name="T35" fmla="*/ 2 h 156"/>
                <a:gd name="T36" fmla="*/ 47 w 155"/>
                <a:gd name="T37" fmla="*/ 7 h 156"/>
                <a:gd name="T38" fmla="*/ 34 w 155"/>
                <a:gd name="T39" fmla="*/ 13 h 156"/>
                <a:gd name="T40" fmla="*/ 23 w 155"/>
                <a:gd name="T41" fmla="*/ 23 h 156"/>
                <a:gd name="T42" fmla="*/ 13 w 155"/>
                <a:gd name="T43" fmla="*/ 34 h 156"/>
                <a:gd name="T44" fmla="*/ 6 w 155"/>
                <a:gd name="T45" fmla="*/ 48 h 156"/>
                <a:gd name="T46" fmla="*/ 2 w 155"/>
                <a:gd name="T47" fmla="*/ 62 h 156"/>
                <a:gd name="T48" fmla="*/ 0 w 155"/>
                <a:gd name="T49" fmla="*/ 78 h 156"/>
                <a:gd name="T50" fmla="*/ 2 w 155"/>
                <a:gd name="T51" fmla="*/ 93 h 156"/>
                <a:gd name="T52" fmla="*/ 6 w 155"/>
                <a:gd name="T53" fmla="*/ 108 h 156"/>
                <a:gd name="T54" fmla="*/ 13 w 155"/>
                <a:gd name="T55" fmla="*/ 121 h 156"/>
                <a:gd name="T56" fmla="*/ 23 w 155"/>
                <a:gd name="T57" fmla="*/ 133 h 156"/>
                <a:gd name="T58" fmla="*/ 34 w 155"/>
                <a:gd name="T59" fmla="*/ 142 h 156"/>
                <a:gd name="T60" fmla="*/ 47 w 155"/>
                <a:gd name="T61" fmla="*/ 150 h 156"/>
                <a:gd name="T62" fmla="*/ 62 w 155"/>
                <a:gd name="T63" fmla="*/ 154 h 156"/>
                <a:gd name="T64" fmla="*/ 77 w 155"/>
                <a:gd name="T65" fmla="*/ 156 h 156"/>
                <a:gd name="T66" fmla="*/ 93 w 155"/>
                <a:gd name="T67" fmla="*/ 154 h 156"/>
                <a:gd name="T68" fmla="*/ 107 w 155"/>
                <a:gd name="T69" fmla="*/ 150 h 156"/>
                <a:gd name="T70" fmla="*/ 121 w 155"/>
                <a:gd name="T71" fmla="*/ 142 h 156"/>
                <a:gd name="T72" fmla="*/ 133 w 155"/>
                <a:gd name="T73" fmla="*/ 133 h 156"/>
                <a:gd name="T74" fmla="*/ 142 w 155"/>
                <a:gd name="T75" fmla="*/ 121 h 156"/>
                <a:gd name="T76" fmla="*/ 150 w 155"/>
                <a:gd name="T77" fmla="*/ 108 h 156"/>
                <a:gd name="T78" fmla="*/ 154 w 155"/>
                <a:gd name="T79" fmla="*/ 93 h 156"/>
                <a:gd name="T80" fmla="*/ 155 w 155"/>
                <a:gd name="T81" fmla="*/ 78 h 156"/>
                <a:gd name="T82" fmla="*/ 154 w 155"/>
                <a:gd name="T83" fmla="*/ 62 h 156"/>
                <a:gd name="T84" fmla="*/ 150 w 155"/>
                <a:gd name="T85" fmla="*/ 48 h 156"/>
                <a:gd name="T86" fmla="*/ 142 w 155"/>
                <a:gd name="T87" fmla="*/ 34 h 156"/>
                <a:gd name="T88" fmla="*/ 133 w 155"/>
                <a:gd name="T89" fmla="*/ 23 h 156"/>
                <a:gd name="T90" fmla="*/ 121 w 155"/>
                <a:gd name="T91" fmla="*/ 13 h 156"/>
                <a:gd name="T92" fmla="*/ 107 w 155"/>
                <a:gd name="T93" fmla="*/ 7 h 156"/>
                <a:gd name="T94" fmla="*/ 93 w 155"/>
                <a:gd name="T95" fmla="*/ 2 h 156"/>
                <a:gd name="T96" fmla="*/ 77 w 155"/>
                <a:gd name="T9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56">
                  <a:moveTo>
                    <a:pt x="77" y="124"/>
                  </a:moveTo>
                  <a:lnTo>
                    <a:pt x="69" y="123"/>
                  </a:lnTo>
                  <a:lnTo>
                    <a:pt x="60" y="121"/>
                  </a:lnTo>
                  <a:lnTo>
                    <a:pt x="52" y="117"/>
                  </a:lnTo>
                  <a:lnTo>
                    <a:pt x="45" y="111"/>
                  </a:lnTo>
                  <a:lnTo>
                    <a:pt x="39" y="104"/>
                  </a:lnTo>
                  <a:lnTo>
                    <a:pt x="35" y="97"/>
                  </a:lnTo>
                  <a:lnTo>
                    <a:pt x="32" y="88"/>
                  </a:lnTo>
                  <a:lnTo>
                    <a:pt x="31" y="78"/>
                  </a:lnTo>
                  <a:lnTo>
                    <a:pt x="32" y="69"/>
                  </a:lnTo>
                  <a:lnTo>
                    <a:pt x="35" y="60"/>
                  </a:lnTo>
                  <a:lnTo>
                    <a:pt x="39" y="52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60" y="36"/>
                  </a:lnTo>
                  <a:lnTo>
                    <a:pt x="69" y="32"/>
                  </a:lnTo>
                  <a:lnTo>
                    <a:pt x="77" y="31"/>
                  </a:lnTo>
                  <a:lnTo>
                    <a:pt x="87" y="32"/>
                  </a:lnTo>
                  <a:lnTo>
                    <a:pt x="96" y="36"/>
                  </a:lnTo>
                  <a:lnTo>
                    <a:pt x="104" y="39"/>
                  </a:lnTo>
                  <a:lnTo>
                    <a:pt x="111" y="46"/>
                  </a:lnTo>
                  <a:lnTo>
                    <a:pt x="116" y="52"/>
                  </a:lnTo>
                  <a:lnTo>
                    <a:pt x="121" y="60"/>
                  </a:lnTo>
                  <a:lnTo>
                    <a:pt x="123" y="69"/>
                  </a:lnTo>
                  <a:lnTo>
                    <a:pt x="124" y="78"/>
                  </a:lnTo>
                  <a:lnTo>
                    <a:pt x="123" y="88"/>
                  </a:lnTo>
                  <a:lnTo>
                    <a:pt x="121" y="97"/>
                  </a:lnTo>
                  <a:lnTo>
                    <a:pt x="116" y="104"/>
                  </a:lnTo>
                  <a:lnTo>
                    <a:pt x="111" y="111"/>
                  </a:lnTo>
                  <a:lnTo>
                    <a:pt x="104" y="117"/>
                  </a:lnTo>
                  <a:lnTo>
                    <a:pt x="96" y="121"/>
                  </a:lnTo>
                  <a:lnTo>
                    <a:pt x="87" y="123"/>
                  </a:lnTo>
                  <a:lnTo>
                    <a:pt x="77" y="124"/>
                  </a:lnTo>
                  <a:close/>
                  <a:moveTo>
                    <a:pt x="77" y="0"/>
                  </a:moveTo>
                  <a:lnTo>
                    <a:pt x="70" y="1"/>
                  </a:lnTo>
                  <a:lnTo>
                    <a:pt x="62" y="2"/>
                  </a:lnTo>
                  <a:lnTo>
                    <a:pt x="55" y="3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1" y="86"/>
                  </a:lnTo>
                  <a:lnTo>
                    <a:pt x="2" y="93"/>
                  </a:lnTo>
                  <a:lnTo>
                    <a:pt x="3" y="101"/>
                  </a:lnTo>
                  <a:lnTo>
                    <a:pt x="6" y="108"/>
                  </a:lnTo>
                  <a:lnTo>
                    <a:pt x="10" y="114"/>
                  </a:lnTo>
                  <a:lnTo>
                    <a:pt x="13" y="121"/>
                  </a:lnTo>
                  <a:lnTo>
                    <a:pt x="17" y="128"/>
                  </a:lnTo>
                  <a:lnTo>
                    <a:pt x="23" y="133"/>
                  </a:lnTo>
                  <a:lnTo>
                    <a:pt x="29" y="138"/>
                  </a:lnTo>
                  <a:lnTo>
                    <a:pt x="34" y="142"/>
                  </a:lnTo>
                  <a:lnTo>
                    <a:pt x="41" y="147"/>
                  </a:lnTo>
                  <a:lnTo>
                    <a:pt x="47" y="150"/>
                  </a:lnTo>
                  <a:lnTo>
                    <a:pt x="55" y="152"/>
                  </a:lnTo>
                  <a:lnTo>
                    <a:pt x="62" y="154"/>
                  </a:lnTo>
                  <a:lnTo>
                    <a:pt x="70" y="156"/>
                  </a:lnTo>
                  <a:lnTo>
                    <a:pt x="77" y="156"/>
                  </a:lnTo>
                  <a:lnTo>
                    <a:pt x="85" y="156"/>
                  </a:lnTo>
                  <a:lnTo>
                    <a:pt x="93" y="154"/>
                  </a:lnTo>
                  <a:lnTo>
                    <a:pt x="101" y="152"/>
                  </a:lnTo>
                  <a:lnTo>
                    <a:pt x="107" y="150"/>
                  </a:lnTo>
                  <a:lnTo>
                    <a:pt x="115" y="147"/>
                  </a:lnTo>
                  <a:lnTo>
                    <a:pt x="121" y="142"/>
                  </a:lnTo>
                  <a:lnTo>
                    <a:pt x="127" y="138"/>
                  </a:lnTo>
                  <a:lnTo>
                    <a:pt x="133" y="133"/>
                  </a:lnTo>
                  <a:lnTo>
                    <a:pt x="137" y="128"/>
                  </a:lnTo>
                  <a:lnTo>
                    <a:pt x="142" y="121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2" y="101"/>
                  </a:lnTo>
                  <a:lnTo>
                    <a:pt x="154" y="93"/>
                  </a:lnTo>
                  <a:lnTo>
                    <a:pt x="155" y="86"/>
                  </a:lnTo>
                  <a:lnTo>
                    <a:pt x="155" y="78"/>
                  </a:lnTo>
                  <a:lnTo>
                    <a:pt x="155" y="70"/>
                  </a:lnTo>
                  <a:lnTo>
                    <a:pt x="154" y="62"/>
                  </a:lnTo>
                  <a:lnTo>
                    <a:pt x="152" y="54"/>
                  </a:lnTo>
                  <a:lnTo>
                    <a:pt x="150" y="48"/>
                  </a:lnTo>
                  <a:lnTo>
                    <a:pt x="146" y="41"/>
                  </a:lnTo>
                  <a:lnTo>
                    <a:pt x="142" y="34"/>
                  </a:lnTo>
                  <a:lnTo>
                    <a:pt x="137" y="29"/>
                  </a:lnTo>
                  <a:lnTo>
                    <a:pt x="133" y="23"/>
                  </a:lnTo>
                  <a:lnTo>
                    <a:pt x="127" y="18"/>
                  </a:lnTo>
                  <a:lnTo>
                    <a:pt x="121" y="13"/>
                  </a:lnTo>
                  <a:lnTo>
                    <a:pt x="115" y="10"/>
                  </a:lnTo>
                  <a:lnTo>
                    <a:pt x="107" y="7"/>
                  </a:lnTo>
                  <a:lnTo>
                    <a:pt x="101" y="3"/>
                  </a:lnTo>
                  <a:lnTo>
                    <a:pt x="93" y="2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E23267E8-C0B2-46A0-A755-54947F16F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705" y="1543013"/>
              <a:ext cx="48054" cy="48054"/>
            </a:xfrm>
            <a:custGeom>
              <a:avLst/>
              <a:gdLst>
                <a:gd name="T0" fmla="*/ 69 w 155"/>
                <a:gd name="T1" fmla="*/ 123 h 155"/>
                <a:gd name="T2" fmla="*/ 52 w 155"/>
                <a:gd name="T3" fmla="*/ 116 h 155"/>
                <a:gd name="T4" fmla="*/ 39 w 155"/>
                <a:gd name="T5" fmla="*/ 103 h 155"/>
                <a:gd name="T6" fmla="*/ 32 w 155"/>
                <a:gd name="T7" fmla="*/ 86 h 155"/>
                <a:gd name="T8" fmla="*/ 32 w 155"/>
                <a:gd name="T9" fmla="*/ 69 h 155"/>
                <a:gd name="T10" fmla="*/ 39 w 155"/>
                <a:gd name="T11" fmla="*/ 52 h 155"/>
                <a:gd name="T12" fmla="*/ 52 w 155"/>
                <a:gd name="T13" fmla="*/ 39 h 155"/>
                <a:gd name="T14" fmla="*/ 69 w 155"/>
                <a:gd name="T15" fmla="*/ 32 h 155"/>
                <a:gd name="T16" fmla="*/ 87 w 155"/>
                <a:gd name="T17" fmla="*/ 32 h 155"/>
                <a:gd name="T18" fmla="*/ 104 w 155"/>
                <a:gd name="T19" fmla="*/ 39 h 155"/>
                <a:gd name="T20" fmla="*/ 116 w 155"/>
                <a:gd name="T21" fmla="*/ 52 h 155"/>
                <a:gd name="T22" fmla="*/ 123 w 155"/>
                <a:gd name="T23" fmla="*/ 69 h 155"/>
                <a:gd name="T24" fmla="*/ 123 w 155"/>
                <a:gd name="T25" fmla="*/ 86 h 155"/>
                <a:gd name="T26" fmla="*/ 116 w 155"/>
                <a:gd name="T27" fmla="*/ 103 h 155"/>
                <a:gd name="T28" fmla="*/ 104 w 155"/>
                <a:gd name="T29" fmla="*/ 116 h 155"/>
                <a:gd name="T30" fmla="*/ 87 w 155"/>
                <a:gd name="T31" fmla="*/ 123 h 155"/>
                <a:gd name="T32" fmla="*/ 77 w 155"/>
                <a:gd name="T33" fmla="*/ 0 h 155"/>
                <a:gd name="T34" fmla="*/ 62 w 155"/>
                <a:gd name="T35" fmla="*/ 2 h 155"/>
                <a:gd name="T36" fmla="*/ 47 w 155"/>
                <a:gd name="T37" fmla="*/ 6 h 155"/>
                <a:gd name="T38" fmla="*/ 34 w 155"/>
                <a:gd name="T39" fmla="*/ 13 h 155"/>
                <a:gd name="T40" fmla="*/ 23 w 155"/>
                <a:gd name="T41" fmla="*/ 23 h 155"/>
                <a:gd name="T42" fmla="*/ 13 w 155"/>
                <a:gd name="T43" fmla="*/ 34 h 155"/>
                <a:gd name="T44" fmla="*/ 6 w 155"/>
                <a:gd name="T45" fmla="*/ 48 h 155"/>
                <a:gd name="T46" fmla="*/ 2 w 155"/>
                <a:gd name="T47" fmla="*/ 62 h 155"/>
                <a:gd name="T48" fmla="*/ 0 w 155"/>
                <a:gd name="T49" fmla="*/ 78 h 155"/>
                <a:gd name="T50" fmla="*/ 2 w 155"/>
                <a:gd name="T51" fmla="*/ 93 h 155"/>
                <a:gd name="T52" fmla="*/ 6 w 155"/>
                <a:gd name="T53" fmla="*/ 108 h 155"/>
                <a:gd name="T54" fmla="*/ 13 w 155"/>
                <a:gd name="T55" fmla="*/ 121 h 155"/>
                <a:gd name="T56" fmla="*/ 23 w 155"/>
                <a:gd name="T57" fmla="*/ 132 h 155"/>
                <a:gd name="T58" fmla="*/ 34 w 155"/>
                <a:gd name="T59" fmla="*/ 142 h 155"/>
                <a:gd name="T60" fmla="*/ 47 w 155"/>
                <a:gd name="T61" fmla="*/ 149 h 155"/>
                <a:gd name="T62" fmla="*/ 62 w 155"/>
                <a:gd name="T63" fmla="*/ 154 h 155"/>
                <a:gd name="T64" fmla="*/ 77 w 155"/>
                <a:gd name="T65" fmla="*/ 155 h 155"/>
                <a:gd name="T66" fmla="*/ 93 w 155"/>
                <a:gd name="T67" fmla="*/ 154 h 155"/>
                <a:gd name="T68" fmla="*/ 107 w 155"/>
                <a:gd name="T69" fmla="*/ 149 h 155"/>
                <a:gd name="T70" fmla="*/ 121 w 155"/>
                <a:gd name="T71" fmla="*/ 142 h 155"/>
                <a:gd name="T72" fmla="*/ 133 w 155"/>
                <a:gd name="T73" fmla="*/ 132 h 155"/>
                <a:gd name="T74" fmla="*/ 142 w 155"/>
                <a:gd name="T75" fmla="*/ 121 h 155"/>
                <a:gd name="T76" fmla="*/ 150 w 155"/>
                <a:gd name="T77" fmla="*/ 108 h 155"/>
                <a:gd name="T78" fmla="*/ 154 w 155"/>
                <a:gd name="T79" fmla="*/ 93 h 155"/>
                <a:gd name="T80" fmla="*/ 155 w 155"/>
                <a:gd name="T81" fmla="*/ 78 h 155"/>
                <a:gd name="T82" fmla="*/ 154 w 155"/>
                <a:gd name="T83" fmla="*/ 62 h 155"/>
                <a:gd name="T84" fmla="*/ 150 w 155"/>
                <a:gd name="T85" fmla="*/ 48 h 155"/>
                <a:gd name="T86" fmla="*/ 142 w 155"/>
                <a:gd name="T87" fmla="*/ 34 h 155"/>
                <a:gd name="T88" fmla="*/ 133 w 155"/>
                <a:gd name="T89" fmla="*/ 23 h 155"/>
                <a:gd name="T90" fmla="*/ 121 w 155"/>
                <a:gd name="T91" fmla="*/ 13 h 155"/>
                <a:gd name="T92" fmla="*/ 107 w 155"/>
                <a:gd name="T93" fmla="*/ 6 h 155"/>
                <a:gd name="T94" fmla="*/ 93 w 155"/>
                <a:gd name="T95" fmla="*/ 2 h 155"/>
                <a:gd name="T96" fmla="*/ 77 w 155"/>
                <a:gd name="T9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55">
                  <a:moveTo>
                    <a:pt x="77" y="124"/>
                  </a:moveTo>
                  <a:lnTo>
                    <a:pt x="69" y="123"/>
                  </a:lnTo>
                  <a:lnTo>
                    <a:pt x="60" y="121"/>
                  </a:lnTo>
                  <a:lnTo>
                    <a:pt x="52" y="116"/>
                  </a:lnTo>
                  <a:lnTo>
                    <a:pt x="45" y="111"/>
                  </a:lnTo>
                  <a:lnTo>
                    <a:pt x="39" y="103"/>
                  </a:lnTo>
                  <a:lnTo>
                    <a:pt x="35" y="95"/>
                  </a:lnTo>
                  <a:lnTo>
                    <a:pt x="32" y="86"/>
                  </a:lnTo>
                  <a:lnTo>
                    <a:pt x="31" y="78"/>
                  </a:lnTo>
                  <a:lnTo>
                    <a:pt x="32" y="69"/>
                  </a:lnTo>
                  <a:lnTo>
                    <a:pt x="35" y="60"/>
                  </a:lnTo>
                  <a:lnTo>
                    <a:pt x="39" y="52"/>
                  </a:lnTo>
                  <a:lnTo>
                    <a:pt x="45" y="44"/>
                  </a:lnTo>
                  <a:lnTo>
                    <a:pt x="52" y="39"/>
                  </a:lnTo>
                  <a:lnTo>
                    <a:pt x="60" y="34"/>
                  </a:lnTo>
                  <a:lnTo>
                    <a:pt x="69" y="32"/>
                  </a:lnTo>
                  <a:lnTo>
                    <a:pt x="77" y="31"/>
                  </a:lnTo>
                  <a:lnTo>
                    <a:pt x="87" y="32"/>
                  </a:lnTo>
                  <a:lnTo>
                    <a:pt x="96" y="34"/>
                  </a:lnTo>
                  <a:lnTo>
                    <a:pt x="104" y="39"/>
                  </a:lnTo>
                  <a:lnTo>
                    <a:pt x="111" y="44"/>
                  </a:lnTo>
                  <a:lnTo>
                    <a:pt x="116" y="52"/>
                  </a:lnTo>
                  <a:lnTo>
                    <a:pt x="121" y="60"/>
                  </a:lnTo>
                  <a:lnTo>
                    <a:pt x="123" y="69"/>
                  </a:lnTo>
                  <a:lnTo>
                    <a:pt x="124" y="78"/>
                  </a:lnTo>
                  <a:lnTo>
                    <a:pt x="123" y="86"/>
                  </a:lnTo>
                  <a:lnTo>
                    <a:pt x="121" y="95"/>
                  </a:lnTo>
                  <a:lnTo>
                    <a:pt x="116" y="103"/>
                  </a:lnTo>
                  <a:lnTo>
                    <a:pt x="111" y="111"/>
                  </a:lnTo>
                  <a:lnTo>
                    <a:pt x="104" y="116"/>
                  </a:lnTo>
                  <a:lnTo>
                    <a:pt x="96" y="121"/>
                  </a:lnTo>
                  <a:lnTo>
                    <a:pt x="87" y="123"/>
                  </a:lnTo>
                  <a:lnTo>
                    <a:pt x="77" y="124"/>
                  </a:lnTo>
                  <a:close/>
                  <a:moveTo>
                    <a:pt x="77" y="0"/>
                  </a:moveTo>
                  <a:lnTo>
                    <a:pt x="70" y="0"/>
                  </a:lnTo>
                  <a:lnTo>
                    <a:pt x="62" y="2"/>
                  </a:lnTo>
                  <a:lnTo>
                    <a:pt x="55" y="3"/>
                  </a:lnTo>
                  <a:lnTo>
                    <a:pt x="47" y="6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1" y="85"/>
                  </a:lnTo>
                  <a:lnTo>
                    <a:pt x="2" y="93"/>
                  </a:lnTo>
                  <a:lnTo>
                    <a:pt x="3" y="101"/>
                  </a:lnTo>
                  <a:lnTo>
                    <a:pt x="6" y="108"/>
                  </a:lnTo>
                  <a:lnTo>
                    <a:pt x="10" y="114"/>
                  </a:lnTo>
                  <a:lnTo>
                    <a:pt x="13" y="121"/>
                  </a:lnTo>
                  <a:lnTo>
                    <a:pt x="17" y="126"/>
                  </a:lnTo>
                  <a:lnTo>
                    <a:pt x="23" y="132"/>
                  </a:lnTo>
                  <a:lnTo>
                    <a:pt x="29" y="138"/>
                  </a:lnTo>
                  <a:lnTo>
                    <a:pt x="34" y="142"/>
                  </a:lnTo>
                  <a:lnTo>
                    <a:pt x="41" y="146"/>
                  </a:lnTo>
                  <a:lnTo>
                    <a:pt x="47" y="149"/>
                  </a:lnTo>
                  <a:lnTo>
                    <a:pt x="55" y="152"/>
                  </a:lnTo>
                  <a:lnTo>
                    <a:pt x="62" y="154"/>
                  </a:lnTo>
                  <a:lnTo>
                    <a:pt x="70" y="155"/>
                  </a:lnTo>
                  <a:lnTo>
                    <a:pt x="77" y="155"/>
                  </a:lnTo>
                  <a:lnTo>
                    <a:pt x="85" y="155"/>
                  </a:lnTo>
                  <a:lnTo>
                    <a:pt x="93" y="154"/>
                  </a:lnTo>
                  <a:lnTo>
                    <a:pt x="101" y="152"/>
                  </a:lnTo>
                  <a:lnTo>
                    <a:pt x="107" y="149"/>
                  </a:lnTo>
                  <a:lnTo>
                    <a:pt x="115" y="146"/>
                  </a:lnTo>
                  <a:lnTo>
                    <a:pt x="121" y="142"/>
                  </a:lnTo>
                  <a:lnTo>
                    <a:pt x="127" y="138"/>
                  </a:lnTo>
                  <a:lnTo>
                    <a:pt x="133" y="132"/>
                  </a:lnTo>
                  <a:lnTo>
                    <a:pt x="137" y="126"/>
                  </a:lnTo>
                  <a:lnTo>
                    <a:pt x="142" y="121"/>
                  </a:lnTo>
                  <a:lnTo>
                    <a:pt x="146" y="114"/>
                  </a:lnTo>
                  <a:lnTo>
                    <a:pt x="150" y="108"/>
                  </a:lnTo>
                  <a:lnTo>
                    <a:pt x="152" y="101"/>
                  </a:lnTo>
                  <a:lnTo>
                    <a:pt x="154" y="93"/>
                  </a:lnTo>
                  <a:lnTo>
                    <a:pt x="155" y="85"/>
                  </a:lnTo>
                  <a:lnTo>
                    <a:pt x="155" y="78"/>
                  </a:lnTo>
                  <a:lnTo>
                    <a:pt x="155" y="70"/>
                  </a:lnTo>
                  <a:lnTo>
                    <a:pt x="154" y="62"/>
                  </a:lnTo>
                  <a:lnTo>
                    <a:pt x="152" y="54"/>
                  </a:lnTo>
                  <a:lnTo>
                    <a:pt x="150" y="48"/>
                  </a:lnTo>
                  <a:lnTo>
                    <a:pt x="146" y="41"/>
                  </a:lnTo>
                  <a:lnTo>
                    <a:pt x="142" y="34"/>
                  </a:lnTo>
                  <a:lnTo>
                    <a:pt x="137" y="29"/>
                  </a:lnTo>
                  <a:lnTo>
                    <a:pt x="133" y="23"/>
                  </a:lnTo>
                  <a:lnTo>
                    <a:pt x="127" y="18"/>
                  </a:lnTo>
                  <a:lnTo>
                    <a:pt x="121" y="13"/>
                  </a:lnTo>
                  <a:lnTo>
                    <a:pt x="115" y="10"/>
                  </a:lnTo>
                  <a:lnTo>
                    <a:pt x="107" y="6"/>
                  </a:lnTo>
                  <a:lnTo>
                    <a:pt x="101" y="3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F5CC38-D462-47EB-AC6E-C12FC3B3FEF3}"/>
              </a:ext>
            </a:extLst>
          </p:cNvPr>
          <p:cNvGrpSpPr/>
          <p:nvPr/>
        </p:nvGrpSpPr>
        <p:grpSpPr>
          <a:xfrm>
            <a:off x="2668822" y="5184641"/>
            <a:ext cx="537716" cy="519790"/>
            <a:chOff x="5514975" y="831850"/>
            <a:chExt cx="238125" cy="230188"/>
          </a:xfrm>
          <a:solidFill>
            <a:srgbClr val="002060"/>
          </a:solidFill>
        </p:grpSpPr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86423568-BB96-4EED-98E2-CAD487611C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463" y="1004888"/>
              <a:ext cx="57150" cy="57150"/>
            </a:xfrm>
            <a:custGeom>
              <a:avLst/>
              <a:gdLst>
                <a:gd name="T0" fmla="*/ 79 w 182"/>
                <a:gd name="T1" fmla="*/ 150 h 181"/>
                <a:gd name="T2" fmla="*/ 63 w 182"/>
                <a:gd name="T3" fmla="*/ 144 h 181"/>
                <a:gd name="T4" fmla="*/ 49 w 182"/>
                <a:gd name="T5" fmla="*/ 133 h 181"/>
                <a:gd name="T6" fmla="*/ 38 w 182"/>
                <a:gd name="T7" fmla="*/ 119 h 181"/>
                <a:gd name="T8" fmla="*/ 32 w 182"/>
                <a:gd name="T9" fmla="*/ 103 h 181"/>
                <a:gd name="T10" fmla="*/ 30 w 182"/>
                <a:gd name="T11" fmla="*/ 85 h 181"/>
                <a:gd name="T12" fmla="*/ 35 w 182"/>
                <a:gd name="T13" fmla="*/ 66 h 181"/>
                <a:gd name="T14" fmla="*/ 44 w 182"/>
                <a:gd name="T15" fmla="*/ 51 h 181"/>
                <a:gd name="T16" fmla="*/ 57 w 182"/>
                <a:gd name="T17" fmla="*/ 41 h 181"/>
                <a:gd name="T18" fmla="*/ 73 w 182"/>
                <a:gd name="T19" fmla="*/ 32 h 181"/>
                <a:gd name="T20" fmla="*/ 91 w 182"/>
                <a:gd name="T21" fmla="*/ 30 h 181"/>
                <a:gd name="T22" fmla="*/ 109 w 182"/>
                <a:gd name="T23" fmla="*/ 32 h 181"/>
                <a:gd name="T24" fmla="*/ 125 w 182"/>
                <a:gd name="T25" fmla="*/ 41 h 181"/>
                <a:gd name="T26" fmla="*/ 138 w 182"/>
                <a:gd name="T27" fmla="*/ 51 h 181"/>
                <a:gd name="T28" fmla="*/ 146 w 182"/>
                <a:gd name="T29" fmla="*/ 66 h 181"/>
                <a:gd name="T30" fmla="*/ 152 w 182"/>
                <a:gd name="T31" fmla="*/ 85 h 181"/>
                <a:gd name="T32" fmla="*/ 151 w 182"/>
                <a:gd name="T33" fmla="*/ 103 h 181"/>
                <a:gd name="T34" fmla="*/ 144 w 182"/>
                <a:gd name="T35" fmla="*/ 119 h 181"/>
                <a:gd name="T36" fmla="*/ 133 w 182"/>
                <a:gd name="T37" fmla="*/ 133 h 181"/>
                <a:gd name="T38" fmla="*/ 120 w 182"/>
                <a:gd name="T39" fmla="*/ 144 h 181"/>
                <a:gd name="T40" fmla="*/ 103 w 182"/>
                <a:gd name="T41" fmla="*/ 150 h 181"/>
                <a:gd name="T42" fmla="*/ 91 w 182"/>
                <a:gd name="T43" fmla="*/ 0 h 181"/>
                <a:gd name="T44" fmla="*/ 64 w 182"/>
                <a:gd name="T45" fmla="*/ 4 h 181"/>
                <a:gd name="T46" fmla="*/ 40 w 182"/>
                <a:gd name="T47" fmla="*/ 15 h 181"/>
                <a:gd name="T48" fmla="*/ 21 w 182"/>
                <a:gd name="T49" fmla="*/ 33 h 181"/>
                <a:gd name="T50" fmla="*/ 7 w 182"/>
                <a:gd name="T51" fmla="*/ 55 h 181"/>
                <a:gd name="T52" fmla="*/ 0 w 182"/>
                <a:gd name="T53" fmla="*/ 81 h 181"/>
                <a:gd name="T54" fmla="*/ 2 w 182"/>
                <a:gd name="T55" fmla="*/ 108 h 181"/>
                <a:gd name="T56" fmla="*/ 11 w 182"/>
                <a:gd name="T57" fmla="*/ 134 h 181"/>
                <a:gd name="T58" fmla="*/ 27 w 182"/>
                <a:gd name="T59" fmla="*/ 154 h 181"/>
                <a:gd name="T60" fmla="*/ 48 w 182"/>
                <a:gd name="T61" fmla="*/ 170 h 181"/>
                <a:gd name="T62" fmla="*/ 72 w 182"/>
                <a:gd name="T63" fmla="*/ 179 h 181"/>
                <a:gd name="T64" fmla="*/ 100 w 182"/>
                <a:gd name="T65" fmla="*/ 181 h 181"/>
                <a:gd name="T66" fmla="*/ 126 w 182"/>
                <a:gd name="T67" fmla="*/ 174 h 181"/>
                <a:gd name="T68" fmla="*/ 148 w 182"/>
                <a:gd name="T69" fmla="*/ 161 h 181"/>
                <a:gd name="T70" fmla="*/ 167 w 182"/>
                <a:gd name="T71" fmla="*/ 141 h 181"/>
                <a:gd name="T72" fmla="*/ 177 w 182"/>
                <a:gd name="T73" fmla="*/ 118 h 181"/>
                <a:gd name="T74" fmla="*/ 182 w 182"/>
                <a:gd name="T75" fmla="*/ 90 h 181"/>
                <a:gd name="T76" fmla="*/ 177 w 182"/>
                <a:gd name="T77" fmla="*/ 63 h 181"/>
                <a:gd name="T78" fmla="*/ 167 w 182"/>
                <a:gd name="T79" fmla="*/ 40 h 181"/>
                <a:gd name="T80" fmla="*/ 148 w 182"/>
                <a:gd name="T81" fmla="*/ 20 h 181"/>
                <a:gd name="T82" fmla="*/ 126 w 182"/>
                <a:gd name="T83" fmla="*/ 6 h 181"/>
                <a:gd name="T84" fmla="*/ 100 w 182"/>
                <a:gd name="T8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81">
                  <a:moveTo>
                    <a:pt x="91" y="151"/>
                  </a:moveTo>
                  <a:lnTo>
                    <a:pt x="85" y="150"/>
                  </a:lnTo>
                  <a:lnTo>
                    <a:pt x="79" y="150"/>
                  </a:lnTo>
                  <a:lnTo>
                    <a:pt x="73" y="148"/>
                  </a:lnTo>
                  <a:lnTo>
                    <a:pt x="68" y="146"/>
                  </a:lnTo>
                  <a:lnTo>
                    <a:pt x="63" y="144"/>
                  </a:lnTo>
                  <a:lnTo>
                    <a:pt x="57" y="140"/>
                  </a:lnTo>
                  <a:lnTo>
                    <a:pt x="53" y="137"/>
                  </a:lnTo>
                  <a:lnTo>
                    <a:pt x="49" y="133"/>
                  </a:lnTo>
                  <a:lnTo>
                    <a:pt x="44" y="129"/>
                  </a:lnTo>
                  <a:lnTo>
                    <a:pt x="41" y="124"/>
                  </a:lnTo>
                  <a:lnTo>
                    <a:pt x="38" y="119"/>
                  </a:lnTo>
                  <a:lnTo>
                    <a:pt x="35" y="114"/>
                  </a:lnTo>
                  <a:lnTo>
                    <a:pt x="34" y="108"/>
                  </a:lnTo>
                  <a:lnTo>
                    <a:pt x="32" y="103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5"/>
                  </a:lnTo>
                  <a:lnTo>
                    <a:pt x="32" y="78"/>
                  </a:lnTo>
                  <a:lnTo>
                    <a:pt x="34" y="73"/>
                  </a:lnTo>
                  <a:lnTo>
                    <a:pt x="35" y="66"/>
                  </a:lnTo>
                  <a:lnTo>
                    <a:pt x="38" y="61"/>
                  </a:lnTo>
                  <a:lnTo>
                    <a:pt x="41" y="57"/>
                  </a:lnTo>
                  <a:lnTo>
                    <a:pt x="44" y="51"/>
                  </a:lnTo>
                  <a:lnTo>
                    <a:pt x="49" y="47"/>
                  </a:lnTo>
                  <a:lnTo>
                    <a:pt x="53" y="44"/>
                  </a:lnTo>
                  <a:lnTo>
                    <a:pt x="57" y="41"/>
                  </a:lnTo>
                  <a:lnTo>
                    <a:pt x="63" y="37"/>
                  </a:lnTo>
                  <a:lnTo>
                    <a:pt x="67" y="34"/>
                  </a:lnTo>
                  <a:lnTo>
                    <a:pt x="73" y="32"/>
                  </a:lnTo>
                  <a:lnTo>
                    <a:pt x="79" y="31"/>
                  </a:lnTo>
                  <a:lnTo>
                    <a:pt x="85" y="30"/>
                  </a:lnTo>
                  <a:lnTo>
                    <a:pt x="91" y="30"/>
                  </a:lnTo>
                  <a:lnTo>
                    <a:pt x="97" y="30"/>
                  </a:lnTo>
                  <a:lnTo>
                    <a:pt x="103" y="31"/>
                  </a:lnTo>
                  <a:lnTo>
                    <a:pt x="109" y="32"/>
                  </a:lnTo>
                  <a:lnTo>
                    <a:pt x="114" y="34"/>
                  </a:lnTo>
                  <a:lnTo>
                    <a:pt x="120" y="37"/>
                  </a:lnTo>
                  <a:lnTo>
                    <a:pt x="125" y="41"/>
                  </a:lnTo>
                  <a:lnTo>
                    <a:pt x="129" y="44"/>
                  </a:lnTo>
                  <a:lnTo>
                    <a:pt x="133" y="47"/>
                  </a:lnTo>
                  <a:lnTo>
                    <a:pt x="138" y="51"/>
                  </a:lnTo>
                  <a:lnTo>
                    <a:pt x="141" y="57"/>
                  </a:lnTo>
                  <a:lnTo>
                    <a:pt x="144" y="61"/>
                  </a:lnTo>
                  <a:lnTo>
                    <a:pt x="146" y="66"/>
                  </a:lnTo>
                  <a:lnTo>
                    <a:pt x="148" y="73"/>
                  </a:lnTo>
                  <a:lnTo>
                    <a:pt x="151" y="78"/>
                  </a:lnTo>
                  <a:lnTo>
                    <a:pt x="152" y="85"/>
                  </a:lnTo>
                  <a:lnTo>
                    <a:pt x="152" y="90"/>
                  </a:lnTo>
                  <a:lnTo>
                    <a:pt x="152" y="96"/>
                  </a:lnTo>
                  <a:lnTo>
                    <a:pt x="151" y="103"/>
                  </a:lnTo>
                  <a:lnTo>
                    <a:pt x="148" y="108"/>
                  </a:lnTo>
                  <a:lnTo>
                    <a:pt x="146" y="114"/>
                  </a:lnTo>
                  <a:lnTo>
                    <a:pt x="144" y="119"/>
                  </a:lnTo>
                  <a:lnTo>
                    <a:pt x="141" y="124"/>
                  </a:lnTo>
                  <a:lnTo>
                    <a:pt x="138" y="129"/>
                  </a:lnTo>
                  <a:lnTo>
                    <a:pt x="133" y="133"/>
                  </a:lnTo>
                  <a:lnTo>
                    <a:pt x="129" y="137"/>
                  </a:lnTo>
                  <a:lnTo>
                    <a:pt x="125" y="140"/>
                  </a:lnTo>
                  <a:lnTo>
                    <a:pt x="120" y="144"/>
                  </a:lnTo>
                  <a:lnTo>
                    <a:pt x="114" y="146"/>
                  </a:lnTo>
                  <a:lnTo>
                    <a:pt x="109" y="148"/>
                  </a:lnTo>
                  <a:lnTo>
                    <a:pt x="103" y="150"/>
                  </a:lnTo>
                  <a:lnTo>
                    <a:pt x="97" y="150"/>
                  </a:lnTo>
                  <a:lnTo>
                    <a:pt x="91" y="151"/>
                  </a:lnTo>
                  <a:close/>
                  <a:moveTo>
                    <a:pt x="91" y="0"/>
                  </a:moveTo>
                  <a:lnTo>
                    <a:pt x="82" y="0"/>
                  </a:lnTo>
                  <a:lnTo>
                    <a:pt x="72" y="1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4" y="20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5" y="118"/>
                  </a:lnTo>
                  <a:lnTo>
                    <a:pt x="7" y="125"/>
                  </a:lnTo>
                  <a:lnTo>
                    <a:pt x="11" y="134"/>
                  </a:lnTo>
                  <a:lnTo>
                    <a:pt x="15" y="141"/>
                  </a:lnTo>
                  <a:lnTo>
                    <a:pt x="21" y="148"/>
                  </a:lnTo>
                  <a:lnTo>
                    <a:pt x="27" y="154"/>
                  </a:lnTo>
                  <a:lnTo>
                    <a:pt x="34" y="161"/>
                  </a:lnTo>
                  <a:lnTo>
                    <a:pt x="40" y="166"/>
                  </a:lnTo>
                  <a:lnTo>
                    <a:pt x="48" y="170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2" y="179"/>
                  </a:lnTo>
                  <a:lnTo>
                    <a:pt x="82" y="181"/>
                  </a:lnTo>
                  <a:lnTo>
                    <a:pt x="91" y="181"/>
                  </a:lnTo>
                  <a:lnTo>
                    <a:pt x="100" y="181"/>
                  </a:lnTo>
                  <a:lnTo>
                    <a:pt x="109" y="179"/>
                  </a:lnTo>
                  <a:lnTo>
                    <a:pt x="118" y="177"/>
                  </a:lnTo>
                  <a:lnTo>
                    <a:pt x="126" y="174"/>
                  </a:lnTo>
                  <a:lnTo>
                    <a:pt x="135" y="170"/>
                  </a:lnTo>
                  <a:lnTo>
                    <a:pt x="142" y="166"/>
                  </a:lnTo>
                  <a:lnTo>
                    <a:pt x="148" y="161"/>
                  </a:lnTo>
                  <a:lnTo>
                    <a:pt x="155" y="154"/>
                  </a:lnTo>
                  <a:lnTo>
                    <a:pt x="161" y="148"/>
                  </a:lnTo>
                  <a:lnTo>
                    <a:pt x="167" y="141"/>
                  </a:lnTo>
                  <a:lnTo>
                    <a:pt x="171" y="134"/>
                  </a:lnTo>
                  <a:lnTo>
                    <a:pt x="174" y="125"/>
                  </a:lnTo>
                  <a:lnTo>
                    <a:pt x="177" y="118"/>
                  </a:lnTo>
                  <a:lnTo>
                    <a:pt x="180" y="108"/>
                  </a:lnTo>
                  <a:lnTo>
                    <a:pt x="182" y="100"/>
                  </a:lnTo>
                  <a:lnTo>
                    <a:pt x="182" y="90"/>
                  </a:lnTo>
                  <a:lnTo>
                    <a:pt x="182" y="81"/>
                  </a:lnTo>
                  <a:lnTo>
                    <a:pt x="180" y="72"/>
                  </a:lnTo>
                  <a:lnTo>
                    <a:pt x="177" y="63"/>
                  </a:lnTo>
                  <a:lnTo>
                    <a:pt x="174" y="55"/>
                  </a:lnTo>
                  <a:lnTo>
                    <a:pt x="171" y="47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5" y="27"/>
                  </a:lnTo>
                  <a:lnTo>
                    <a:pt x="148" y="20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6" y="6"/>
                  </a:lnTo>
                  <a:lnTo>
                    <a:pt x="118" y="4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2857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88">
              <a:extLst>
                <a:ext uri="{FF2B5EF4-FFF2-40B4-BE49-F238E27FC236}">
                  <a16:creationId xmlns:a16="http://schemas.microsoft.com/office/drawing/2014/main" id="{1562EBE6-2880-4E57-B95D-DCFF43C0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0" y="946150"/>
              <a:ext cx="104775" cy="25400"/>
            </a:xfrm>
            <a:custGeom>
              <a:avLst/>
              <a:gdLst>
                <a:gd name="T0" fmla="*/ 0 w 332"/>
                <a:gd name="T1" fmla="*/ 53 h 78"/>
                <a:gd name="T2" fmla="*/ 18 w 332"/>
                <a:gd name="T3" fmla="*/ 78 h 78"/>
                <a:gd name="T4" fmla="*/ 35 w 332"/>
                <a:gd name="T5" fmla="*/ 67 h 78"/>
                <a:gd name="T6" fmla="*/ 52 w 332"/>
                <a:gd name="T7" fmla="*/ 58 h 78"/>
                <a:gd name="T8" fmla="*/ 70 w 332"/>
                <a:gd name="T9" fmla="*/ 49 h 78"/>
                <a:gd name="T10" fmla="*/ 88 w 332"/>
                <a:gd name="T11" fmla="*/ 43 h 78"/>
                <a:gd name="T12" fmla="*/ 107 w 332"/>
                <a:gd name="T13" fmla="*/ 37 h 78"/>
                <a:gd name="T14" fmla="*/ 127 w 332"/>
                <a:gd name="T15" fmla="*/ 34 h 78"/>
                <a:gd name="T16" fmla="*/ 146 w 332"/>
                <a:gd name="T17" fmla="*/ 31 h 78"/>
                <a:gd name="T18" fmla="*/ 166 w 332"/>
                <a:gd name="T19" fmla="*/ 31 h 78"/>
                <a:gd name="T20" fmla="*/ 186 w 332"/>
                <a:gd name="T21" fmla="*/ 31 h 78"/>
                <a:gd name="T22" fmla="*/ 205 w 332"/>
                <a:gd name="T23" fmla="*/ 33 h 78"/>
                <a:gd name="T24" fmla="*/ 225 w 332"/>
                <a:gd name="T25" fmla="*/ 37 h 78"/>
                <a:gd name="T26" fmla="*/ 244 w 332"/>
                <a:gd name="T27" fmla="*/ 43 h 78"/>
                <a:gd name="T28" fmla="*/ 262 w 332"/>
                <a:gd name="T29" fmla="*/ 49 h 78"/>
                <a:gd name="T30" fmla="*/ 280 w 332"/>
                <a:gd name="T31" fmla="*/ 58 h 78"/>
                <a:gd name="T32" fmla="*/ 297 w 332"/>
                <a:gd name="T33" fmla="*/ 67 h 78"/>
                <a:gd name="T34" fmla="*/ 315 w 332"/>
                <a:gd name="T35" fmla="*/ 78 h 78"/>
                <a:gd name="T36" fmla="*/ 332 w 332"/>
                <a:gd name="T37" fmla="*/ 53 h 78"/>
                <a:gd name="T38" fmla="*/ 314 w 332"/>
                <a:gd name="T39" fmla="*/ 40 h 78"/>
                <a:gd name="T40" fmla="*/ 294 w 332"/>
                <a:gd name="T41" fmla="*/ 30 h 78"/>
                <a:gd name="T42" fmla="*/ 274 w 332"/>
                <a:gd name="T43" fmla="*/ 21 h 78"/>
                <a:gd name="T44" fmla="*/ 253 w 332"/>
                <a:gd name="T45" fmla="*/ 14 h 78"/>
                <a:gd name="T46" fmla="*/ 232 w 332"/>
                <a:gd name="T47" fmla="*/ 8 h 78"/>
                <a:gd name="T48" fmla="*/ 211 w 332"/>
                <a:gd name="T49" fmla="*/ 4 h 78"/>
                <a:gd name="T50" fmla="*/ 188 w 332"/>
                <a:gd name="T51" fmla="*/ 1 h 78"/>
                <a:gd name="T52" fmla="*/ 166 w 332"/>
                <a:gd name="T53" fmla="*/ 0 h 78"/>
                <a:gd name="T54" fmla="*/ 144 w 332"/>
                <a:gd name="T55" fmla="*/ 1 h 78"/>
                <a:gd name="T56" fmla="*/ 122 w 332"/>
                <a:gd name="T57" fmla="*/ 4 h 78"/>
                <a:gd name="T58" fmla="*/ 100 w 332"/>
                <a:gd name="T59" fmla="*/ 8 h 78"/>
                <a:gd name="T60" fmla="*/ 79 w 332"/>
                <a:gd name="T61" fmla="*/ 14 h 78"/>
                <a:gd name="T62" fmla="*/ 58 w 332"/>
                <a:gd name="T63" fmla="*/ 21 h 78"/>
                <a:gd name="T64" fmla="*/ 38 w 332"/>
                <a:gd name="T65" fmla="*/ 31 h 78"/>
                <a:gd name="T66" fmla="*/ 19 w 332"/>
                <a:gd name="T67" fmla="*/ 40 h 78"/>
                <a:gd name="T68" fmla="*/ 0 w 332"/>
                <a:gd name="T69" fmla="*/ 5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78">
                  <a:moveTo>
                    <a:pt x="0" y="53"/>
                  </a:moveTo>
                  <a:lnTo>
                    <a:pt x="18" y="78"/>
                  </a:lnTo>
                  <a:lnTo>
                    <a:pt x="35" y="67"/>
                  </a:lnTo>
                  <a:lnTo>
                    <a:pt x="52" y="58"/>
                  </a:lnTo>
                  <a:lnTo>
                    <a:pt x="70" y="49"/>
                  </a:lnTo>
                  <a:lnTo>
                    <a:pt x="88" y="43"/>
                  </a:lnTo>
                  <a:lnTo>
                    <a:pt x="107" y="37"/>
                  </a:lnTo>
                  <a:lnTo>
                    <a:pt x="127" y="34"/>
                  </a:lnTo>
                  <a:lnTo>
                    <a:pt x="146" y="31"/>
                  </a:lnTo>
                  <a:lnTo>
                    <a:pt x="166" y="31"/>
                  </a:lnTo>
                  <a:lnTo>
                    <a:pt x="186" y="31"/>
                  </a:lnTo>
                  <a:lnTo>
                    <a:pt x="205" y="33"/>
                  </a:lnTo>
                  <a:lnTo>
                    <a:pt x="225" y="37"/>
                  </a:lnTo>
                  <a:lnTo>
                    <a:pt x="244" y="43"/>
                  </a:lnTo>
                  <a:lnTo>
                    <a:pt x="262" y="49"/>
                  </a:lnTo>
                  <a:lnTo>
                    <a:pt x="280" y="58"/>
                  </a:lnTo>
                  <a:lnTo>
                    <a:pt x="297" y="67"/>
                  </a:lnTo>
                  <a:lnTo>
                    <a:pt x="315" y="78"/>
                  </a:lnTo>
                  <a:lnTo>
                    <a:pt x="332" y="53"/>
                  </a:lnTo>
                  <a:lnTo>
                    <a:pt x="314" y="40"/>
                  </a:lnTo>
                  <a:lnTo>
                    <a:pt x="294" y="30"/>
                  </a:lnTo>
                  <a:lnTo>
                    <a:pt x="274" y="21"/>
                  </a:lnTo>
                  <a:lnTo>
                    <a:pt x="253" y="14"/>
                  </a:lnTo>
                  <a:lnTo>
                    <a:pt x="232" y="8"/>
                  </a:lnTo>
                  <a:lnTo>
                    <a:pt x="211" y="4"/>
                  </a:lnTo>
                  <a:lnTo>
                    <a:pt x="188" y="1"/>
                  </a:lnTo>
                  <a:lnTo>
                    <a:pt x="166" y="0"/>
                  </a:lnTo>
                  <a:lnTo>
                    <a:pt x="144" y="1"/>
                  </a:lnTo>
                  <a:lnTo>
                    <a:pt x="122" y="4"/>
                  </a:lnTo>
                  <a:lnTo>
                    <a:pt x="100" y="8"/>
                  </a:lnTo>
                  <a:lnTo>
                    <a:pt x="79" y="14"/>
                  </a:lnTo>
                  <a:lnTo>
                    <a:pt x="58" y="21"/>
                  </a:lnTo>
                  <a:lnTo>
                    <a:pt x="38" y="31"/>
                  </a:lnTo>
                  <a:lnTo>
                    <a:pt x="19" y="40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2857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89">
              <a:extLst>
                <a:ext uri="{FF2B5EF4-FFF2-40B4-BE49-F238E27FC236}">
                  <a16:creationId xmlns:a16="http://schemas.microsoft.com/office/drawing/2014/main" id="{17477D37-6B5B-4A49-A25C-BEE11B7F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889000"/>
              <a:ext cx="171450" cy="34925"/>
            </a:xfrm>
            <a:custGeom>
              <a:avLst/>
              <a:gdLst>
                <a:gd name="T0" fmla="*/ 17 w 542"/>
                <a:gd name="T1" fmla="*/ 111 h 111"/>
                <a:gd name="T2" fmla="*/ 46 w 542"/>
                <a:gd name="T3" fmla="*/ 92 h 111"/>
                <a:gd name="T4" fmla="*/ 75 w 542"/>
                <a:gd name="T5" fmla="*/ 76 h 111"/>
                <a:gd name="T6" fmla="*/ 106 w 542"/>
                <a:gd name="T7" fmla="*/ 62 h 111"/>
                <a:gd name="T8" fmla="*/ 138 w 542"/>
                <a:gd name="T9" fmla="*/ 51 h 111"/>
                <a:gd name="T10" fmla="*/ 170 w 542"/>
                <a:gd name="T11" fmla="*/ 41 h 111"/>
                <a:gd name="T12" fmla="*/ 203 w 542"/>
                <a:gd name="T13" fmla="*/ 35 h 111"/>
                <a:gd name="T14" fmla="*/ 237 w 542"/>
                <a:gd name="T15" fmla="*/ 32 h 111"/>
                <a:gd name="T16" fmla="*/ 271 w 542"/>
                <a:gd name="T17" fmla="*/ 30 h 111"/>
                <a:gd name="T18" fmla="*/ 305 w 542"/>
                <a:gd name="T19" fmla="*/ 32 h 111"/>
                <a:gd name="T20" fmla="*/ 339 w 542"/>
                <a:gd name="T21" fmla="*/ 35 h 111"/>
                <a:gd name="T22" fmla="*/ 371 w 542"/>
                <a:gd name="T23" fmla="*/ 41 h 111"/>
                <a:gd name="T24" fmla="*/ 405 w 542"/>
                <a:gd name="T25" fmla="*/ 51 h 111"/>
                <a:gd name="T26" fmla="*/ 436 w 542"/>
                <a:gd name="T27" fmla="*/ 62 h 111"/>
                <a:gd name="T28" fmla="*/ 467 w 542"/>
                <a:gd name="T29" fmla="*/ 76 h 111"/>
                <a:gd name="T30" fmla="*/ 496 w 542"/>
                <a:gd name="T31" fmla="*/ 92 h 111"/>
                <a:gd name="T32" fmla="*/ 525 w 542"/>
                <a:gd name="T33" fmla="*/ 111 h 111"/>
                <a:gd name="T34" fmla="*/ 527 w 542"/>
                <a:gd name="T35" fmla="*/ 76 h 111"/>
                <a:gd name="T36" fmla="*/ 496 w 542"/>
                <a:gd name="T37" fmla="*/ 57 h 111"/>
                <a:gd name="T38" fmla="*/ 464 w 542"/>
                <a:gd name="T39" fmla="*/ 41 h 111"/>
                <a:gd name="T40" fmla="*/ 430 w 542"/>
                <a:gd name="T41" fmla="*/ 27 h 111"/>
                <a:gd name="T42" fmla="*/ 396 w 542"/>
                <a:gd name="T43" fmla="*/ 17 h 111"/>
                <a:gd name="T44" fmla="*/ 361 w 542"/>
                <a:gd name="T45" fmla="*/ 8 h 111"/>
                <a:gd name="T46" fmla="*/ 325 w 542"/>
                <a:gd name="T47" fmla="*/ 3 h 111"/>
                <a:gd name="T48" fmla="*/ 289 w 542"/>
                <a:gd name="T49" fmla="*/ 1 h 111"/>
                <a:gd name="T50" fmla="*/ 252 w 542"/>
                <a:gd name="T51" fmla="*/ 1 h 111"/>
                <a:gd name="T52" fmla="*/ 217 w 542"/>
                <a:gd name="T53" fmla="*/ 3 h 111"/>
                <a:gd name="T54" fmla="*/ 180 w 542"/>
                <a:gd name="T55" fmla="*/ 8 h 111"/>
                <a:gd name="T56" fmla="*/ 146 w 542"/>
                <a:gd name="T57" fmla="*/ 17 h 111"/>
                <a:gd name="T58" fmla="*/ 112 w 542"/>
                <a:gd name="T59" fmla="*/ 27 h 111"/>
                <a:gd name="T60" fmla="*/ 79 w 542"/>
                <a:gd name="T61" fmla="*/ 41 h 111"/>
                <a:gd name="T62" fmla="*/ 46 w 542"/>
                <a:gd name="T63" fmla="*/ 57 h 111"/>
                <a:gd name="T64" fmla="*/ 15 w 542"/>
                <a:gd name="T65" fmla="*/ 7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2" h="111">
                  <a:moveTo>
                    <a:pt x="0" y="86"/>
                  </a:moveTo>
                  <a:lnTo>
                    <a:pt x="17" y="111"/>
                  </a:lnTo>
                  <a:lnTo>
                    <a:pt x="31" y="101"/>
                  </a:lnTo>
                  <a:lnTo>
                    <a:pt x="46" y="92"/>
                  </a:lnTo>
                  <a:lnTo>
                    <a:pt x="60" y="83"/>
                  </a:lnTo>
                  <a:lnTo>
                    <a:pt x="75" y="76"/>
                  </a:lnTo>
                  <a:lnTo>
                    <a:pt x="90" y="68"/>
                  </a:lnTo>
                  <a:lnTo>
                    <a:pt x="106" y="62"/>
                  </a:lnTo>
                  <a:lnTo>
                    <a:pt x="121" y="56"/>
                  </a:lnTo>
                  <a:lnTo>
                    <a:pt x="138" y="51"/>
                  </a:lnTo>
                  <a:lnTo>
                    <a:pt x="154" y="46"/>
                  </a:lnTo>
                  <a:lnTo>
                    <a:pt x="170" y="41"/>
                  </a:lnTo>
                  <a:lnTo>
                    <a:pt x="187" y="38"/>
                  </a:lnTo>
                  <a:lnTo>
                    <a:pt x="203" y="35"/>
                  </a:lnTo>
                  <a:lnTo>
                    <a:pt x="220" y="33"/>
                  </a:lnTo>
                  <a:lnTo>
                    <a:pt x="237" y="32"/>
                  </a:lnTo>
                  <a:lnTo>
                    <a:pt x="253" y="31"/>
                  </a:lnTo>
                  <a:lnTo>
                    <a:pt x="271" y="30"/>
                  </a:lnTo>
                  <a:lnTo>
                    <a:pt x="288" y="31"/>
                  </a:lnTo>
                  <a:lnTo>
                    <a:pt x="305" y="32"/>
                  </a:lnTo>
                  <a:lnTo>
                    <a:pt x="322" y="33"/>
                  </a:lnTo>
                  <a:lnTo>
                    <a:pt x="339" y="35"/>
                  </a:lnTo>
                  <a:lnTo>
                    <a:pt x="355" y="38"/>
                  </a:lnTo>
                  <a:lnTo>
                    <a:pt x="371" y="41"/>
                  </a:lnTo>
                  <a:lnTo>
                    <a:pt x="389" y="46"/>
                  </a:lnTo>
                  <a:lnTo>
                    <a:pt x="405" y="51"/>
                  </a:lnTo>
                  <a:lnTo>
                    <a:pt x="420" y="56"/>
                  </a:lnTo>
                  <a:lnTo>
                    <a:pt x="436" y="62"/>
                  </a:lnTo>
                  <a:lnTo>
                    <a:pt x="451" y="68"/>
                  </a:lnTo>
                  <a:lnTo>
                    <a:pt x="467" y="76"/>
                  </a:lnTo>
                  <a:lnTo>
                    <a:pt x="482" y="83"/>
                  </a:lnTo>
                  <a:lnTo>
                    <a:pt x="496" y="92"/>
                  </a:lnTo>
                  <a:lnTo>
                    <a:pt x="511" y="101"/>
                  </a:lnTo>
                  <a:lnTo>
                    <a:pt x="525" y="111"/>
                  </a:lnTo>
                  <a:lnTo>
                    <a:pt x="542" y="86"/>
                  </a:lnTo>
                  <a:lnTo>
                    <a:pt x="527" y="76"/>
                  </a:lnTo>
                  <a:lnTo>
                    <a:pt x="512" y="66"/>
                  </a:lnTo>
                  <a:lnTo>
                    <a:pt x="496" y="57"/>
                  </a:lnTo>
                  <a:lnTo>
                    <a:pt x="480" y="49"/>
                  </a:lnTo>
                  <a:lnTo>
                    <a:pt x="464" y="41"/>
                  </a:lnTo>
                  <a:lnTo>
                    <a:pt x="448" y="34"/>
                  </a:lnTo>
                  <a:lnTo>
                    <a:pt x="430" y="27"/>
                  </a:lnTo>
                  <a:lnTo>
                    <a:pt x="413" y="22"/>
                  </a:lnTo>
                  <a:lnTo>
                    <a:pt x="396" y="17"/>
                  </a:lnTo>
                  <a:lnTo>
                    <a:pt x="379" y="12"/>
                  </a:lnTo>
                  <a:lnTo>
                    <a:pt x="361" y="8"/>
                  </a:lnTo>
                  <a:lnTo>
                    <a:pt x="343" y="5"/>
                  </a:lnTo>
                  <a:lnTo>
                    <a:pt x="325" y="3"/>
                  </a:lnTo>
                  <a:lnTo>
                    <a:pt x="307" y="1"/>
                  </a:lnTo>
                  <a:lnTo>
                    <a:pt x="289" y="1"/>
                  </a:lnTo>
                  <a:lnTo>
                    <a:pt x="271" y="0"/>
                  </a:lnTo>
                  <a:lnTo>
                    <a:pt x="252" y="1"/>
                  </a:lnTo>
                  <a:lnTo>
                    <a:pt x="234" y="1"/>
                  </a:lnTo>
                  <a:lnTo>
                    <a:pt x="217" y="3"/>
                  </a:lnTo>
                  <a:lnTo>
                    <a:pt x="199" y="5"/>
                  </a:lnTo>
                  <a:lnTo>
                    <a:pt x="180" y="8"/>
                  </a:lnTo>
                  <a:lnTo>
                    <a:pt x="163" y="12"/>
                  </a:lnTo>
                  <a:lnTo>
                    <a:pt x="146" y="17"/>
                  </a:lnTo>
                  <a:lnTo>
                    <a:pt x="129" y="22"/>
                  </a:lnTo>
                  <a:lnTo>
                    <a:pt x="112" y="27"/>
                  </a:lnTo>
                  <a:lnTo>
                    <a:pt x="95" y="34"/>
                  </a:lnTo>
                  <a:lnTo>
                    <a:pt x="79" y="41"/>
                  </a:lnTo>
                  <a:lnTo>
                    <a:pt x="62" y="49"/>
                  </a:lnTo>
                  <a:lnTo>
                    <a:pt x="46" y="57"/>
                  </a:lnTo>
                  <a:lnTo>
                    <a:pt x="30" y="66"/>
                  </a:lnTo>
                  <a:lnTo>
                    <a:pt x="15" y="76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2857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90">
              <a:extLst>
                <a:ext uri="{FF2B5EF4-FFF2-40B4-BE49-F238E27FC236}">
                  <a16:creationId xmlns:a16="http://schemas.microsoft.com/office/drawing/2014/main" id="{F5BE39EE-1D23-4451-B797-98F1F6F9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831850"/>
              <a:ext cx="238125" cy="46038"/>
            </a:xfrm>
            <a:custGeom>
              <a:avLst/>
              <a:gdLst>
                <a:gd name="T0" fmla="*/ 351 w 752"/>
                <a:gd name="T1" fmla="*/ 0 h 145"/>
                <a:gd name="T2" fmla="*/ 300 w 752"/>
                <a:gd name="T3" fmla="*/ 5 h 145"/>
                <a:gd name="T4" fmla="*/ 251 w 752"/>
                <a:gd name="T5" fmla="*/ 12 h 145"/>
                <a:gd name="T6" fmla="*/ 203 w 752"/>
                <a:gd name="T7" fmla="*/ 24 h 145"/>
                <a:gd name="T8" fmla="*/ 155 w 752"/>
                <a:gd name="T9" fmla="*/ 39 h 145"/>
                <a:gd name="T10" fmla="*/ 109 w 752"/>
                <a:gd name="T11" fmla="*/ 57 h 145"/>
                <a:gd name="T12" fmla="*/ 65 w 752"/>
                <a:gd name="T13" fmla="*/ 80 h 145"/>
                <a:gd name="T14" fmla="*/ 21 w 752"/>
                <a:gd name="T15" fmla="*/ 105 h 145"/>
                <a:gd name="T16" fmla="*/ 17 w 752"/>
                <a:gd name="T17" fmla="*/ 145 h 145"/>
                <a:gd name="T18" fmla="*/ 58 w 752"/>
                <a:gd name="T19" fmla="*/ 118 h 145"/>
                <a:gd name="T20" fmla="*/ 100 w 752"/>
                <a:gd name="T21" fmla="*/ 96 h 145"/>
                <a:gd name="T22" fmla="*/ 143 w 752"/>
                <a:gd name="T23" fmla="*/ 75 h 145"/>
                <a:gd name="T24" fmla="*/ 188 w 752"/>
                <a:gd name="T25" fmla="*/ 59 h 145"/>
                <a:gd name="T26" fmla="*/ 234 w 752"/>
                <a:gd name="T27" fmla="*/ 46 h 145"/>
                <a:gd name="T28" fmla="*/ 280 w 752"/>
                <a:gd name="T29" fmla="*/ 38 h 145"/>
                <a:gd name="T30" fmla="*/ 327 w 752"/>
                <a:gd name="T31" fmla="*/ 33 h 145"/>
                <a:gd name="T32" fmla="*/ 376 w 752"/>
                <a:gd name="T33" fmla="*/ 30 h 145"/>
                <a:gd name="T34" fmla="*/ 424 w 752"/>
                <a:gd name="T35" fmla="*/ 33 h 145"/>
                <a:gd name="T36" fmla="*/ 472 w 752"/>
                <a:gd name="T37" fmla="*/ 38 h 145"/>
                <a:gd name="T38" fmla="*/ 518 w 752"/>
                <a:gd name="T39" fmla="*/ 46 h 145"/>
                <a:gd name="T40" fmla="*/ 564 w 752"/>
                <a:gd name="T41" fmla="*/ 59 h 145"/>
                <a:gd name="T42" fmla="*/ 609 w 752"/>
                <a:gd name="T43" fmla="*/ 75 h 145"/>
                <a:gd name="T44" fmla="*/ 652 w 752"/>
                <a:gd name="T45" fmla="*/ 96 h 145"/>
                <a:gd name="T46" fmla="*/ 694 w 752"/>
                <a:gd name="T47" fmla="*/ 118 h 145"/>
                <a:gd name="T48" fmla="*/ 735 w 752"/>
                <a:gd name="T49" fmla="*/ 145 h 145"/>
                <a:gd name="T50" fmla="*/ 731 w 752"/>
                <a:gd name="T51" fmla="*/ 105 h 145"/>
                <a:gd name="T52" fmla="*/ 688 w 752"/>
                <a:gd name="T53" fmla="*/ 80 h 145"/>
                <a:gd name="T54" fmla="*/ 644 w 752"/>
                <a:gd name="T55" fmla="*/ 57 h 145"/>
                <a:gd name="T56" fmla="*/ 596 w 752"/>
                <a:gd name="T57" fmla="*/ 39 h 145"/>
                <a:gd name="T58" fmla="*/ 549 w 752"/>
                <a:gd name="T59" fmla="*/ 24 h 145"/>
                <a:gd name="T60" fmla="*/ 501 w 752"/>
                <a:gd name="T61" fmla="*/ 12 h 145"/>
                <a:gd name="T62" fmla="*/ 452 w 752"/>
                <a:gd name="T63" fmla="*/ 5 h 145"/>
                <a:gd name="T64" fmla="*/ 401 w 752"/>
                <a:gd name="T6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2" h="145">
                  <a:moveTo>
                    <a:pt x="376" y="0"/>
                  </a:moveTo>
                  <a:lnTo>
                    <a:pt x="351" y="0"/>
                  </a:lnTo>
                  <a:lnTo>
                    <a:pt x="325" y="3"/>
                  </a:lnTo>
                  <a:lnTo>
                    <a:pt x="300" y="5"/>
                  </a:lnTo>
                  <a:lnTo>
                    <a:pt x="276" y="8"/>
                  </a:lnTo>
                  <a:lnTo>
                    <a:pt x="251" y="12"/>
                  </a:lnTo>
                  <a:lnTo>
                    <a:pt x="226" y="18"/>
                  </a:lnTo>
                  <a:lnTo>
                    <a:pt x="203" y="24"/>
                  </a:lnTo>
                  <a:lnTo>
                    <a:pt x="178" y="30"/>
                  </a:lnTo>
                  <a:lnTo>
                    <a:pt x="155" y="39"/>
                  </a:lnTo>
                  <a:lnTo>
                    <a:pt x="132" y="48"/>
                  </a:lnTo>
                  <a:lnTo>
                    <a:pt x="109" y="57"/>
                  </a:lnTo>
                  <a:lnTo>
                    <a:pt x="86" y="68"/>
                  </a:lnTo>
                  <a:lnTo>
                    <a:pt x="65" y="80"/>
                  </a:lnTo>
                  <a:lnTo>
                    <a:pt x="42" y="93"/>
                  </a:lnTo>
                  <a:lnTo>
                    <a:pt x="21" y="105"/>
                  </a:lnTo>
                  <a:lnTo>
                    <a:pt x="0" y="120"/>
                  </a:lnTo>
                  <a:lnTo>
                    <a:pt x="17" y="145"/>
                  </a:lnTo>
                  <a:lnTo>
                    <a:pt x="38" y="131"/>
                  </a:lnTo>
                  <a:lnTo>
                    <a:pt x="58" y="118"/>
                  </a:lnTo>
                  <a:lnTo>
                    <a:pt x="78" y="107"/>
                  </a:lnTo>
                  <a:lnTo>
                    <a:pt x="100" y="96"/>
                  </a:lnTo>
                  <a:lnTo>
                    <a:pt x="121" y="85"/>
                  </a:lnTo>
                  <a:lnTo>
                    <a:pt x="143" y="75"/>
                  </a:lnTo>
                  <a:lnTo>
                    <a:pt x="165" y="67"/>
                  </a:lnTo>
                  <a:lnTo>
                    <a:pt x="188" y="59"/>
                  </a:lnTo>
                  <a:lnTo>
                    <a:pt x="210" y="53"/>
                  </a:lnTo>
                  <a:lnTo>
                    <a:pt x="234" y="46"/>
                  </a:lnTo>
                  <a:lnTo>
                    <a:pt x="257" y="42"/>
                  </a:lnTo>
                  <a:lnTo>
                    <a:pt x="280" y="38"/>
                  </a:lnTo>
                  <a:lnTo>
                    <a:pt x="304" y="35"/>
                  </a:lnTo>
                  <a:lnTo>
                    <a:pt x="327" y="33"/>
                  </a:lnTo>
                  <a:lnTo>
                    <a:pt x="352" y="31"/>
                  </a:lnTo>
                  <a:lnTo>
                    <a:pt x="376" y="30"/>
                  </a:lnTo>
                  <a:lnTo>
                    <a:pt x="400" y="31"/>
                  </a:lnTo>
                  <a:lnTo>
                    <a:pt x="424" y="33"/>
                  </a:lnTo>
                  <a:lnTo>
                    <a:pt x="448" y="35"/>
                  </a:lnTo>
                  <a:lnTo>
                    <a:pt x="472" y="38"/>
                  </a:lnTo>
                  <a:lnTo>
                    <a:pt x="496" y="42"/>
                  </a:lnTo>
                  <a:lnTo>
                    <a:pt x="518" y="46"/>
                  </a:lnTo>
                  <a:lnTo>
                    <a:pt x="542" y="53"/>
                  </a:lnTo>
                  <a:lnTo>
                    <a:pt x="564" y="59"/>
                  </a:lnTo>
                  <a:lnTo>
                    <a:pt x="587" y="67"/>
                  </a:lnTo>
                  <a:lnTo>
                    <a:pt x="609" y="75"/>
                  </a:lnTo>
                  <a:lnTo>
                    <a:pt x="631" y="85"/>
                  </a:lnTo>
                  <a:lnTo>
                    <a:pt x="652" y="96"/>
                  </a:lnTo>
                  <a:lnTo>
                    <a:pt x="674" y="107"/>
                  </a:lnTo>
                  <a:lnTo>
                    <a:pt x="694" y="118"/>
                  </a:lnTo>
                  <a:lnTo>
                    <a:pt x="714" y="131"/>
                  </a:lnTo>
                  <a:lnTo>
                    <a:pt x="735" y="145"/>
                  </a:lnTo>
                  <a:lnTo>
                    <a:pt x="752" y="120"/>
                  </a:lnTo>
                  <a:lnTo>
                    <a:pt x="731" y="105"/>
                  </a:lnTo>
                  <a:lnTo>
                    <a:pt x="710" y="93"/>
                  </a:lnTo>
                  <a:lnTo>
                    <a:pt x="688" y="80"/>
                  </a:lnTo>
                  <a:lnTo>
                    <a:pt x="666" y="68"/>
                  </a:lnTo>
                  <a:lnTo>
                    <a:pt x="644" y="57"/>
                  </a:lnTo>
                  <a:lnTo>
                    <a:pt x="620" y="48"/>
                  </a:lnTo>
                  <a:lnTo>
                    <a:pt x="596" y="39"/>
                  </a:lnTo>
                  <a:lnTo>
                    <a:pt x="573" y="30"/>
                  </a:lnTo>
                  <a:lnTo>
                    <a:pt x="549" y="24"/>
                  </a:lnTo>
                  <a:lnTo>
                    <a:pt x="526" y="18"/>
                  </a:lnTo>
                  <a:lnTo>
                    <a:pt x="501" y="12"/>
                  </a:lnTo>
                  <a:lnTo>
                    <a:pt x="476" y="8"/>
                  </a:lnTo>
                  <a:lnTo>
                    <a:pt x="452" y="5"/>
                  </a:lnTo>
                  <a:lnTo>
                    <a:pt x="427" y="3"/>
                  </a:lnTo>
                  <a:lnTo>
                    <a:pt x="401" y="0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2857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E97C10-77D2-439A-B47F-92AB48EC9933}"/>
              </a:ext>
            </a:extLst>
          </p:cNvPr>
          <p:cNvGrpSpPr/>
          <p:nvPr/>
        </p:nvGrpSpPr>
        <p:grpSpPr>
          <a:xfrm>
            <a:off x="307504" y="1984866"/>
            <a:ext cx="409929" cy="614894"/>
            <a:chOff x="3240088" y="1935163"/>
            <a:chExt cx="190500" cy="285750"/>
          </a:xfrm>
          <a:solidFill>
            <a:srgbClr val="002060"/>
          </a:solidFill>
        </p:grpSpPr>
        <p:sp>
          <p:nvSpPr>
            <p:cNvPr id="31" name="Freeform 219">
              <a:extLst>
                <a:ext uri="{FF2B5EF4-FFF2-40B4-BE49-F238E27FC236}">
                  <a16:creationId xmlns:a16="http://schemas.microsoft.com/office/drawing/2014/main" id="{05B2C6AF-D4F6-4216-A229-4355ED4E9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2020888"/>
              <a:ext cx="180975" cy="200025"/>
            </a:xfrm>
            <a:custGeom>
              <a:avLst/>
              <a:gdLst>
                <a:gd name="T0" fmla="*/ 481 w 571"/>
                <a:gd name="T1" fmla="*/ 316 h 632"/>
                <a:gd name="T2" fmla="*/ 474 w 571"/>
                <a:gd name="T3" fmla="*/ 274 h 632"/>
                <a:gd name="T4" fmla="*/ 456 w 571"/>
                <a:gd name="T5" fmla="*/ 238 h 632"/>
                <a:gd name="T6" fmla="*/ 428 w 571"/>
                <a:gd name="T7" fmla="*/ 202 h 632"/>
                <a:gd name="T8" fmla="*/ 393 w 571"/>
                <a:gd name="T9" fmla="*/ 170 h 632"/>
                <a:gd name="T10" fmla="*/ 330 w 571"/>
                <a:gd name="T11" fmla="*/ 119 h 632"/>
                <a:gd name="T12" fmla="*/ 329 w 571"/>
                <a:gd name="T13" fmla="*/ 48 h 632"/>
                <a:gd name="T14" fmla="*/ 324 w 571"/>
                <a:gd name="T15" fmla="*/ 31 h 632"/>
                <a:gd name="T16" fmla="*/ 313 w 571"/>
                <a:gd name="T17" fmla="*/ 18 h 632"/>
                <a:gd name="T18" fmla="*/ 299 w 571"/>
                <a:gd name="T19" fmla="*/ 7 h 632"/>
                <a:gd name="T20" fmla="*/ 283 w 571"/>
                <a:gd name="T21" fmla="*/ 1 h 632"/>
                <a:gd name="T22" fmla="*/ 60 w 571"/>
                <a:gd name="T23" fmla="*/ 0 h 632"/>
                <a:gd name="T24" fmla="*/ 42 w 571"/>
                <a:gd name="T25" fmla="*/ 3 h 632"/>
                <a:gd name="T26" fmla="*/ 26 w 571"/>
                <a:gd name="T27" fmla="*/ 10 h 632"/>
                <a:gd name="T28" fmla="*/ 13 w 571"/>
                <a:gd name="T29" fmla="*/ 22 h 632"/>
                <a:gd name="T30" fmla="*/ 4 w 571"/>
                <a:gd name="T31" fmla="*/ 36 h 632"/>
                <a:gd name="T32" fmla="*/ 0 w 571"/>
                <a:gd name="T33" fmla="*/ 54 h 632"/>
                <a:gd name="T34" fmla="*/ 0 w 571"/>
                <a:gd name="T35" fmla="*/ 458 h 632"/>
                <a:gd name="T36" fmla="*/ 4 w 571"/>
                <a:gd name="T37" fmla="*/ 475 h 632"/>
                <a:gd name="T38" fmla="*/ 13 w 571"/>
                <a:gd name="T39" fmla="*/ 490 h 632"/>
                <a:gd name="T40" fmla="*/ 26 w 571"/>
                <a:gd name="T41" fmla="*/ 501 h 632"/>
                <a:gd name="T42" fmla="*/ 42 w 571"/>
                <a:gd name="T43" fmla="*/ 509 h 632"/>
                <a:gd name="T44" fmla="*/ 60 w 571"/>
                <a:gd name="T45" fmla="*/ 511 h 632"/>
                <a:gd name="T46" fmla="*/ 216 w 571"/>
                <a:gd name="T47" fmla="*/ 510 h 632"/>
                <a:gd name="T48" fmla="*/ 223 w 571"/>
                <a:gd name="T49" fmla="*/ 505 h 632"/>
                <a:gd name="T50" fmla="*/ 225 w 571"/>
                <a:gd name="T51" fmla="*/ 496 h 632"/>
                <a:gd name="T52" fmla="*/ 223 w 571"/>
                <a:gd name="T53" fmla="*/ 488 h 632"/>
                <a:gd name="T54" fmla="*/ 216 w 571"/>
                <a:gd name="T55" fmla="*/ 482 h 632"/>
                <a:gd name="T56" fmla="*/ 60 w 571"/>
                <a:gd name="T57" fmla="*/ 481 h 632"/>
                <a:gd name="T58" fmla="*/ 43 w 571"/>
                <a:gd name="T59" fmla="*/ 476 h 632"/>
                <a:gd name="T60" fmla="*/ 32 w 571"/>
                <a:gd name="T61" fmla="*/ 463 h 632"/>
                <a:gd name="T62" fmla="*/ 30 w 571"/>
                <a:gd name="T63" fmla="*/ 60 h 632"/>
                <a:gd name="T64" fmla="*/ 34 w 571"/>
                <a:gd name="T65" fmla="*/ 43 h 632"/>
                <a:gd name="T66" fmla="*/ 48 w 571"/>
                <a:gd name="T67" fmla="*/ 32 h 632"/>
                <a:gd name="T68" fmla="*/ 270 w 571"/>
                <a:gd name="T69" fmla="*/ 30 h 632"/>
                <a:gd name="T70" fmla="*/ 287 w 571"/>
                <a:gd name="T71" fmla="*/ 35 h 632"/>
                <a:gd name="T72" fmla="*/ 298 w 571"/>
                <a:gd name="T73" fmla="*/ 48 h 632"/>
                <a:gd name="T74" fmla="*/ 300 w 571"/>
                <a:gd name="T75" fmla="*/ 195 h 632"/>
                <a:gd name="T76" fmla="*/ 303 w 571"/>
                <a:gd name="T77" fmla="*/ 203 h 632"/>
                <a:gd name="T78" fmla="*/ 310 w 571"/>
                <a:gd name="T79" fmla="*/ 209 h 632"/>
                <a:gd name="T80" fmla="*/ 318 w 571"/>
                <a:gd name="T81" fmla="*/ 210 h 632"/>
                <a:gd name="T82" fmla="*/ 326 w 571"/>
                <a:gd name="T83" fmla="*/ 205 h 632"/>
                <a:gd name="T84" fmla="*/ 330 w 571"/>
                <a:gd name="T85" fmla="*/ 198 h 632"/>
                <a:gd name="T86" fmla="*/ 354 w 571"/>
                <a:gd name="T87" fmla="*/ 176 h 632"/>
                <a:gd name="T88" fmla="*/ 415 w 571"/>
                <a:gd name="T89" fmla="*/ 233 h 632"/>
                <a:gd name="T90" fmla="*/ 435 w 571"/>
                <a:gd name="T91" fmla="*/ 262 h 632"/>
                <a:gd name="T92" fmla="*/ 448 w 571"/>
                <a:gd name="T93" fmla="*/ 293 h 632"/>
                <a:gd name="T94" fmla="*/ 451 w 571"/>
                <a:gd name="T95" fmla="*/ 481 h 632"/>
                <a:gd name="T96" fmla="*/ 544 w 571"/>
                <a:gd name="T97" fmla="*/ 625 h 632"/>
                <a:gd name="T98" fmla="*/ 553 w 571"/>
                <a:gd name="T99" fmla="*/ 631 h 632"/>
                <a:gd name="T100" fmla="*/ 565 w 571"/>
                <a:gd name="T101" fmla="*/ 629 h 632"/>
                <a:gd name="T102" fmla="*/ 570 w 571"/>
                <a:gd name="T103" fmla="*/ 623 h 632"/>
                <a:gd name="T104" fmla="*/ 571 w 571"/>
                <a:gd name="T105" fmla="*/ 614 h 632"/>
                <a:gd name="T106" fmla="*/ 569 w 571"/>
                <a:gd name="T107" fmla="*/ 60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1" h="632">
                  <a:moveTo>
                    <a:pt x="569" y="609"/>
                  </a:moveTo>
                  <a:lnTo>
                    <a:pt x="481" y="477"/>
                  </a:lnTo>
                  <a:lnTo>
                    <a:pt x="481" y="316"/>
                  </a:lnTo>
                  <a:lnTo>
                    <a:pt x="480" y="302"/>
                  </a:lnTo>
                  <a:lnTo>
                    <a:pt x="478" y="288"/>
                  </a:lnTo>
                  <a:lnTo>
                    <a:pt x="474" y="274"/>
                  </a:lnTo>
                  <a:lnTo>
                    <a:pt x="470" y="261"/>
                  </a:lnTo>
                  <a:lnTo>
                    <a:pt x="463" y="249"/>
                  </a:lnTo>
                  <a:lnTo>
                    <a:pt x="456" y="238"/>
                  </a:lnTo>
                  <a:lnTo>
                    <a:pt x="447" y="226"/>
                  </a:lnTo>
                  <a:lnTo>
                    <a:pt x="438" y="214"/>
                  </a:lnTo>
                  <a:lnTo>
                    <a:pt x="428" y="202"/>
                  </a:lnTo>
                  <a:lnTo>
                    <a:pt x="417" y="192"/>
                  </a:lnTo>
                  <a:lnTo>
                    <a:pt x="405" y="181"/>
                  </a:lnTo>
                  <a:lnTo>
                    <a:pt x="393" y="170"/>
                  </a:lnTo>
                  <a:lnTo>
                    <a:pt x="368" y="149"/>
                  </a:lnTo>
                  <a:lnTo>
                    <a:pt x="341" y="127"/>
                  </a:lnTo>
                  <a:lnTo>
                    <a:pt x="330" y="119"/>
                  </a:lnTo>
                  <a:lnTo>
                    <a:pt x="330" y="60"/>
                  </a:lnTo>
                  <a:lnTo>
                    <a:pt x="330" y="53"/>
                  </a:lnTo>
                  <a:lnTo>
                    <a:pt x="329" y="48"/>
                  </a:lnTo>
                  <a:lnTo>
                    <a:pt x="328" y="42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1" y="26"/>
                  </a:lnTo>
                  <a:lnTo>
                    <a:pt x="317" y="22"/>
                  </a:lnTo>
                  <a:lnTo>
                    <a:pt x="313" y="18"/>
                  </a:lnTo>
                  <a:lnTo>
                    <a:pt x="309" y="13"/>
                  </a:lnTo>
                  <a:lnTo>
                    <a:pt x="304" y="10"/>
                  </a:lnTo>
                  <a:lnTo>
                    <a:pt x="299" y="7"/>
                  </a:lnTo>
                  <a:lnTo>
                    <a:pt x="294" y="5"/>
                  </a:lnTo>
                  <a:lnTo>
                    <a:pt x="288" y="3"/>
                  </a:lnTo>
                  <a:lnTo>
                    <a:pt x="283" y="1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1"/>
                  </a:lnTo>
                  <a:lnTo>
                    <a:pt x="42" y="3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8"/>
                  </a:lnTo>
                  <a:lnTo>
                    <a:pt x="13" y="22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451"/>
                  </a:lnTo>
                  <a:lnTo>
                    <a:pt x="0" y="458"/>
                  </a:lnTo>
                  <a:lnTo>
                    <a:pt x="1" y="463"/>
                  </a:lnTo>
                  <a:lnTo>
                    <a:pt x="2" y="469"/>
                  </a:lnTo>
                  <a:lnTo>
                    <a:pt x="4" y="475"/>
                  </a:lnTo>
                  <a:lnTo>
                    <a:pt x="6" y="480"/>
                  </a:lnTo>
                  <a:lnTo>
                    <a:pt x="9" y="484"/>
                  </a:lnTo>
                  <a:lnTo>
                    <a:pt x="13" y="490"/>
                  </a:lnTo>
                  <a:lnTo>
                    <a:pt x="17" y="494"/>
                  </a:lnTo>
                  <a:lnTo>
                    <a:pt x="21" y="497"/>
                  </a:lnTo>
                  <a:lnTo>
                    <a:pt x="26" y="501"/>
                  </a:lnTo>
                  <a:lnTo>
                    <a:pt x="31" y="505"/>
                  </a:lnTo>
                  <a:lnTo>
                    <a:pt x="36" y="507"/>
                  </a:lnTo>
                  <a:lnTo>
                    <a:pt x="42" y="509"/>
                  </a:lnTo>
                  <a:lnTo>
                    <a:pt x="47" y="510"/>
                  </a:lnTo>
                  <a:lnTo>
                    <a:pt x="53" y="511"/>
                  </a:lnTo>
                  <a:lnTo>
                    <a:pt x="60" y="511"/>
                  </a:lnTo>
                  <a:lnTo>
                    <a:pt x="210" y="511"/>
                  </a:lnTo>
                  <a:lnTo>
                    <a:pt x="213" y="511"/>
                  </a:lnTo>
                  <a:lnTo>
                    <a:pt x="216" y="510"/>
                  </a:lnTo>
                  <a:lnTo>
                    <a:pt x="219" y="509"/>
                  </a:lnTo>
                  <a:lnTo>
                    <a:pt x="221" y="507"/>
                  </a:lnTo>
                  <a:lnTo>
                    <a:pt x="223" y="505"/>
                  </a:lnTo>
                  <a:lnTo>
                    <a:pt x="224" y="503"/>
                  </a:lnTo>
                  <a:lnTo>
                    <a:pt x="225" y="499"/>
                  </a:lnTo>
                  <a:lnTo>
                    <a:pt x="225" y="496"/>
                  </a:lnTo>
                  <a:lnTo>
                    <a:pt x="225" y="493"/>
                  </a:lnTo>
                  <a:lnTo>
                    <a:pt x="224" y="491"/>
                  </a:lnTo>
                  <a:lnTo>
                    <a:pt x="223" y="488"/>
                  </a:lnTo>
                  <a:lnTo>
                    <a:pt x="221" y="485"/>
                  </a:lnTo>
                  <a:lnTo>
                    <a:pt x="219" y="484"/>
                  </a:lnTo>
                  <a:lnTo>
                    <a:pt x="216" y="482"/>
                  </a:lnTo>
                  <a:lnTo>
                    <a:pt x="213" y="482"/>
                  </a:lnTo>
                  <a:lnTo>
                    <a:pt x="210" y="481"/>
                  </a:lnTo>
                  <a:lnTo>
                    <a:pt x="60" y="481"/>
                  </a:lnTo>
                  <a:lnTo>
                    <a:pt x="53" y="481"/>
                  </a:lnTo>
                  <a:lnTo>
                    <a:pt x="48" y="479"/>
                  </a:lnTo>
                  <a:lnTo>
                    <a:pt x="43" y="476"/>
                  </a:lnTo>
                  <a:lnTo>
                    <a:pt x="38" y="473"/>
                  </a:lnTo>
                  <a:lnTo>
                    <a:pt x="34" y="468"/>
                  </a:lnTo>
                  <a:lnTo>
                    <a:pt x="32" y="463"/>
                  </a:lnTo>
                  <a:lnTo>
                    <a:pt x="30" y="458"/>
                  </a:lnTo>
                  <a:lnTo>
                    <a:pt x="30" y="451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2" y="48"/>
                  </a:lnTo>
                  <a:lnTo>
                    <a:pt x="34" y="43"/>
                  </a:lnTo>
                  <a:lnTo>
                    <a:pt x="38" y="38"/>
                  </a:lnTo>
                  <a:lnTo>
                    <a:pt x="43" y="35"/>
                  </a:lnTo>
                  <a:lnTo>
                    <a:pt x="48" y="32"/>
                  </a:lnTo>
                  <a:lnTo>
                    <a:pt x="53" y="31"/>
                  </a:lnTo>
                  <a:lnTo>
                    <a:pt x="60" y="30"/>
                  </a:lnTo>
                  <a:lnTo>
                    <a:pt x="270" y="30"/>
                  </a:lnTo>
                  <a:lnTo>
                    <a:pt x="277" y="31"/>
                  </a:lnTo>
                  <a:lnTo>
                    <a:pt x="282" y="32"/>
                  </a:lnTo>
                  <a:lnTo>
                    <a:pt x="287" y="35"/>
                  </a:lnTo>
                  <a:lnTo>
                    <a:pt x="292" y="38"/>
                  </a:lnTo>
                  <a:lnTo>
                    <a:pt x="296" y="43"/>
                  </a:lnTo>
                  <a:lnTo>
                    <a:pt x="298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195"/>
                  </a:lnTo>
                  <a:lnTo>
                    <a:pt x="301" y="198"/>
                  </a:lnTo>
                  <a:lnTo>
                    <a:pt x="301" y="201"/>
                  </a:lnTo>
                  <a:lnTo>
                    <a:pt x="303" y="203"/>
                  </a:lnTo>
                  <a:lnTo>
                    <a:pt x="304" y="205"/>
                  </a:lnTo>
                  <a:lnTo>
                    <a:pt x="308" y="208"/>
                  </a:lnTo>
                  <a:lnTo>
                    <a:pt x="310" y="209"/>
                  </a:lnTo>
                  <a:lnTo>
                    <a:pt x="313" y="210"/>
                  </a:lnTo>
                  <a:lnTo>
                    <a:pt x="315" y="211"/>
                  </a:lnTo>
                  <a:lnTo>
                    <a:pt x="318" y="210"/>
                  </a:lnTo>
                  <a:lnTo>
                    <a:pt x="322" y="209"/>
                  </a:lnTo>
                  <a:lnTo>
                    <a:pt x="324" y="208"/>
                  </a:lnTo>
                  <a:lnTo>
                    <a:pt x="326" y="205"/>
                  </a:lnTo>
                  <a:lnTo>
                    <a:pt x="328" y="203"/>
                  </a:lnTo>
                  <a:lnTo>
                    <a:pt x="329" y="201"/>
                  </a:lnTo>
                  <a:lnTo>
                    <a:pt x="330" y="198"/>
                  </a:lnTo>
                  <a:lnTo>
                    <a:pt x="330" y="196"/>
                  </a:lnTo>
                  <a:lnTo>
                    <a:pt x="330" y="157"/>
                  </a:lnTo>
                  <a:lnTo>
                    <a:pt x="354" y="176"/>
                  </a:lnTo>
                  <a:lnTo>
                    <a:pt x="376" y="195"/>
                  </a:lnTo>
                  <a:lnTo>
                    <a:pt x="397" y="214"/>
                  </a:lnTo>
                  <a:lnTo>
                    <a:pt x="415" y="233"/>
                  </a:lnTo>
                  <a:lnTo>
                    <a:pt x="422" y="243"/>
                  </a:lnTo>
                  <a:lnTo>
                    <a:pt x="430" y="253"/>
                  </a:lnTo>
                  <a:lnTo>
                    <a:pt x="435" y="262"/>
                  </a:lnTo>
                  <a:lnTo>
                    <a:pt x="441" y="273"/>
                  </a:lnTo>
                  <a:lnTo>
                    <a:pt x="445" y="283"/>
                  </a:lnTo>
                  <a:lnTo>
                    <a:pt x="448" y="293"/>
                  </a:lnTo>
                  <a:lnTo>
                    <a:pt x="450" y="304"/>
                  </a:lnTo>
                  <a:lnTo>
                    <a:pt x="451" y="316"/>
                  </a:lnTo>
                  <a:lnTo>
                    <a:pt x="451" y="481"/>
                  </a:lnTo>
                  <a:lnTo>
                    <a:pt x="451" y="485"/>
                  </a:lnTo>
                  <a:lnTo>
                    <a:pt x="454" y="490"/>
                  </a:lnTo>
                  <a:lnTo>
                    <a:pt x="544" y="625"/>
                  </a:lnTo>
                  <a:lnTo>
                    <a:pt x="547" y="628"/>
                  </a:lnTo>
                  <a:lnTo>
                    <a:pt x="549" y="630"/>
                  </a:lnTo>
                  <a:lnTo>
                    <a:pt x="553" y="631"/>
                  </a:lnTo>
                  <a:lnTo>
                    <a:pt x="556" y="632"/>
                  </a:lnTo>
                  <a:lnTo>
                    <a:pt x="561" y="631"/>
                  </a:lnTo>
                  <a:lnTo>
                    <a:pt x="565" y="629"/>
                  </a:lnTo>
                  <a:lnTo>
                    <a:pt x="567" y="627"/>
                  </a:lnTo>
                  <a:lnTo>
                    <a:pt x="569" y="625"/>
                  </a:lnTo>
                  <a:lnTo>
                    <a:pt x="570" y="623"/>
                  </a:lnTo>
                  <a:lnTo>
                    <a:pt x="571" y="619"/>
                  </a:lnTo>
                  <a:lnTo>
                    <a:pt x="571" y="617"/>
                  </a:lnTo>
                  <a:lnTo>
                    <a:pt x="571" y="614"/>
                  </a:lnTo>
                  <a:lnTo>
                    <a:pt x="570" y="611"/>
                  </a:lnTo>
                  <a:lnTo>
                    <a:pt x="569" y="609"/>
                  </a:lnTo>
                  <a:lnTo>
                    <a:pt x="569" y="609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20">
              <a:extLst>
                <a:ext uri="{FF2B5EF4-FFF2-40B4-BE49-F238E27FC236}">
                  <a16:creationId xmlns:a16="http://schemas.microsoft.com/office/drawing/2014/main" id="{5051594C-FE6D-4F90-BEA6-F8AA53D40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103438"/>
              <a:ext cx="61913" cy="117475"/>
            </a:xfrm>
            <a:custGeom>
              <a:avLst/>
              <a:gdLst>
                <a:gd name="T0" fmla="*/ 93 w 192"/>
                <a:gd name="T1" fmla="*/ 12 h 373"/>
                <a:gd name="T2" fmla="*/ 84 w 192"/>
                <a:gd name="T3" fmla="*/ 7 h 373"/>
                <a:gd name="T4" fmla="*/ 68 w 192"/>
                <a:gd name="T5" fmla="*/ 1 h 373"/>
                <a:gd name="T6" fmla="*/ 45 w 192"/>
                <a:gd name="T7" fmla="*/ 1 h 373"/>
                <a:gd name="T8" fmla="*/ 29 w 192"/>
                <a:gd name="T9" fmla="*/ 7 h 373"/>
                <a:gd name="T10" fmla="*/ 20 w 192"/>
                <a:gd name="T11" fmla="*/ 12 h 373"/>
                <a:gd name="T12" fmla="*/ 12 w 192"/>
                <a:gd name="T13" fmla="*/ 20 h 373"/>
                <a:gd name="T14" fmla="*/ 6 w 192"/>
                <a:gd name="T15" fmla="*/ 29 h 373"/>
                <a:gd name="T16" fmla="*/ 1 w 192"/>
                <a:gd name="T17" fmla="*/ 45 h 373"/>
                <a:gd name="T18" fmla="*/ 0 w 192"/>
                <a:gd name="T19" fmla="*/ 67 h 373"/>
                <a:gd name="T20" fmla="*/ 6 w 192"/>
                <a:gd name="T21" fmla="*/ 83 h 373"/>
                <a:gd name="T22" fmla="*/ 11 w 192"/>
                <a:gd name="T23" fmla="*/ 92 h 373"/>
                <a:gd name="T24" fmla="*/ 86 w 192"/>
                <a:gd name="T25" fmla="*/ 211 h 373"/>
                <a:gd name="T26" fmla="*/ 86 w 192"/>
                <a:gd name="T27" fmla="*/ 284 h 373"/>
                <a:gd name="T28" fmla="*/ 89 w 192"/>
                <a:gd name="T29" fmla="*/ 309 h 373"/>
                <a:gd name="T30" fmla="*/ 96 w 192"/>
                <a:gd name="T31" fmla="*/ 329 h 373"/>
                <a:gd name="T32" fmla="*/ 110 w 192"/>
                <a:gd name="T33" fmla="*/ 352 h 373"/>
                <a:gd name="T34" fmla="*/ 122 w 192"/>
                <a:gd name="T35" fmla="*/ 369 h 373"/>
                <a:gd name="T36" fmla="*/ 128 w 192"/>
                <a:gd name="T37" fmla="*/ 372 h 373"/>
                <a:gd name="T38" fmla="*/ 137 w 192"/>
                <a:gd name="T39" fmla="*/ 372 h 373"/>
                <a:gd name="T40" fmla="*/ 143 w 192"/>
                <a:gd name="T41" fmla="*/ 368 h 373"/>
                <a:gd name="T42" fmla="*/ 146 w 192"/>
                <a:gd name="T43" fmla="*/ 363 h 373"/>
                <a:gd name="T44" fmla="*/ 146 w 192"/>
                <a:gd name="T45" fmla="*/ 357 h 373"/>
                <a:gd name="T46" fmla="*/ 145 w 192"/>
                <a:gd name="T47" fmla="*/ 352 h 373"/>
                <a:gd name="T48" fmla="*/ 135 w 192"/>
                <a:gd name="T49" fmla="*/ 337 h 373"/>
                <a:gd name="T50" fmla="*/ 124 w 192"/>
                <a:gd name="T51" fmla="*/ 319 h 373"/>
                <a:gd name="T52" fmla="*/ 118 w 192"/>
                <a:gd name="T53" fmla="*/ 301 h 373"/>
                <a:gd name="T54" fmla="*/ 116 w 192"/>
                <a:gd name="T55" fmla="*/ 281 h 373"/>
                <a:gd name="T56" fmla="*/ 116 w 192"/>
                <a:gd name="T57" fmla="*/ 207 h 373"/>
                <a:gd name="T58" fmla="*/ 114 w 192"/>
                <a:gd name="T59" fmla="*/ 200 h 373"/>
                <a:gd name="T60" fmla="*/ 38 w 192"/>
                <a:gd name="T61" fmla="*/ 77 h 373"/>
                <a:gd name="T62" fmla="*/ 34 w 192"/>
                <a:gd name="T63" fmla="*/ 72 h 373"/>
                <a:gd name="T64" fmla="*/ 30 w 192"/>
                <a:gd name="T65" fmla="*/ 62 h 373"/>
                <a:gd name="T66" fmla="*/ 30 w 192"/>
                <a:gd name="T67" fmla="*/ 52 h 373"/>
                <a:gd name="T68" fmla="*/ 34 w 192"/>
                <a:gd name="T69" fmla="*/ 41 h 373"/>
                <a:gd name="T70" fmla="*/ 41 w 192"/>
                <a:gd name="T71" fmla="*/ 34 h 373"/>
                <a:gd name="T72" fmla="*/ 51 w 192"/>
                <a:gd name="T73" fmla="*/ 31 h 373"/>
                <a:gd name="T74" fmla="*/ 61 w 192"/>
                <a:gd name="T75" fmla="*/ 31 h 373"/>
                <a:gd name="T76" fmla="*/ 72 w 192"/>
                <a:gd name="T77" fmla="*/ 34 h 373"/>
                <a:gd name="T78" fmla="*/ 167 w 192"/>
                <a:gd name="T79" fmla="*/ 128 h 373"/>
                <a:gd name="T80" fmla="*/ 171 w 192"/>
                <a:gd name="T81" fmla="*/ 131 h 373"/>
                <a:gd name="T82" fmla="*/ 177 w 192"/>
                <a:gd name="T83" fmla="*/ 132 h 373"/>
                <a:gd name="T84" fmla="*/ 183 w 192"/>
                <a:gd name="T85" fmla="*/ 131 h 373"/>
                <a:gd name="T86" fmla="*/ 187 w 192"/>
                <a:gd name="T87" fmla="*/ 128 h 373"/>
                <a:gd name="T88" fmla="*/ 191 w 192"/>
                <a:gd name="T89" fmla="*/ 122 h 373"/>
                <a:gd name="T90" fmla="*/ 192 w 192"/>
                <a:gd name="T91" fmla="*/ 117 h 373"/>
                <a:gd name="T92" fmla="*/ 191 w 192"/>
                <a:gd name="T93" fmla="*/ 112 h 373"/>
                <a:gd name="T94" fmla="*/ 187 w 192"/>
                <a:gd name="T95" fmla="*/ 10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373">
                  <a:moveTo>
                    <a:pt x="97" y="16"/>
                  </a:moveTo>
                  <a:lnTo>
                    <a:pt x="93" y="12"/>
                  </a:lnTo>
                  <a:lnTo>
                    <a:pt x="88" y="9"/>
                  </a:lnTo>
                  <a:lnTo>
                    <a:pt x="84" y="7"/>
                  </a:lnTo>
                  <a:lnTo>
                    <a:pt x="79" y="4"/>
                  </a:lnTo>
                  <a:lnTo>
                    <a:pt x="68" y="1"/>
                  </a:lnTo>
                  <a:lnTo>
                    <a:pt x="56" y="0"/>
                  </a:lnTo>
                  <a:lnTo>
                    <a:pt x="45" y="1"/>
                  </a:lnTo>
                  <a:lnTo>
                    <a:pt x="35" y="4"/>
                  </a:lnTo>
                  <a:lnTo>
                    <a:pt x="29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1" y="45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4" y="77"/>
                  </a:lnTo>
                  <a:lnTo>
                    <a:pt x="6" y="83"/>
                  </a:lnTo>
                  <a:lnTo>
                    <a:pt x="8" y="87"/>
                  </a:lnTo>
                  <a:lnTo>
                    <a:pt x="11" y="92"/>
                  </a:lnTo>
                  <a:lnTo>
                    <a:pt x="14" y="97"/>
                  </a:lnTo>
                  <a:lnTo>
                    <a:pt x="86" y="211"/>
                  </a:lnTo>
                  <a:lnTo>
                    <a:pt x="86" y="267"/>
                  </a:lnTo>
                  <a:lnTo>
                    <a:pt x="86" y="284"/>
                  </a:lnTo>
                  <a:lnTo>
                    <a:pt x="87" y="297"/>
                  </a:lnTo>
                  <a:lnTo>
                    <a:pt x="89" y="309"/>
                  </a:lnTo>
                  <a:lnTo>
                    <a:pt x="91" y="320"/>
                  </a:lnTo>
                  <a:lnTo>
                    <a:pt x="96" y="329"/>
                  </a:lnTo>
                  <a:lnTo>
                    <a:pt x="101" y="340"/>
                  </a:lnTo>
                  <a:lnTo>
                    <a:pt x="110" y="352"/>
                  </a:lnTo>
                  <a:lnTo>
                    <a:pt x="119" y="367"/>
                  </a:lnTo>
                  <a:lnTo>
                    <a:pt x="122" y="369"/>
                  </a:lnTo>
                  <a:lnTo>
                    <a:pt x="125" y="371"/>
                  </a:lnTo>
                  <a:lnTo>
                    <a:pt x="128" y="372"/>
                  </a:lnTo>
                  <a:lnTo>
                    <a:pt x="131" y="373"/>
                  </a:lnTo>
                  <a:lnTo>
                    <a:pt x="137" y="372"/>
                  </a:lnTo>
                  <a:lnTo>
                    <a:pt x="141" y="370"/>
                  </a:lnTo>
                  <a:lnTo>
                    <a:pt x="143" y="368"/>
                  </a:lnTo>
                  <a:lnTo>
                    <a:pt x="144" y="366"/>
                  </a:lnTo>
                  <a:lnTo>
                    <a:pt x="146" y="363"/>
                  </a:lnTo>
                  <a:lnTo>
                    <a:pt x="146" y="360"/>
                  </a:lnTo>
                  <a:lnTo>
                    <a:pt x="146" y="357"/>
                  </a:lnTo>
                  <a:lnTo>
                    <a:pt x="146" y="354"/>
                  </a:lnTo>
                  <a:lnTo>
                    <a:pt x="145" y="352"/>
                  </a:lnTo>
                  <a:lnTo>
                    <a:pt x="144" y="349"/>
                  </a:lnTo>
                  <a:lnTo>
                    <a:pt x="135" y="337"/>
                  </a:lnTo>
                  <a:lnTo>
                    <a:pt x="129" y="327"/>
                  </a:lnTo>
                  <a:lnTo>
                    <a:pt x="124" y="319"/>
                  </a:lnTo>
                  <a:lnTo>
                    <a:pt x="120" y="310"/>
                  </a:lnTo>
                  <a:lnTo>
                    <a:pt x="118" y="301"/>
                  </a:lnTo>
                  <a:lnTo>
                    <a:pt x="117" y="293"/>
                  </a:lnTo>
                  <a:lnTo>
                    <a:pt x="116" y="281"/>
                  </a:lnTo>
                  <a:lnTo>
                    <a:pt x="116" y="267"/>
                  </a:lnTo>
                  <a:lnTo>
                    <a:pt x="116" y="207"/>
                  </a:lnTo>
                  <a:lnTo>
                    <a:pt x="116" y="203"/>
                  </a:lnTo>
                  <a:lnTo>
                    <a:pt x="114" y="200"/>
                  </a:lnTo>
                  <a:lnTo>
                    <a:pt x="39" y="78"/>
                  </a:lnTo>
                  <a:lnTo>
                    <a:pt x="38" y="77"/>
                  </a:lnTo>
                  <a:lnTo>
                    <a:pt x="37" y="76"/>
                  </a:lnTo>
                  <a:lnTo>
                    <a:pt x="34" y="72"/>
                  </a:lnTo>
                  <a:lnTo>
                    <a:pt x="31" y="68"/>
                  </a:lnTo>
                  <a:lnTo>
                    <a:pt x="30" y="62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5" y="32"/>
                  </a:lnTo>
                  <a:lnTo>
                    <a:pt x="51" y="31"/>
                  </a:lnTo>
                  <a:lnTo>
                    <a:pt x="56" y="30"/>
                  </a:lnTo>
                  <a:lnTo>
                    <a:pt x="61" y="31"/>
                  </a:lnTo>
                  <a:lnTo>
                    <a:pt x="67" y="32"/>
                  </a:lnTo>
                  <a:lnTo>
                    <a:pt x="72" y="34"/>
                  </a:lnTo>
                  <a:lnTo>
                    <a:pt x="75" y="38"/>
                  </a:lnTo>
                  <a:lnTo>
                    <a:pt x="167" y="128"/>
                  </a:lnTo>
                  <a:lnTo>
                    <a:pt x="169" y="130"/>
                  </a:lnTo>
                  <a:lnTo>
                    <a:pt x="171" y="131"/>
                  </a:lnTo>
                  <a:lnTo>
                    <a:pt x="174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183" y="131"/>
                  </a:lnTo>
                  <a:lnTo>
                    <a:pt x="185" y="130"/>
                  </a:lnTo>
                  <a:lnTo>
                    <a:pt x="187" y="128"/>
                  </a:lnTo>
                  <a:lnTo>
                    <a:pt x="189" y="126"/>
                  </a:lnTo>
                  <a:lnTo>
                    <a:pt x="191" y="122"/>
                  </a:lnTo>
                  <a:lnTo>
                    <a:pt x="191" y="120"/>
                  </a:lnTo>
                  <a:lnTo>
                    <a:pt x="192" y="117"/>
                  </a:lnTo>
                  <a:lnTo>
                    <a:pt x="191" y="114"/>
                  </a:lnTo>
                  <a:lnTo>
                    <a:pt x="191" y="112"/>
                  </a:lnTo>
                  <a:lnTo>
                    <a:pt x="189" y="108"/>
                  </a:lnTo>
                  <a:lnTo>
                    <a:pt x="187" y="106"/>
                  </a:lnTo>
                  <a:lnTo>
                    <a:pt x="97" y="16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21">
              <a:extLst>
                <a:ext uri="{FF2B5EF4-FFF2-40B4-BE49-F238E27FC236}">
                  <a16:creationId xmlns:a16="http://schemas.microsoft.com/office/drawing/2014/main" id="{FE1257E3-1B8A-4755-B7B7-360A02CF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982788"/>
              <a:ext cx="57150" cy="19050"/>
            </a:xfrm>
            <a:custGeom>
              <a:avLst/>
              <a:gdLst>
                <a:gd name="T0" fmla="*/ 2 w 180"/>
                <a:gd name="T1" fmla="*/ 37 h 60"/>
                <a:gd name="T2" fmla="*/ 0 w 180"/>
                <a:gd name="T3" fmla="*/ 42 h 60"/>
                <a:gd name="T4" fmla="*/ 0 w 180"/>
                <a:gd name="T5" fmla="*/ 49 h 60"/>
                <a:gd name="T6" fmla="*/ 2 w 180"/>
                <a:gd name="T7" fmla="*/ 54 h 60"/>
                <a:gd name="T8" fmla="*/ 6 w 180"/>
                <a:gd name="T9" fmla="*/ 58 h 60"/>
                <a:gd name="T10" fmla="*/ 12 w 180"/>
                <a:gd name="T11" fmla="*/ 60 h 60"/>
                <a:gd name="T12" fmla="*/ 17 w 180"/>
                <a:gd name="T13" fmla="*/ 60 h 60"/>
                <a:gd name="T14" fmla="*/ 23 w 180"/>
                <a:gd name="T15" fmla="*/ 58 h 60"/>
                <a:gd name="T16" fmla="*/ 31 w 180"/>
                <a:gd name="T17" fmla="*/ 51 h 60"/>
                <a:gd name="T18" fmla="*/ 45 w 180"/>
                <a:gd name="T19" fmla="*/ 42 h 60"/>
                <a:gd name="T20" fmla="*/ 62 w 180"/>
                <a:gd name="T21" fmla="*/ 35 h 60"/>
                <a:gd name="T22" fmla="*/ 80 w 180"/>
                <a:gd name="T23" fmla="*/ 30 h 60"/>
                <a:gd name="T24" fmla="*/ 100 w 180"/>
                <a:gd name="T25" fmla="*/ 30 h 60"/>
                <a:gd name="T26" fmla="*/ 118 w 180"/>
                <a:gd name="T27" fmla="*/ 35 h 60"/>
                <a:gd name="T28" fmla="*/ 135 w 180"/>
                <a:gd name="T29" fmla="*/ 42 h 60"/>
                <a:gd name="T30" fmla="*/ 149 w 180"/>
                <a:gd name="T31" fmla="*/ 51 h 60"/>
                <a:gd name="T32" fmla="*/ 156 w 180"/>
                <a:gd name="T33" fmla="*/ 58 h 60"/>
                <a:gd name="T34" fmla="*/ 162 w 180"/>
                <a:gd name="T35" fmla="*/ 60 h 60"/>
                <a:gd name="T36" fmla="*/ 168 w 180"/>
                <a:gd name="T37" fmla="*/ 60 h 60"/>
                <a:gd name="T38" fmla="*/ 174 w 180"/>
                <a:gd name="T39" fmla="*/ 58 h 60"/>
                <a:gd name="T40" fmla="*/ 178 w 180"/>
                <a:gd name="T41" fmla="*/ 54 h 60"/>
                <a:gd name="T42" fmla="*/ 180 w 180"/>
                <a:gd name="T43" fmla="*/ 49 h 60"/>
                <a:gd name="T44" fmla="*/ 180 w 180"/>
                <a:gd name="T45" fmla="*/ 42 h 60"/>
                <a:gd name="T46" fmla="*/ 178 w 180"/>
                <a:gd name="T47" fmla="*/ 37 h 60"/>
                <a:gd name="T48" fmla="*/ 169 w 180"/>
                <a:gd name="T49" fmla="*/ 28 h 60"/>
                <a:gd name="T50" fmla="*/ 151 w 180"/>
                <a:gd name="T51" fmla="*/ 16 h 60"/>
                <a:gd name="T52" fmla="*/ 129 w 180"/>
                <a:gd name="T53" fmla="*/ 7 h 60"/>
                <a:gd name="T54" fmla="*/ 103 w 180"/>
                <a:gd name="T55" fmla="*/ 1 h 60"/>
                <a:gd name="T56" fmla="*/ 77 w 180"/>
                <a:gd name="T57" fmla="*/ 1 h 60"/>
                <a:gd name="T58" fmla="*/ 51 w 180"/>
                <a:gd name="T59" fmla="*/ 7 h 60"/>
                <a:gd name="T60" fmla="*/ 29 w 180"/>
                <a:gd name="T61" fmla="*/ 16 h 60"/>
                <a:gd name="T62" fmla="*/ 11 w 180"/>
                <a:gd name="T63" fmla="*/ 28 h 60"/>
                <a:gd name="T64" fmla="*/ 4 w 180"/>
                <a:gd name="T65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60">
                  <a:moveTo>
                    <a:pt x="4" y="35"/>
                  </a:moveTo>
                  <a:lnTo>
                    <a:pt x="2" y="37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59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20" y="59"/>
                  </a:lnTo>
                  <a:lnTo>
                    <a:pt x="23" y="58"/>
                  </a:lnTo>
                  <a:lnTo>
                    <a:pt x="26" y="56"/>
                  </a:lnTo>
                  <a:lnTo>
                    <a:pt x="31" y="51"/>
                  </a:lnTo>
                  <a:lnTo>
                    <a:pt x="37" y="47"/>
                  </a:lnTo>
                  <a:lnTo>
                    <a:pt x="45" y="42"/>
                  </a:lnTo>
                  <a:lnTo>
                    <a:pt x="52" y="38"/>
                  </a:lnTo>
                  <a:lnTo>
                    <a:pt x="62" y="35"/>
                  </a:lnTo>
                  <a:lnTo>
                    <a:pt x="71" y="33"/>
                  </a:lnTo>
                  <a:lnTo>
                    <a:pt x="80" y="30"/>
                  </a:lnTo>
                  <a:lnTo>
                    <a:pt x="90" y="30"/>
                  </a:lnTo>
                  <a:lnTo>
                    <a:pt x="100" y="30"/>
                  </a:lnTo>
                  <a:lnTo>
                    <a:pt x="109" y="33"/>
                  </a:lnTo>
                  <a:lnTo>
                    <a:pt x="118" y="35"/>
                  </a:lnTo>
                  <a:lnTo>
                    <a:pt x="128" y="38"/>
                  </a:lnTo>
                  <a:lnTo>
                    <a:pt x="135" y="42"/>
                  </a:lnTo>
                  <a:lnTo>
                    <a:pt x="143" y="47"/>
                  </a:lnTo>
                  <a:lnTo>
                    <a:pt x="149" y="51"/>
                  </a:lnTo>
                  <a:lnTo>
                    <a:pt x="154" y="56"/>
                  </a:lnTo>
                  <a:lnTo>
                    <a:pt x="156" y="58"/>
                  </a:lnTo>
                  <a:lnTo>
                    <a:pt x="160" y="59"/>
                  </a:lnTo>
                  <a:lnTo>
                    <a:pt x="162" y="60"/>
                  </a:lnTo>
                  <a:lnTo>
                    <a:pt x="165" y="60"/>
                  </a:lnTo>
                  <a:lnTo>
                    <a:pt x="168" y="60"/>
                  </a:lnTo>
                  <a:lnTo>
                    <a:pt x="170" y="59"/>
                  </a:lnTo>
                  <a:lnTo>
                    <a:pt x="174" y="58"/>
                  </a:lnTo>
                  <a:lnTo>
                    <a:pt x="176" y="56"/>
                  </a:lnTo>
                  <a:lnTo>
                    <a:pt x="178" y="54"/>
                  </a:lnTo>
                  <a:lnTo>
                    <a:pt x="179" y="51"/>
                  </a:lnTo>
                  <a:lnTo>
                    <a:pt x="180" y="49"/>
                  </a:lnTo>
                  <a:lnTo>
                    <a:pt x="180" y="45"/>
                  </a:lnTo>
                  <a:lnTo>
                    <a:pt x="180" y="42"/>
                  </a:lnTo>
                  <a:lnTo>
                    <a:pt x="179" y="40"/>
                  </a:lnTo>
                  <a:lnTo>
                    <a:pt x="178" y="37"/>
                  </a:lnTo>
                  <a:lnTo>
                    <a:pt x="176" y="35"/>
                  </a:lnTo>
                  <a:lnTo>
                    <a:pt x="169" y="28"/>
                  </a:lnTo>
                  <a:lnTo>
                    <a:pt x="161" y="22"/>
                  </a:lnTo>
                  <a:lnTo>
                    <a:pt x="151" y="16"/>
                  </a:lnTo>
                  <a:lnTo>
                    <a:pt x="140" y="11"/>
                  </a:lnTo>
                  <a:lnTo>
                    <a:pt x="129" y="7"/>
                  </a:lnTo>
                  <a:lnTo>
                    <a:pt x="116" y="4"/>
                  </a:lnTo>
                  <a:lnTo>
                    <a:pt x="103" y="1"/>
                  </a:lnTo>
                  <a:lnTo>
                    <a:pt x="90" y="0"/>
                  </a:lnTo>
                  <a:lnTo>
                    <a:pt x="77" y="1"/>
                  </a:lnTo>
                  <a:lnTo>
                    <a:pt x="64" y="4"/>
                  </a:lnTo>
                  <a:lnTo>
                    <a:pt x="51" y="7"/>
                  </a:lnTo>
                  <a:lnTo>
                    <a:pt x="40" y="11"/>
                  </a:lnTo>
                  <a:lnTo>
                    <a:pt x="29" y="16"/>
                  </a:lnTo>
                  <a:lnTo>
                    <a:pt x="19" y="22"/>
                  </a:lnTo>
                  <a:lnTo>
                    <a:pt x="11" y="28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63FC03C1-5626-4AA5-BF77-B046E0122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58975"/>
              <a:ext cx="85725" cy="23813"/>
            </a:xfrm>
            <a:custGeom>
              <a:avLst/>
              <a:gdLst>
                <a:gd name="T0" fmla="*/ 258 w 270"/>
                <a:gd name="T1" fmla="*/ 75 h 75"/>
                <a:gd name="T2" fmla="*/ 264 w 270"/>
                <a:gd name="T3" fmla="*/ 73 h 75"/>
                <a:gd name="T4" fmla="*/ 268 w 270"/>
                <a:gd name="T5" fmla="*/ 69 h 75"/>
                <a:gd name="T6" fmla="*/ 270 w 270"/>
                <a:gd name="T7" fmla="*/ 63 h 75"/>
                <a:gd name="T8" fmla="*/ 270 w 270"/>
                <a:gd name="T9" fmla="*/ 57 h 75"/>
                <a:gd name="T10" fmla="*/ 268 w 270"/>
                <a:gd name="T11" fmla="*/ 52 h 75"/>
                <a:gd name="T12" fmla="*/ 254 w 270"/>
                <a:gd name="T13" fmla="*/ 39 h 75"/>
                <a:gd name="T14" fmla="*/ 229 w 270"/>
                <a:gd name="T15" fmla="*/ 21 h 75"/>
                <a:gd name="T16" fmla="*/ 198 w 270"/>
                <a:gd name="T17" fmla="*/ 8 h 75"/>
                <a:gd name="T18" fmla="*/ 159 w 270"/>
                <a:gd name="T19" fmla="*/ 0 h 75"/>
                <a:gd name="T20" fmla="*/ 111 w 270"/>
                <a:gd name="T21" fmla="*/ 0 h 75"/>
                <a:gd name="T22" fmla="*/ 72 w 270"/>
                <a:gd name="T23" fmla="*/ 8 h 75"/>
                <a:gd name="T24" fmla="*/ 41 w 270"/>
                <a:gd name="T25" fmla="*/ 21 h 75"/>
                <a:gd name="T26" fmla="*/ 16 w 270"/>
                <a:gd name="T27" fmla="*/ 39 h 75"/>
                <a:gd name="T28" fmla="*/ 2 w 270"/>
                <a:gd name="T29" fmla="*/ 52 h 75"/>
                <a:gd name="T30" fmla="*/ 0 w 270"/>
                <a:gd name="T31" fmla="*/ 57 h 75"/>
                <a:gd name="T32" fmla="*/ 0 w 270"/>
                <a:gd name="T33" fmla="*/ 63 h 75"/>
                <a:gd name="T34" fmla="*/ 2 w 270"/>
                <a:gd name="T35" fmla="*/ 69 h 75"/>
                <a:gd name="T36" fmla="*/ 6 w 270"/>
                <a:gd name="T37" fmla="*/ 73 h 75"/>
                <a:gd name="T38" fmla="*/ 12 w 270"/>
                <a:gd name="T39" fmla="*/ 75 h 75"/>
                <a:gd name="T40" fmla="*/ 17 w 270"/>
                <a:gd name="T41" fmla="*/ 75 h 75"/>
                <a:gd name="T42" fmla="*/ 22 w 270"/>
                <a:gd name="T43" fmla="*/ 73 h 75"/>
                <a:gd name="T44" fmla="*/ 35 w 270"/>
                <a:gd name="T45" fmla="*/ 61 h 75"/>
                <a:gd name="T46" fmla="*/ 57 w 270"/>
                <a:gd name="T47" fmla="*/ 46 h 75"/>
                <a:gd name="T48" fmla="*/ 81 w 270"/>
                <a:gd name="T49" fmla="*/ 36 h 75"/>
                <a:gd name="T50" fmla="*/ 115 w 270"/>
                <a:gd name="T51" fmla="*/ 30 h 75"/>
                <a:gd name="T52" fmla="*/ 155 w 270"/>
                <a:gd name="T53" fmla="*/ 30 h 75"/>
                <a:gd name="T54" fmla="*/ 189 w 270"/>
                <a:gd name="T55" fmla="*/ 36 h 75"/>
                <a:gd name="T56" fmla="*/ 213 w 270"/>
                <a:gd name="T57" fmla="*/ 46 h 75"/>
                <a:gd name="T58" fmla="*/ 235 w 270"/>
                <a:gd name="T59" fmla="*/ 61 h 75"/>
                <a:gd name="T60" fmla="*/ 248 w 270"/>
                <a:gd name="T61" fmla="*/ 73 h 75"/>
                <a:gd name="T62" fmla="*/ 253 w 270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75">
                  <a:moveTo>
                    <a:pt x="255" y="75"/>
                  </a:moveTo>
                  <a:lnTo>
                    <a:pt x="258" y="75"/>
                  </a:lnTo>
                  <a:lnTo>
                    <a:pt x="262" y="74"/>
                  </a:lnTo>
                  <a:lnTo>
                    <a:pt x="264" y="73"/>
                  </a:lnTo>
                  <a:lnTo>
                    <a:pt x="266" y="71"/>
                  </a:lnTo>
                  <a:lnTo>
                    <a:pt x="268" y="69"/>
                  </a:lnTo>
                  <a:lnTo>
                    <a:pt x="269" y="66"/>
                  </a:lnTo>
                  <a:lnTo>
                    <a:pt x="270" y="63"/>
                  </a:lnTo>
                  <a:lnTo>
                    <a:pt x="270" y="60"/>
                  </a:lnTo>
                  <a:lnTo>
                    <a:pt x="270" y="57"/>
                  </a:lnTo>
                  <a:lnTo>
                    <a:pt x="269" y="54"/>
                  </a:lnTo>
                  <a:lnTo>
                    <a:pt x="268" y="52"/>
                  </a:lnTo>
                  <a:lnTo>
                    <a:pt x="266" y="50"/>
                  </a:lnTo>
                  <a:lnTo>
                    <a:pt x="254" y="39"/>
                  </a:lnTo>
                  <a:lnTo>
                    <a:pt x="242" y="29"/>
                  </a:lnTo>
                  <a:lnTo>
                    <a:pt x="229" y="21"/>
                  </a:lnTo>
                  <a:lnTo>
                    <a:pt x="214" y="13"/>
                  </a:lnTo>
                  <a:lnTo>
                    <a:pt x="198" y="8"/>
                  </a:lnTo>
                  <a:lnTo>
                    <a:pt x="180" y="4"/>
                  </a:lnTo>
                  <a:lnTo>
                    <a:pt x="159" y="0"/>
                  </a:lnTo>
                  <a:lnTo>
                    <a:pt x="135" y="0"/>
                  </a:lnTo>
                  <a:lnTo>
                    <a:pt x="111" y="0"/>
                  </a:lnTo>
                  <a:lnTo>
                    <a:pt x="90" y="4"/>
                  </a:lnTo>
                  <a:lnTo>
                    <a:pt x="72" y="8"/>
                  </a:lnTo>
                  <a:lnTo>
                    <a:pt x="56" y="13"/>
                  </a:lnTo>
                  <a:lnTo>
                    <a:pt x="41" y="21"/>
                  </a:lnTo>
                  <a:lnTo>
                    <a:pt x="28" y="29"/>
                  </a:lnTo>
                  <a:lnTo>
                    <a:pt x="16" y="39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2" y="69"/>
                  </a:lnTo>
                  <a:lnTo>
                    <a:pt x="4" y="71"/>
                  </a:lnTo>
                  <a:lnTo>
                    <a:pt x="6" y="73"/>
                  </a:lnTo>
                  <a:lnTo>
                    <a:pt x="8" y="74"/>
                  </a:lnTo>
                  <a:lnTo>
                    <a:pt x="12" y="75"/>
                  </a:lnTo>
                  <a:lnTo>
                    <a:pt x="15" y="75"/>
                  </a:lnTo>
                  <a:lnTo>
                    <a:pt x="17" y="75"/>
                  </a:lnTo>
                  <a:lnTo>
                    <a:pt x="20" y="74"/>
                  </a:lnTo>
                  <a:lnTo>
                    <a:pt x="22" y="73"/>
                  </a:lnTo>
                  <a:lnTo>
                    <a:pt x="26" y="71"/>
                  </a:lnTo>
                  <a:lnTo>
                    <a:pt x="35" y="61"/>
                  </a:lnTo>
                  <a:lnTo>
                    <a:pt x="45" y="53"/>
                  </a:lnTo>
                  <a:lnTo>
                    <a:pt x="57" y="46"/>
                  </a:lnTo>
                  <a:lnTo>
                    <a:pt x="68" y="40"/>
                  </a:lnTo>
                  <a:lnTo>
                    <a:pt x="81" y="36"/>
                  </a:lnTo>
                  <a:lnTo>
                    <a:pt x="97" y="32"/>
                  </a:lnTo>
                  <a:lnTo>
                    <a:pt x="115" y="30"/>
                  </a:lnTo>
                  <a:lnTo>
                    <a:pt x="135" y="30"/>
                  </a:lnTo>
                  <a:lnTo>
                    <a:pt x="155" y="30"/>
                  </a:lnTo>
                  <a:lnTo>
                    <a:pt x="173" y="32"/>
                  </a:lnTo>
                  <a:lnTo>
                    <a:pt x="189" y="36"/>
                  </a:lnTo>
                  <a:lnTo>
                    <a:pt x="201" y="41"/>
                  </a:lnTo>
                  <a:lnTo>
                    <a:pt x="213" y="46"/>
                  </a:lnTo>
                  <a:lnTo>
                    <a:pt x="225" y="53"/>
                  </a:lnTo>
                  <a:lnTo>
                    <a:pt x="235" y="61"/>
                  </a:lnTo>
                  <a:lnTo>
                    <a:pt x="244" y="71"/>
                  </a:lnTo>
                  <a:lnTo>
                    <a:pt x="248" y="73"/>
                  </a:lnTo>
                  <a:lnTo>
                    <a:pt x="250" y="74"/>
                  </a:lnTo>
                  <a:lnTo>
                    <a:pt x="253" y="75"/>
                  </a:lnTo>
                  <a:lnTo>
                    <a:pt x="255" y="75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BF32E357-D14B-4EAA-951C-C173048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1935163"/>
              <a:ext cx="114300" cy="28575"/>
            </a:xfrm>
            <a:custGeom>
              <a:avLst/>
              <a:gdLst>
                <a:gd name="T0" fmla="*/ 338 w 360"/>
                <a:gd name="T1" fmla="*/ 87 h 90"/>
                <a:gd name="T2" fmla="*/ 343 w 360"/>
                <a:gd name="T3" fmla="*/ 89 h 90"/>
                <a:gd name="T4" fmla="*/ 348 w 360"/>
                <a:gd name="T5" fmla="*/ 89 h 90"/>
                <a:gd name="T6" fmla="*/ 354 w 360"/>
                <a:gd name="T7" fmla="*/ 87 h 90"/>
                <a:gd name="T8" fmla="*/ 358 w 360"/>
                <a:gd name="T9" fmla="*/ 83 h 90"/>
                <a:gd name="T10" fmla="*/ 360 w 360"/>
                <a:gd name="T11" fmla="*/ 77 h 90"/>
                <a:gd name="T12" fmla="*/ 360 w 360"/>
                <a:gd name="T13" fmla="*/ 72 h 90"/>
                <a:gd name="T14" fmla="*/ 358 w 360"/>
                <a:gd name="T15" fmla="*/ 67 h 90"/>
                <a:gd name="T16" fmla="*/ 347 w 360"/>
                <a:gd name="T17" fmla="*/ 56 h 90"/>
                <a:gd name="T18" fmla="*/ 329 w 360"/>
                <a:gd name="T19" fmla="*/ 41 h 90"/>
                <a:gd name="T20" fmla="*/ 311 w 360"/>
                <a:gd name="T21" fmla="*/ 28 h 90"/>
                <a:gd name="T22" fmla="*/ 292 w 360"/>
                <a:gd name="T23" fmla="*/ 18 h 90"/>
                <a:gd name="T24" fmla="*/ 270 w 360"/>
                <a:gd name="T25" fmla="*/ 11 h 90"/>
                <a:gd name="T26" fmla="*/ 248 w 360"/>
                <a:gd name="T27" fmla="*/ 6 h 90"/>
                <a:gd name="T28" fmla="*/ 209 w 360"/>
                <a:gd name="T29" fmla="*/ 0 h 90"/>
                <a:gd name="T30" fmla="*/ 151 w 360"/>
                <a:gd name="T31" fmla="*/ 0 h 90"/>
                <a:gd name="T32" fmla="*/ 112 w 360"/>
                <a:gd name="T33" fmla="*/ 6 h 90"/>
                <a:gd name="T34" fmla="*/ 90 w 360"/>
                <a:gd name="T35" fmla="*/ 11 h 90"/>
                <a:gd name="T36" fmla="*/ 68 w 360"/>
                <a:gd name="T37" fmla="*/ 18 h 90"/>
                <a:gd name="T38" fmla="*/ 49 w 360"/>
                <a:gd name="T39" fmla="*/ 28 h 90"/>
                <a:gd name="T40" fmla="*/ 31 w 360"/>
                <a:gd name="T41" fmla="*/ 41 h 90"/>
                <a:gd name="T42" fmla="*/ 13 w 360"/>
                <a:gd name="T43" fmla="*/ 56 h 90"/>
                <a:gd name="T44" fmla="*/ 2 w 360"/>
                <a:gd name="T45" fmla="*/ 67 h 90"/>
                <a:gd name="T46" fmla="*/ 0 w 360"/>
                <a:gd name="T47" fmla="*/ 72 h 90"/>
                <a:gd name="T48" fmla="*/ 0 w 360"/>
                <a:gd name="T49" fmla="*/ 77 h 90"/>
                <a:gd name="T50" fmla="*/ 2 w 360"/>
                <a:gd name="T51" fmla="*/ 83 h 90"/>
                <a:gd name="T52" fmla="*/ 6 w 360"/>
                <a:gd name="T53" fmla="*/ 87 h 90"/>
                <a:gd name="T54" fmla="*/ 12 w 360"/>
                <a:gd name="T55" fmla="*/ 89 h 90"/>
                <a:gd name="T56" fmla="*/ 17 w 360"/>
                <a:gd name="T57" fmla="*/ 89 h 90"/>
                <a:gd name="T58" fmla="*/ 22 w 360"/>
                <a:gd name="T59" fmla="*/ 87 h 90"/>
                <a:gd name="T60" fmla="*/ 41 w 360"/>
                <a:gd name="T61" fmla="*/ 71 h 90"/>
                <a:gd name="T62" fmla="*/ 64 w 360"/>
                <a:gd name="T63" fmla="*/ 55 h 90"/>
                <a:gd name="T64" fmla="*/ 81 w 360"/>
                <a:gd name="T65" fmla="*/ 45 h 90"/>
                <a:gd name="T66" fmla="*/ 100 w 360"/>
                <a:gd name="T67" fmla="*/ 39 h 90"/>
                <a:gd name="T68" fmla="*/ 120 w 360"/>
                <a:gd name="T69" fmla="*/ 35 h 90"/>
                <a:gd name="T70" fmla="*/ 154 w 360"/>
                <a:gd name="T71" fmla="*/ 30 h 90"/>
                <a:gd name="T72" fmla="*/ 206 w 360"/>
                <a:gd name="T73" fmla="*/ 30 h 90"/>
                <a:gd name="T74" fmla="*/ 240 w 360"/>
                <a:gd name="T75" fmla="*/ 35 h 90"/>
                <a:gd name="T76" fmla="*/ 260 w 360"/>
                <a:gd name="T77" fmla="*/ 39 h 90"/>
                <a:gd name="T78" fmla="*/ 279 w 360"/>
                <a:gd name="T79" fmla="*/ 45 h 90"/>
                <a:gd name="T80" fmla="*/ 296 w 360"/>
                <a:gd name="T81" fmla="*/ 55 h 90"/>
                <a:gd name="T82" fmla="*/ 319 w 360"/>
                <a:gd name="T83" fmla="*/ 71 h 90"/>
                <a:gd name="T84" fmla="*/ 334 w 360"/>
                <a:gd name="T85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90">
                  <a:moveTo>
                    <a:pt x="334" y="86"/>
                  </a:moveTo>
                  <a:lnTo>
                    <a:pt x="338" y="87"/>
                  </a:lnTo>
                  <a:lnTo>
                    <a:pt x="340" y="89"/>
                  </a:lnTo>
                  <a:lnTo>
                    <a:pt x="343" y="89"/>
                  </a:lnTo>
                  <a:lnTo>
                    <a:pt x="345" y="90"/>
                  </a:lnTo>
                  <a:lnTo>
                    <a:pt x="348" y="89"/>
                  </a:lnTo>
                  <a:lnTo>
                    <a:pt x="352" y="89"/>
                  </a:lnTo>
                  <a:lnTo>
                    <a:pt x="354" y="87"/>
                  </a:lnTo>
                  <a:lnTo>
                    <a:pt x="356" y="86"/>
                  </a:lnTo>
                  <a:lnTo>
                    <a:pt x="358" y="83"/>
                  </a:lnTo>
                  <a:lnTo>
                    <a:pt x="359" y="81"/>
                  </a:lnTo>
                  <a:lnTo>
                    <a:pt x="360" y="77"/>
                  </a:lnTo>
                  <a:lnTo>
                    <a:pt x="360" y="75"/>
                  </a:lnTo>
                  <a:lnTo>
                    <a:pt x="360" y="72"/>
                  </a:lnTo>
                  <a:lnTo>
                    <a:pt x="359" y="69"/>
                  </a:lnTo>
                  <a:lnTo>
                    <a:pt x="358" y="67"/>
                  </a:lnTo>
                  <a:lnTo>
                    <a:pt x="356" y="65"/>
                  </a:lnTo>
                  <a:lnTo>
                    <a:pt x="347" y="56"/>
                  </a:lnTo>
                  <a:lnTo>
                    <a:pt x="339" y="48"/>
                  </a:lnTo>
                  <a:lnTo>
                    <a:pt x="329" y="41"/>
                  </a:lnTo>
                  <a:lnTo>
                    <a:pt x="320" y="35"/>
                  </a:lnTo>
                  <a:lnTo>
                    <a:pt x="311" y="28"/>
                  </a:lnTo>
                  <a:lnTo>
                    <a:pt x="301" y="23"/>
                  </a:lnTo>
                  <a:lnTo>
                    <a:pt x="292" y="18"/>
                  </a:lnTo>
                  <a:lnTo>
                    <a:pt x="281" y="14"/>
                  </a:lnTo>
                  <a:lnTo>
                    <a:pt x="270" y="11"/>
                  </a:lnTo>
                  <a:lnTo>
                    <a:pt x="259" y="8"/>
                  </a:lnTo>
                  <a:lnTo>
                    <a:pt x="248" y="6"/>
                  </a:lnTo>
                  <a:lnTo>
                    <a:pt x="235" y="3"/>
                  </a:lnTo>
                  <a:lnTo>
                    <a:pt x="209" y="0"/>
                  </a:lnTo>
                  <a:lnTo>
                    <a:pt x="180" y="0"/>
                  </a:lnTo>
                  <a:lnTo>
                    <a:pt x="151" y="0"/>
                  </a:lnTo>
                  <a:lnTo>
                    <a:pt x="124" y="3"/>
                  </a:lnTo>
                  <a:lnTo>
                    <a:pt x="112" y="6"/>
                  </a:lnTo>
                  <a:lnTo>
                    <a:pt x="101" y="8"/>
                  </a:lnTo>
                  <a:lnTo>
                    <a:pt x="90" y="11"/>
                  </a:lnTo>
                  <a:lnTo>
                    <a:pt x="79" y="14"/>
                  </a:lnTo>
                  <a:lnTo>
                    <a:pt x="68" y="18"/>
                  </a:lnTo>
                  <a:lnTo>
                    <a:pt x="59" y="23"/>
                  </a:lnTo>
                  <a:lnTo>
                    <a:pt x="49" y="28"/>
                  </a:lnTo>
                  <a:lnTo>
                    <a:pt x="39" y="35"/>
                  </a:lnTo>
                  <a:lnTo>
                    <a:pt x="31" y="41"/>
                  </a:lnTo>
                  <a:lnTo>
                    <a:pt x="21" y="48"/>
                  </a:lnTo>
                  <a:lnTo>
                    <a:pt x="13" y="56"/>
                  </a:lnTo>
                  <a:lnTo>
                    <a:pt x="4" y="65"/>
                  </a:lnTo>
                  <a:lnTo>
                    <a:pt x="2" y="67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6" y="87"/>
                  </a:lnTo>
                  <a:lnTo>
                    <a:pt x="8" y="89"/>
                  </a:lnTo>
                  <a:lnTo>
                    <a:pt x="12" y="89"/>
                  </a:lnTo>
                  <a:lnTo>
                    <a:pt x="15" y="90"/>
                  </a:lnTo>
                  <a:lnTo>
                    <a:pt x="17" y="89"/>
                  </a:lnTo>
                  <a:lnTo>
                    <a:pt x="20" y="89"/>
                  </a:lnTo>
                  <a:lnTo>
                    <a:pt x="22" y="87"/>
                  </a:lnTo>
                  <a:lnTo>
                    <a:pt x="26" y="86"/>
                  </a:lnTo>
                  <a:lnTo>
                    <a:pt x="41" y="71"/>
                  </a:lnTo>
                  <a:lnTo>
                    <a:pt x="57" y="59"/>
                  </a:lnTo>
                  <a:lnTo>
                    <a:pt x="64" y="55"/>
                  </a:lnTo>
                  <a:lnTo>
                    <a:pt x="73" y="50"/>
                  </a:lnTo>
                  <a:lnTo>
                    <a:pt x="81" y="45"/>
                  </a:lnTo>
                  <a:lnTo>
                    <a:pt x="91" y="42"/>
                  </a:lnTo>
                  <a:lnTo>
                    <a:pt x="100" y="39"/>
                  </a:lnTo>
                  <a:lnTo>
                    <a:pt x="109" y="37"/>
                  </a:lnTo>
                  <a:lnTo>
                    <a:pt x="120" y="35"/>
                  </a:lnTo>
                  <a:lnTo>
                    <a:pt x="131" y="32"/>
                  </a:lnTo>
                  <a:lnTo>
                    <a:pt x="154" y="30"/>
                  </a:lnTo>
                  <a:lnTo>
                    <a:pt x="180" y="30"/>
                  </a:lnTo>
                  <a:lnTo>
                    <a:pt x="206" y="30"/>
                  </a:lnTo>
                  <a:lnTo>
                    <a:pt x="229" y="32"/>
                  </a:lnTo>
                  <a:lnTo>
                    <a:pt x="240" y="35"/>
                  </a:lnTo>
                  <a:lnTo>
                    <a:pt x="250" y="37"/>
                  </a:lnTo>
                  <a:lnTo>
                    <a:pt x="260" y="39"/>
                  </a:lnTo>
                  <a:lnTo>
                    <a:pt x="269" y="42"/>
                  </a:lnTo>
                  <a:lnTo>
                    <a:pt x="279" y="45"/>
                  </a:lnTo>
                  <a:lnTo>
                    <a:pt x="287" y="50"/>
                  </a:lnTo>
                  <a:lnTo>
                    <a:pt x="296" y="55"/>
                  </a:lnTo>
                  <a:lnTo>
                    <a:pt x="303" y="59"/>
                  </a:lnTo>
                  <a:lnTo>
                    <a:pt x="319" y="71"/>
                  </a:lnTo>
                  <a:lnTo>
                    <a:pt x="334" y="86"/>
                  </a:lnTo>
                  <a:lnTo>
                    <a:pt x="334" y="86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F8C4120B-7DD0-4E0A-8BEA-7C6AC1DC0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049463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1 h 30"/>
                <a:gd name="T4" fmla="*/ 9 w 30"/>
                <a:gd name="T5" fmla="*/ 1 h 30"/>
                <a:gd name="T6" fmla="*/ 6 w 30"/>
                <a:gd name="T7" fmla="*/ 3 h 30"/>
                <a:gd name="T8" fmla="*/ 4 w 30"/>
                <a:gd name="T9" fmla="*/ 4 h 30"/>
                <a:gd name="T10" fmla="*/ 2 w 30"/>
                <a:gd name="T11" fmla="*/ 7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5 h 30"/>
                <a:gd name="T26" fmla="*/ 6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0 w 30"/>
                <a:gd name="T37" fmla="*/ 29 h 30"/>
                <a:gd name="T38" fmla="*/ 24 w 30"/>
                <a:gd name="T39" fmla="*/ 28 h 30"/>
                <a:gd name="T40" fmla="*/ 26 w 30"/>
                <a:gd name="T41" fmla="*/ 25 h 30"/>
                <a:gd name="T42" fmla="*/ 27 w 30"/>
                <a:gd name="T43" fmla="*/ 23 h 30"/>
                <a:gd name="T44" fmla="*/ 29 w 30"/>
                <a:gd name="T45" fmla="*/ 21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9 h 30"/>
                <a:gd name="T54" fmla="*/ 27 w 30"/>
                <a:gd name="T55" fmla="*/ 6 h 30"/>
                <a:gd name="T56" fmla="*/ 26 w 30"/>
                <a:gd name="T57" fmla="*/ 4 h 30"/>
                <a:gd name="T58" fmla="*/ 24 w 30"/>
                <a:gd name="T59" fmla="*/ 3 h 30"/>
                <a:gd name="T60" fmla="*/ 20 w 30"/>
                <a:gd name="T61" fmla="*/ 1 h 30"/>
                <a:gd name="T62" fmla="*/ 18 w 30"/>
                <a:gd name="T63" fmla="*/ 1 h 30"/>
                <a:gd name="T64" fmla="*/ 15 w 30"/>
                <a:gd name="T65" fmla="*/ 0 h 30"/>
                <a:gd name="T66" fmla="*/ 15 w 3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748EB9F1-FA9B-4267-A08E-DF6A648EE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049463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1 h 30"/>
                <a:gd name="T4" fmla="*/ 10 w 30"/>
                <a:gd name="T5" fmla="*/ 1 h 30"/>
                <a:gd name="T6" fmla="*/ 6 w 30"/>
                <a:gd name="T7" fmla="*/ 3 h 30"/>
                <a:gd name="T8" fmla="*/ 4 w 30"/>
                <a:gd name="T9" fmla="*/ 4 h 30"/>
                <a:gd name="T10" fmla="*/ 2 w 30"/>
                <a:gd name="T11" fmla="*/ 7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5 h 30"/>
                <a:gd name="T26" fmla="*/ 6 w 30"/>
                <a:gd name="T27" fmla="*/ 28 h 30"/>
                <a:gd name="T28" fmla="*/ 10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0 w 30"/>
                <a:gd name="T37" fmla="*/ 29 h 30"/>
                <a:gd name="T38" fmla="*/ 24 w 30"/>
                <a:gd name="T39" fmla="*/ 28 h 30"/>
                <a:gd name="T40" fmla="*/ 26 w 30"/>
                <a:gd name="T41" fmla="*/ 25 h 30"/>
                <a:gd name="T42" fmla="*/ 28 w 30"/>
                <a:gd name="T43" fmla="*/ 23 h 30"/>
                <a:gd name="T44" fmla="*/ 29 w 30"/>
                <a:gd name="T45" fmla="*/ 21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9 h 30"/>
                <a:gd name="T54" fmla="*/ 28 w 30"/>
                <a:gd name="T55" fmla="*/ 6 h 30"/>
                <a:gd name="T56" fmla="*/ 26 w 30"/>
                <a:gd name="T57" fmla="*/ 4 h 30"/>
                <a:gd name="T58" fmla="*/ 24 w 30"/>
                <a:gd name="T59" fmla="*/ 3 h 30"/>
                <a:gd name="T60" fmla="*/ 20 w 30"/>
                <a:gd name="T61" fmla="*/ 1 h 30"/>
                <a:gd name="T62" fmla="*/ 18 w 30"/>
                <a:gd name="T63" fmla="*/ 1 h 30"/>
                <a:gd name="T64" fmla="*/ 15 w 30"/>
                <a:gd name="T65" fmla="*/ 0 h 30"/>
                <a:gd name="T66" fmla="*/ 15 w 3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E5655DB5-427B-429F-807C-11B8F1EFC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049463"/>
              <a:ext cx="9525" cy="9525"/>
            </a:xfrm>
            <a:custGeom>
              <a:avLst/>
              <a:gdLst>
                <a:gd name="T0" fmla="*/ 15 w 30"/>
                <a:gd name="T1" fmla="*/ 30 h 30"/>
                <a:gd name="T2" fmla="*/ 18 w 30"/>
                <a:gd name="T3" fmla="*/ 30 h 30"/>
                <a:gd name="T4" fmla="*/ 21 w 30"/>
                <a:gd name="T5" fmla="*/ 29 h 30"/>
                <a:gd name="T6" fmla="*/ 24 w 30"/>
                <a:gd name="T7" fmla="*/ 28 h 30"/>
                <a:gd name="T8" fmla="*/ 26 w 30"/>
                <a:gd name="T9" fmla="*/ 25 h 30"/>
                <a:gd name="T10" fmla="*/ 28 w 30"/>
                <a:gd name="T11" fmla="*/ 23 h 30"/>
                <a:gd name="T12" fmla="*/ 29 w 30"/>
                <a:gd name="T13" fmla="*/ 21 h 30"/>
                <a:gd name="T14" fmla="*/ 30 w 30"/>
                <a:gd name="T15" fmla="*/ 18 h 30"/>
                <a:gd name="T16" fmla="*/ 30 w 30"/>
                <a:gd name="T17" fmla="*/ 15 h 30"/>
                <a:gd name="T18" fmla="*/ 30 w 30"/>
                <a:gd name="T19" fmla="*/ 12 h 30"/>
                <a:gd name="T20" fmla="*/ 29 w 30"/>
                <a:gd name="T21" fmla="*/ 9 h 30"/>
                <a:gd name="T22" fmla="*/ 28 w 30"/>
                <a:gd name="T23" fmla="*/ 6 h 30"/>
                <a:gd name="T24" fmla="*/ 26 w 30"/>
                <a:gd name="T25" fmla="*/ 4 h 30"/>
                <a:gd name="T26" fmla="*/ 24 w 30"/>
                <a:gd name="T27" fmla="*/ 3 h 30"/>
                <a:gd name="T28" fmla="*/ 21 w 30"/>
                <a:gd name="T29" fmla="*/ 1 h 30"/>
                <a:gd name="T30" fmla="*/ 18 w 30"/>
                <a:gd name="T31" fmla="*/ 1 h 30"/>
                <a:gd name="T32" fmla="*/ 15 w 30"/>
                <a:gd name="T33" fmla="*/ 0 h 30"/>
                <a:gd name="T34" fmla="*/ 12 w 30"/>
                <a:gd name="T35" fmla="*/ 1 h 30"/>
                <a:gd name="T36" fmla="*/ 10 w 30"/>
                <a:gd name="T37" fmla="*/ 1 h 30"/>
                <a:gd name="T38" fmla="*/ 6 w 30"/>
                <a:gd name="T39" fmla="*/ 3 h 30"/>
                <a:gd name="T40" fmla="*/ 4 w 30"/>
                <a:gd name="T41" fmla="*/ 4 h 30"/>
                <a:gd name="T42" fmla="*/ 3 w 30"/>
                <a:gd name="T43" fmla="*/ 7 h 30"/>
                <a:gd name="T44" fmla="*/ 1 w 30"/>
                <a:gd name="T45" fmla="*/ 9 h 30"/>
                <a:gd name="T46" fmla="*/ 0 w 30"/>
                <a:gd name="T47" fmla="*/ 12 h 30"/>
                <a:gd name="T48" fmla="*/ 0 w 30"/>
                <a:gd name="T49" fmla="*/ 15 h 30"/>
                <a:gd name="T50" fmla="*/ 0 w 30"/>
                <a:gd name="T51" fmla="*/ 18 h 30"/>
                <a:gd name="T52" fmla="*/ 1 w 30"/>
                <a:gd name="T53" fmla="*/ 21 h 30"/>
                <a:gd name="T54" fmla="*/ 3 w 30"/>
                <a:gd name="T55" fmla="*/ 23 h 30"/>
                <a:gd name="T56" fmla="*/ 4 w 30"/>
                <a:gd name="T57" fmla="*/ 25 h 30"/>
                <a:gd name="T58" fmla="*/ 6 w 30"/>
                <a:gd name="T59" fmla="*/ 28 h 30"/>
                <a:gd name="T60" fmla="*/ 10 w 30"/>
                <a:gd name="T61" fmla="*/ 29 h 30"/>
                <a:gd name="T62" fmla="*/ 12 w 30"/>
                <a:gd name="T63" fmla="*/ 30 h 30"/>
                <a:gd name="T64" fmla="*/ 15 w 30"/>
                <a:gd name="T6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6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5F586697-FE01-4859-B179-8D4558BF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078038"/>
              <a:ext cx="9525" cy="9525"/>
            </a:xfrm>
            <a:custGeom>
              <a:avLst/>
              <a:gdLst>
                <a:gd name="T0" fmla="*/ 15 w 30"/>
                <a:gd name="T1" fmla="*/ 0 h 31"/>
                <a:gd name="T2" fmla="*/ 12 w 30"/>
                <a:gd name="T3" fmla="*/ 1 h 31"/>
                <a:gd name="T4" fmla="*/ 9 w 30"/>
                <a:gd name="T5" fmla="*/ 2 h 31"/>
                <a:gd name="T6" fmla="*/ 6 w 30"/>
                <a:gd name="T7" fmla="*/ 3 h 31"/>
                <a:gd name="T8" fmla="*/ 4 w 30"/>
                <a:gd name="T9" fmla="*/ 5 h 31"/>
                <a:gd name="T10" fmla="*/ 2 w 30"/>
                <a:gd name="T11" fmla="*/ 7 h 31"/>
                <a:gd name="T12" fmla="*/ 1 w 30"/>
                <a:gd name="T13" fmla="*/ 9 h 31"/>
                <a:gd name="T14" fmla="*/ 0 w 30"/>
                <a:gd name="T15" fmla="*/ 13 h 31"/>
                <a:gd name="T16" fmla="*/ 0 w 30"/>
                <a:gd name="T17" fmla="*/ 16 h 31"/>
                <a:gd name="T18" fmla="*/ 0 w 30"/>
                <a:gd name="T19" fmla="*/ 18 h 31"/>
                <a:gd name="T20" fmla="*/ 1 w 30"/>
                <a:gd name="T21" fmla="*/ 21 h 31"/>
                <a:gd name="T22" fmla="*/ 2 w 30"/>
                <a:gd name="T23" fmla="*/ 23 h 31"/>
                <a:gd name="T24" fmla="*/ 4 w 30"/>
                <a:gd name="T25" fmla="*/ 25 h 31"/>
                <a:gd name="T26" fmla="*/ 6 w 30"/>
                <a:gd name="T27" fmla="*/ 28 h 31"/>
                <a:gd name="T28" fmla="*/ 9 w 30"/>
                <a:gd name="T29" fmla="*/ 29 h 31"/>
                <a:gd name="T30" fmla="*/ 12 w 30"/>
                <a:gd name="T31" fmla="*/ 30 h 31"/>
                <a:gd name="T32" fmla="*/ 15 w 30"/>
                <a:gd name="T33" fmla="*/ 31 h 31"/>
                <a:gd name="T34" fmla="*/ 18 w 30"/>
                <a:gd name="T35" fmla="*/ 30 h 31"/>
                <a:gd name="T36" fmla="*/ 20 w 30"/>
                <a:gd name="T37" fmla="*/ 29 h 31"/>
                <a:gd name="T38" fmla="*/ 24 w 30"/>
                <a:gd name="T39" fmla="*/ 28 h 31"/>
                <a:gd name="T40" fmla="*/ 26 w 30"/>
                <a:gd name="T41" fmla="*/ 25 h 31"/>
                <a:gd name="T42" fmla="*/ 27 w 30"/>
                <a:gd name="T43" fmla="*/ 23 h 31"/>
                <a:gd name="T44" fmla="*/ 29 w 30"/>
                <a:gd name="T45" fmla="*/ 21 h 31"/>
                <a:gd name="T46" fmla="*/ 30 w 30"/>
                <a:gd name="T47" fmla="*/ 18 h 31"/>
                <a:gd name="T48" fmla="*/ 30 w 30"/>
                <a:gd name="T49" fmla="*/ 16 h 31"/>
                <a:gd name="T50" fmla="*/ 30 w 30"/>
                <a:gd name="T51" fmla="*/ 13 h 31"/>
                <a:gd name="T52" fmla="*/ 29 w 30"/>
                <a:gd name="T53" fmla="*/ 9 h 31"/>
                <a:gd name="T54" fmla="*/ 27 w 30"/>
                <a:gd name="T55" fmla="*/ 7 h 31"/>
                <a:gd name="T56" fmla="*/ 26 w 30"/>
                <a:gd name="T57" fmla="*/ 5 h 31"/>
                <a:gd name="T58" fmla="*/ 24 w 30"/>
                <a:gd name="T59" fmla="*/ 3 h 31"/>
                <a:gd name="T60" fmla="*/ 20 w 30"/>
                <a:gd name="T61" fmla="*/ 2 h 31"/>
                <a:gd name="T62" fmla="*/ 18 w 30"/>
                <a:gd name="T63" fmla="*/ 1 h 31"/>
                <a:gd name="T64" fmla="*/ 15 w 30"/>
                <a:gd name="T65" fmla="*/ 1 h 31"/>
                <a:gd name="T66" fmla="*/ 15 w 30"/>
                <a:gd name="T6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24FF7AA7-00B6-4CC8-B355-A33F56AE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078038"/>
              <a:ext cx="9525" cy="9525"/>
            </a:xfrm>
            <a:custGeom>
              <a:avLst/>
              <a:gdLst>
                <a:gd name="T0" fmla="*/ 15 w 30"/>
                <a:gd name="T1" fmla="*/ 0 h 31"/>
                <a:gd name="T2" fmla="*/ 12 w 30"/>
                <a:gd name="T3" fmla="*/ 1 h 31"/>
                <a:gd name="T4" fmla="*/ 10 w 30"/>
                <a:gd name="T5" fmla="*/ 2 h 31"/>
                <a:gd name="T6" fmla="*/ 6 w 30"/>
                <a:gd name="T7" fmla="*/ 3 h 31"/>
                <a:gd name="T8" fmla="*/ 4 w 30"/>
                <a:gd name="T9" fmla="*/ 5 h 31"/>
                <a:gd name="T10" fmla="*/ 2 w 30"/>
                <a:gd name="T11" fmla="*/ 7 h 31"/>
                <a:gd name="T12" fmla="*/ 1 w 30"/>
                <a:gd name="T13" fmla="*/ 9 h 31"/>
                <a:gd name="T14" fmla="*/ 0 w 30"/>
                <a:gd name="T15" fmla="*/ 13 h 31"/>
                <a:gd name="T16" fmla="*/ 0 w 30"/>
                <a:gd name="T17" fmla="*/ 16 h 31"/>
                <a:gd name="T18" fmla="*/ 0 w 30"/>
                <a:gd name="T19" fmla="*/ 18 h 31"/>
                <a:gd name="T20" fmla="*/ 1 w 30"/>
                <a:gd name="T21" fmla="*/ 21 h 31"/>
                <a:gd name="T22" fmla="*/ 2 w 30"/>
                <a:gd name="T23" fmla="*/ 23 h 31"/>
                <a:gd name="T24" fmla="*/ 4 w 30"/>
                <a:gd name="T25" fmla="*/ 25 h 31"/>
                <a:gd name="T26" fmla="*/ 6 w 30"/>
                <a:gd name="T27" fmla="*/ 28 h 31"/>
                <a:gd name="T28" fmla="*/ 10 w 30"/>
                <a:gd name="T29" fmla="*/ 29 h 31"/>
                <a:gd name="T30" fmla="*/ 12 w 30"/>
                <a:gd name="T31" fmla="*/ 30 h 31"/>
                <a:gd name="T32" fmla="*/ 15 w 30"/>
                <a:gd name="T33" fmla="*/ 31 h 31"/>
                <a:gd name="T34" fmla="*/ 18 w 30"/>
                <a:gd name="T35" fmla="*/ 30 h 31"/>
                <a:gd name="T36" fmla="*/ 20 w 30"/>
                <a:gd name="T37" fmla="*/ 29 h 31"/>
                <a:gd name="T38" fmla="*/ 24 w 30"/>
                <a:gd name="T39" fmla="*/ 28 h 31"/>
                <a:gd name="T40" fmla="*/ 26 w 30"/>
                <a:gd name="T41" fmla="*/ 25 h 31"/>
                <a:gd name="T42" fmla="*/ 28 w 30"/>
                <a:gd name="T43" fmla="*/ 23 h 31"/>
                <a:gd name="T44" fmla="*/ 29 w 30"/>
                <a:gd name="T45" fmla="*/ 21 h 31"/>
                <a:gd name="T46" fmla="*/ 30 w 30"/>
                <a:gd name="T47" fmla="*/ 18 h 31"/>
                <a:gd name="T48" fmla="*/ 30 w 30"/>
                <a:gd name="T49" fmla="*/ 16 h 31"/>
                <a:gd name="T50" fmla="*/ 30 w 30"/>
                <a:gd name="T51" fmla="*/ 13 h 31"/>
                <a:gd name="T52" fmla="*/ 29 w 30"/>
                <a:gd name="T53" fmla="*/ 9 h 31"/>
                <a:gd name="T54" fmla="*/ 28 w 30"/>
                <a:gd name="T55" fmla="*/ 7 h 31"/>
                <a:gd name="T56" fmla="*/ 26 w 30"/>
                <a:gd name="T57" fmla="*/ 5 h 31"/>
                <a:gd name="T58" fmla="*/ 24 w 30"/>
                <a:gd name="T59" fmla="*/ 3 h 31"/>
                <a:gd name="T60" fmla="*/ 20 w 30"/>
                <a:gd name="T61" fmla="*/ 2 h 31"/>
                <a:gd name="T62" fmla="*/ 18 w 30"/>
                <a:gd name="T63" fmla="*/ 1 h 31"/>
                <a:gd name="T64" fmla="*/ 15 w 30"/>
                <a:gd name="T65" fmla="*/ 1 h 31"/>
                <a:gd name="T66" fmla="*/ 15 w 30"/>
                <a:gd name="T6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12" y="1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B77D094D-8C7D-4CC3-B3E6-954D038F8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106613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8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0 h 30"/>
                <a:gd name="T22" fmla="*/ 2 w 30"/>
                <a:gd name="T23" fmla="*/ 23 h 30"/>
                <a:gd name="T24" fmla="*/ 4 w 30"/>
                <a:gd name="T25" fmla="*/ 26 h 30"/>
                <a:gd name="T26" fmla="*/ 6 w 30"/>
                <a:gd name="T27" fmla="*/ 27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0 w 30"/>
                <a:gd name="T37" fmla="*/ 29 h 30"/>
                <a:gd name="T38" fmla="*/ 24 w 30"/>
                <a:gd name="T39" fmla="*/ 27 h 30"/>
                <a:gd name="T40" fmla="*/ 26 w 30"/>
                <a:gd name="T41" fmla="*/ 26 h 30"/>
                <a:gd name="T42" fmla="*/ 27 w 30"/>
                <a:gd name="T43" fmla="*/ 23 h 30"/>
                <a:gd name="T44" fmla="*/ 29 w 30"/>
                <a:gd name="T45" fmla="*/ 20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8 h 30"/>
                <a:gd name="T54" fmla="*/ 27 w 30"/>
                <a:gd name="T55" fmla="*/ 6 h 30"/>
                <a:gd name="T56" fmla="*/ 26 w 30"/>
                <a:gd name="T57" fmla="*/ 4 h 30"/>
                <a:gd name="T58" fmla="*/ 24 w 30"/>
                <a:gd name="T59" fmla="*/ 2 h 30"/>
                <a:gd name="T60" fmla="*/ 20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61106C74-5CAC-4F1C-8B62-3081BF675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106613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10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8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0 h 30"/>
                <a:gd name="T22" fmla="*/ 2 w 30"/>
                <a:gd name="T23" fmla="*/ 23 h 30"/>
                <a:gd name="T24" fmla="*/ 4 w 30"/>
                <a:gd name="T25" fmla="*/ 26 h 30"/>
                <a:gd name="T26" fmla="*/ 6 w 30"/>
                <a:gd name="T27" fmla="*/ 27 h 30"/>
                <a:gd name="T28" fmla="*/ 10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0 w 30"/>
                <a:gd name="T37" fmla="*/ 29 h 30"/>
                <a:gd name="T38" fmla="*/ 24 w 30"/>
                <a:gd name="T39" fmla="*/ 27 h 30"/>
                <a:gd name="T40" fmla="*/ 26 w 30"/>
                <a:gd name="T41" fmla="*/ 26 h 30"/>
                <a:gd name="T42" fmla="*/ 28 w 30"/>
                <a:gd name="T43" fmla="*/ 23 h 30"/>
                <a:gd name="T44" fmla="*/ 29 w 30"/>
                <a:gd name="T45" fmla="*/ 20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8 h 30"/>
                <a:gd name="T54" fmla="*/ 28 w 30"/>
                <a:gd name="T55" fmla="*/ 6 h 30"/>
                <a:gd name="T56" fmla="*/ 26 w 30"/>
                <a:gd name="T57" fmla="*/ 4 h 30"/>
                <a:gd name="T58" fmla="*/ 24 w 30"/>
                <a:gd name="T59" fmla="*/ 2 h 30"/>
                <a:gd name="T60" fmla="*/ 20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73777CE1-229F-4DF6-9685-EBD8A40F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135188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10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0 h 30"/>
                <a:gd name="T22" fmla="*/ 2 w 30"/>
                <a:gd name="T23" fmla="*/ 24 h 30"/>
                <a:gd name="T24" fmla="*/ 4 w 30"/>
                <a:gd name="T25" fmla="*/ 26 h 30"/>
                <a:gd name="T26" fmla="*/ 6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0 w 30"/>
                <a:gd name="T37" fmla="*/ 29 h 30"/>
                <a:gd name="T38" fmla="*/ 24 w 30"/>
                <a:gd name="T39" fmla="*/ 28 h 30"/>
                <a:gd name="T40" fmla="*/ 26 w 30"/>
                <a:gd name="T41" fmla="*/ 26 h 30"/>
                <a:gd name="T42" fmla="*/ 27 w 30"/>
                <a:gd name="T43" fmla="*/ 24 h 30"/>
                <a:gd name="T44" fmla="*/ 29 w 30"/>
                <a:gd name="T45" fmla="*/ 20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10 h 30"/>
                <a:gd name="T54" fmla="*/ 27 w 30"/>
                <a:gd name="T55" fmla="*/ 6 h 30"/>
                <a:gd name="T56" fmla="*/ 26 w 30"/>
                <a:gd name="T57" fmla="*/ 4 h 30"/>
                <a:gd name="T58" fmla="*/ 24 w 30"/>
                <a:gd name="T59" fmla="*/ 2 h 30"/>
                <a:gd name="T60" fmla="*/ 20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  <a:gd name="T66" fmla="*/ 15 w 3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BDA8686B-2B56-4A29-85FF-64AB2EDD1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135188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10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10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0 h 30"/>
                <a:gd name="T22" fmla="*/ 2 w 30"/>
                <a:gd name="T23" fmla="*/ 24 h 30"/>
                <a:gd name="T24" fmla="*/ 4 w 30"/>
                <a:gd name="T25" fmla="*/ 26 h 30"/>
                <a:gd name="T26" fmla="*/ 6 w 30"/>
                <a:gd name="T27" fmla="*/ 28 h 30"/>
                <a:gd name="T28" fmla="*/ 10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8 w 30"/>
                <a:gd name="T35" fmla="*/ 30 h 30"/>
                <a:gd name="T36" fmla="*/ 20 w 30"/>
                <a:gd name="T37" fmla="*/ 29 h 30"/>
                <a:gd name="T38" fmla="*/ 24 w 30"/>
                <a:gd name="T39" fmla="*/ 28 h 30"/>
                <a:gd name="T40" fmla="*/ 26 w 30"/>
                <a:gd name="T41" fmla="*/ 26 h 30"/>
                <a:gd name="T42" fmla="*/ 28 w 30"/>
                <a:gd name="T43" fmla="*/ 24 h 30"/>
                <a:gd name="T44" fmla="*/ 29 w 30"/>
                <a:gd name="T45" fmla="*/ 20 h 30"/>
                <a:gd name="T46" fmla="*/ 30 w 30"/>
                <a:gd name="T47" fmla="*/ 18 h 30"/>
                <a:gd name="T48" fmla="*/ 30 w 30"/>
                <a:gd name="T49" fmla="*/ 15 h 30"/>
                <a:gd name="T50" fmla="*/ 30 w 30"/>
                <a:gd name="T51" fmla="*/ 12 h 30"/>
                <a:gd name="T52" fmla="*/ 29 w 30"/>
                <a:gd name="T53" fmla="*/ 10 h 30"/>
                <a:gd name="T54" fmla="*/ 28 w 30"/>
                <a:gd name="T55" fmla="*/ 6 h 30"/>
                <a:gd name="T56" fmla="*/ 26 w 30"/>
                <a:gd name="T57" fmla="*/ 4 h 30"/>
                <a:gd name="T58" fmla="*/ 24 w 30"/>
                <a:gd name="T59" fmla="*/ 2 h 30"/>
                <a:gd name="T60" fmla="*/ 20 w 30"/>
                <a:gd name="T61" fmla="*/ 1 h 30"/>
                <a:gd name="T62" fmla="*/ 18 w 30"/>
                <a:gd name="T63" fmla="*/ 0 h 30"/>
                <a:gd name="T64" fmla="*/ 15 w 30"/>
                <a:gd name="T65" fmla="*/ 0 h 30"/>
                <a:gd name="T66" fmla="*/ 15 w 30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233">
              <a:extLst>
                <a:ext uri="{FF2B5EF4-FFF2-40B4-BE49-F238E27FC236}">
                  <a16:creationId xmlns:a16="http://schemas.microsoft.com/office/drawing/2014/main" id="{5A0A37F7-1E4D-4123-9D23-3C8BCFBA5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078038"/>
              <a:ext cx="9525" cy="9525"/>
            </a:xfrm>
            <a:custGeom>
              <a:avLst/>
              <a:gdLst>
                <a:gd name="T0" fmla="*/ 15 w 30"/>
                <a:gd name="T1" fmla="*/ 30 h 30"/>
                <a:gd name="T2" fmla="*/ 18 w 30"/>
                <a:gd name="T3" fmla="*/ 29 h 30"/>
                <a:gd name="T4" fmla="*/ 21 w 30"/>
                <a:gd name="T5" fmla="*/ 28 h 30"/>
                <a:gd name="T6" fmla="*/ 24 w 30"/>
                <a:gd name="T7" fmla="*/ 27 h 30"/>
                <a:gd name="T8" fmla="*/ 26 w 30"/>
                <a:gd name="T9" fmla="*/ 24 h 30"/>
                <a:gd name="T10" fmla="*/ 28 w 30"/>
                <a:gd name="T11" fmla="*/ 22 h 30"/>
                <a:gd name="T12" fmla="*/ 29 w 30"/>
                <a:gd name="T13" fmla="*/ 20 h 30"/>
                <a:gd name="T14" fmla="*/ 30 w 30"/>
                <a:gd name="T15" fmla="*/ 17 h 30"/>
                <a:gd name="T16" fmla="*/ 30 w 30"/>
                <a:gd name="T17" fmla="*/ 15 h 30"/>
                <a:gd name="T18" fmla="*/ 30 w 30"/>
                <a:gd name="T19" fmla="*/ 12 h 30"/>
                <a:gd name="T20" fmla="*/ 29 w 30"/>
                <a:gd name="T21" fmla="*/ 8 h 30"/>
                <a:gd name="T22" fmla="*/ 28 w 30"/>
                <a:gd name="T23" fmla="*/ 6 h 30"/>
                <a:gd name="T24" fmla="*/ 26 w 30"/>
                <a:gd name="T25" fmla="*/ 4 h 30"/>
                <a:gd name="T26" fmla="*/ 24 w 30"/>
                <a:gd name="T27" fmla="*/ 2 h 30"/>
                <a:gd name="T28" fmla="*/ 21 w 30"/>
                <a:gd name="T29" fmla="*/ 1 h 30"/>
                <a:gd name="T30" fmla="*/ 18 w 30"/>
                <a:gd name="T31" fmla="*/ 0 h 30"/>
                <a:gd name="T32" fmla="*/ 15 w 30"/>
                <a:gd name="T33" fmla="*/ 0 h 30"/>
                <a:gd name="T34" fmla="*/ 12 w 30"/>
                <a:gd name="T35" fmla="*/ 0 h 30"/>
                <a:gd name="T36" fmla="*/ 10 w 30"/>
                <a:gd name="T37" fmla="*/ 1 h 30"/>
                <a:gd name="T38" fmla="*/ 6 w 30"/>
                <a:gd name="T39" fmla="*/ 2 h 30"/>
                <a:gd name="T40" fmla="*/ 4 w 30"/>
                <a:gd name="T41" fmla="*/ 4 h 30"/>
                <a:gd name="T42" fmla="*/ 3 w 30"/>
                <a:gd name="T43" fmla="*/ 6 h 30"/>
                <a:gd name="T44" fmla="*/ 1 w 30"/>
                <a:gd name="T45" fmla="*/ 8 h 30"/>
                <a:gd name="T46" fmla="*/ 0 w 30"/>
                <a:gd name="T47" fmla="*/ 12 h 30"/>
                <a:gd name="T48" fmla="*/ 0 w 30"/>
                <a:gd name="T49" fmla="*/ 15 h 30"/>
                <a:gd name="T50" fmla="*/ 0 w 30"/>
                <a:gd name="T51" fmla="*/ 17 h 30"/>
                <a:gd name="T52" fmla="*/ 1 w 30"/>
                <a:gd name="T53" fmla="*/ 20 h 30"/>
                <a:gd name="T54" fmla="*/ 3 w 30"/>
                <a:gd name="T55" fmla="*/ 22 h 30"/>
                <a:gd name="T56" fmla="*/ 4 w 30"/>
                <a:gd name="T57" fmla="*/ 24 h 30"/>
                <a:gd name="T58" fmla="*/ 6 w 30"/>
                <a:gd name="T59" fmla="*/ 27 h 30"/>
                <a:gd name="T60" fmla="*/ 10 w 30"/>
                <a:gd name="T61" fmla="*/ 28 h 30"/>
                <a:gd name="T62" fmla="*/ 12 w 30"/>
                <a:gd name="T63" fmla="*/ 29 h 30"/>
                <a:gd name="T64" fmla="*/ 15 w 30"/>
                <a:gd name="T65" fmla="*/ 30 h 30"/>
                <a:gd name="T66" fmla="*/ 15 w 30"/>
                <a:gd name="T6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8" y="29"/>
                  </a:lnTo>
                  <a:lnTo>
                    <a:pt x="21" y="28"/>
                  </a:lnTo>
                  <a:lnTo>
                    <a:pt x="24" y="27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29" y="20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7"/>
                  </a:lnTo>
                  <a:lnTo>
                    <a:pt x="10" y="28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Freeform 116">
            <a:extLst>
              <a:ext uri="{FF2B5EF4-FFF2-40B4-BE49-F238E27FC236}">
                <a16:creationId xmlns:a16="http://schemas.microsoft.com/office/drawing/2014/main" id="{202217C5-9FD3-4B79-BC3A-3A3CFF47D92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445245" y="4234582"/>
            <a:ext cx="550009" cy="550830"/>
          </a:xfrm>
          <a:custGeom>
            <a:avLst/>
            <a:gdLst>
              <a:gd name="T0" fmla="*/ 501 w 669"/>
              <a:gd name="T1" fmla="*/ 199 h 670"/>
              <a:gd name="T2" fmla="*/ 513 w 669"/>
              <a:gd name="T3" fmla="*/ 285 h 670"/>
              <a:gd name="T4" fmla="*/ 492 w 669"/>
              <a:gd name="T5" fmla="*/ 192 h 670"/>
              <a:gd name="T6" fmla="*/ 468 w 669"/>
              <a:gd name="T7" fmla="*/ 161 h 670"/>
              <a:gd name="T8" fmla="*/ 475 w 669"/>
              <a:gd name="T9" fmla="*/ 175 h 670"/>
              <a:gd name="T10" fmla="*/ 466 w 669"/>
              <a:gd name="T11" fmla="*/ 156 h 670"/>
              <a:gd name="T12" fmla="*/ 665 w 669"/>
              <a:gd name="T13" fmla="*/ 439 h 670"/>
              <a:gd name="T14" fmla="*/ 542 w 669"/>
              <a:gd name="T15" fmla="*/ 204 h 670"/>
              <a:gd name="T16" fmla="*/ 560 w 669"/>
              <a:gd name="T17" fmla="*/ 199 h 670"/>
              <a:gd name="T18" fmla="*/ 575 w 669"/>
              <a:gd name="T19" fmla="*/ 187 h 670"/>
              <a:gd name="T20" fmla="*/ 586 w 669"/>
              <a:gd name="T21" fmla="*/ 173 h 670"/>
              <a:gd name="T22" fmla="*/ 596 w 669"/>
              <a:gd name="T23" fmla="*/ 156 h 670"/>
              <a:gd name="T24" fmla="*/ 598 w 669"/>
              <a:gd name="T25" fmla="*/ 137 h 670"/>
              <a:gd name="T26" fmla="*/ 596 w 669"/>
              <a:gd name="T27" fmla="*/ 116 h 670"/>
              <a:gd name="T28" fmla="*/ 586 w 669"/>
              <a:gd name="T29" fmla="*/ 99 h 670"/>
              <a:gd name="T30" fmla="*/ 575 w 669"/>
              <a:gd name="T31" fmla="*/ 85 h 670"/>
              <a:gd name="T32" fmla="*/ 558 w 669"/>
              <a:gd name="T33" fmla="*/ 76 h 670"/>
              <a:gd name="T34" fmla="*/ 537 w 669"/>
              <a:gd name="T35" fmla="*/ 71 h 670"/>
              <a:gd name="T36" fmla="*/ 518 w 669"/>
              <a:gd name="T37" fmla="*/ 71 h 670"/>
              <a:gd name="T38" fmla="*/ 499 w 669"/>
              <a:gd name="T39" fmla="*/ 78 h 670"/>
              <a:gd name="T40" fmla="*/ 485 w 669"/>
              <a:gd name="T41" fmla="*/ 88 h 670"/>
              <a:gd name="T42" fmla="*/ 473 w 669"/>
              <a:gd name="T43" fmla="*/ 104 h 670"/>
              <a:gd name="T44" fmla="*/ 466 w 669"/>
              <a:gd name="T45" fmla="*/ 121 h 670"/>
              <a:gd name="T46" fmla="*/ 362 w 669"/>
              <a:gd name="T47" fmla="*/ 133 h 670"/>
              <a:gd name="T48" fmla="*/ 227 w 669"/>
              <a:gd name="T49" fmla="*/ 0 h 670"/>
              <a:gd name="T50" fmla="*/ 220 w 669"/>
              <a:gd name="T51" fmla="*/ 0 h 670"/>
              <a:gd name="T52" fmla="*/ 215 w 669"/>
              <a:gd name="T53" fmla="*/ 2 h 670"/>
              <a:gd name="T54" fmla="*/ 187 w 669"/>
              <a:gd name="T55" fmla="*/ 38 h 670"/>
              <a:gd name="T56" fmla="*/ 163 w 669"/>
              <a:gd name="T57" fmla="*/ 73 h 670"/>
              <a:gd name="T58" fmla="*/ 144 w 669"/>
              <a:gd name="T59" fmla="*/ 114 h 670"/>
              <a:gd name="T60" fmla="*/ 130 w 669"/>
              <a:gd name="T61" fmla="*/ 154 h 670"/>
              <a:gd name="T62" fmla="*/ 123 w 669"/>
              <a:gd name="T63" fmla="*/ 194 h 670"/>
              <a:gd name="T64" fmla="*/ 121 w 669"/>
              <a:gd name="T65" fmla="*/ 237 h 670"/>
              <a:gd name="T66" fmla="*/ 125 w 669"/>
              <a:gd name="T67" fmla="*/ 280 h 670"/>
              <a:gd name="T68" fmla="*/ 135 w 669"/>
              <a:gd name="T69" fmla="*/ 320 h 670"/>
              <a:gd name="T70" fmla="*/ 149 w 669"/>
              <a:gd name="T71" fmla="*/ 361 h 670"/>
              <a:gd name="T72" fmla="*/ 170 w 669"/>
              <a:gd name="T73" fmla="*/ 399 h 670"/>
              <a:gd name="T74" fmla="*/ 2 w 669"/>
              <a:gd name="T75" fmla="*/ 651 h 670"/>
              <a:gd name="T76" fmla="*/ 0 w 669"/>
              <a:gd name="T77" fmla="*/ 660 h 670"/>
              <a:gd name="T78" fmla="*/ 5 w 669"/>
              <a:gd name="T79" fmla="*/ 667 h 670"/>
              <a:gd name="T80" fmla="*/ 402 w 669"/>
              <a:gd name="T81" fmla="*/ 670 h 670"/>
              <a:gd name="T82" fmla="*/ 409 w 669"/>
              <a:gd name="T83" fmla="*/ 667 h 670"/>
              <a:gd name="T84" fmla="*/ 412 w 669"/>
              <a:gd name="T85" fmla="*/ 658 h 670"/>
              <a:gd name="T86" fmla="*/ 291 w 669"/>
              <a:gd name="T87" fmla="*/ 513 h 670"/>
              <a:gd name="T88" fmla="*/ 343 w 669"/>
              <a:gd name="T89" fmla="*/ 534 h 670"/>
              <a:gd name="T90" fmla="*/ 400 w 669"/>
              <a:gd name="T91" fmla="*/ 546 h 670"/>
              <a:gd name="T92" fmla="*/ 440 w 669"/>
              <a:gd name="T93" fmla="*/ 548 h 670"/>
              <a:gd name="T94" fmla="*/ 487 w 669"/>
              <a:gd name="T95" fmla="*/ 546 h 670"/>
              <a:gd name="T96" fmla="*/ 532 w 669"/>
              <a:gd name="T97" fmla="*/ 534 h 670"/>
              <a:gd name="T98" fmla="*/ 575 w 669"/>
              <a:gd name="T99" fmla="*/ 518 h 670"/>
              <a:gd name="T100" fmla="*/ 615 w 669"/>
              <a:gd name="T101" fmla="*/ 494 h 670"/>
              <a:gd name="T102" fmla="*/ 653 w 669"/>
              <a:gd name="T103" fmla="*/ 465 h 670"/>
              <a:gd name="T104" fmla="*/ 667 w 669"/>
              <a:gd name="T105" fmla="*/ 451 h 670"/>
              <a:gd name="T106" fmla="*/ 669 w 669"/>
              <a:gd name="T107" fmla="*/ 444 h 670"/>
              <a:gd name="T108" fmla="*/ 665 w 669"/>
              <a:gd name="T109" fmla="*/ 43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69" h="670">
                <a:moveTo>
                  <a:pt x="492" y="192"/>
                </a:moveTo>
                <a:lnTo>
                  <a:pt x="497" y="197"/>
                </a:lnTo>
                <a:lnTo>
                  <a:pt x="501" y="199"/>
                </a:lnTo>
                <a:lnTo>
                  <a:pt x="506" y="202"/>
                </a:lnTo>
                <a:lnTo>
                  <a:pt x="513" y="202"/>
                </a:lnTo>
                <a:lnTo>
                  <a:pt x="513" y="285"/>
                </a:lnTo>
                <a:lnTo>
                  <a:pt x="456" y="228"/>
                </a:lnTo>
                <a:lnTo>
                  <a:pt x="492" y="192"/>
                </a:lnTo>
                <a:lnTo>
                  <a:pt x="492" y="192"/>
                </a:lnTo>
                <a:lnTo>
                  <a:pt x="492" y="192"/>
                </a:lnTo>
                <a:close/>
                <a:moveTo>
                  <a:pt x="466" y="156"/>
                </a:moveTo>
                <a:lnTo>
                  <a:pt x="468" y="161"/>
                </a:lnTo>
                <a:lnTo>
                  <a:pt x="471" y="166"/>
                </a:lnTo>
                <a:lnTo>
                  <a:pt x="473" y="173"/>
                </a:lnTo>
                <a:lnTo>
                  <a:pt x="475" y="175"/>
                </a:lnTo>
                <a:lnTo>
                  <a:pt x="440" y="213"/>
                </a:lnTo>
                <a:lnTo>
                  <a:pt x="383" y="156"/>
                </a:lnTo>
                <a:lnTo>
                  <a:pt x="466" y="156"/>
                </a:lnTo>
                <a:lnTo>
                  <a:pt x="466" y="156"/>
                </a:lnTo>
                <a:lnTo>
                  <a:pt x="466" y="156"/>
                </a:lnTo>
                <a:close/>
                <a:moveTo>
                  <a:pt x="665" y="439"/>
                </a:moveTo>
                <a:lnTo>
                  <a:pt x="534" y="308"/>
                </a:lnTo>
                <a:lnTo>
                  <a:pt x="534" y="204"/>
                </a:lnTo>
                <a:lnTo>
                  <a:pt x="542" y="204"/>
                </a:lnTo>
                <a:lnTo>
                  <a:pt x="549" y="202"/>
                </a:lnTo>
                <a:lnTo>
                  <a:pt x="553" y="202"/>
                </a:lnTo>
                <a:lnTo>
                  <a:pt x="560" y="199"/>
                </a:lnTo>
                <a:lnTo>
                  <a:pt x="565" y="197"/>
                </a:lnTo>
                <a:lnTo>
                  <a:pt x="570" y="192"/>
                </a:lnTo>
                <a:lnTo>
                  <a:pt x="575" y="187"/>
                </a:lnTo>
                <a:lnTo>
                  <a:pt x="579" y="185"/>
                </a:lnTo>
                <a:lnTo>
                  <a:pt x="584" y="178"/>
                </a:lnTo>
                <a:lnTo>
                  <a:pt x="586" y="173"/>
                </a:lnTo>
                <a:lnTo>
                  <a:pt x="591" y="168"/>
                </a:lnTo>
                <a:lnTo>
                  <a:pt x="594" y="164"/>
                </a:lnTo>
                <a:lnTo>
                  <a:pt x="596" y="156"/>
                </a:lnTo>
                <a:lnTo>
                  <a:pt x="596" y="149"/>
                </a:lnTo>
                <a:lnTo>
                  <a:pt x="598" y="142"/>
                </a:lnTo>
                <a:lnTo>
                  <a:pt x="598" y="137"/>
                </a:lnTo>
                <a:lnTo>
                  <a:pt x="598" y="130"/>
                </a:lnTo>
                <a:lnTo>
                  <a:pt x="596" y="123"/>
                </a:lnTo>
                <a:lnTo>
                  <a:pt x="596" y="116"/>
                </a:lnTo>
                <a:lnTo>
                  <a:pt x="594" y="111"/>
                </a:lnTo>
                <a:lnTo>
                  <a:pt x="591" y="104"/>
                </a:lnTo>
                <a:lnTo>
                  <a:pt x="586" y="99"/>
                </a:lnTo>
                <a:lnTo>
                  <a:pt x="584" y="95"/>
                </a:lnTo>
                <a:lnTo>
                  <a:pt x="579" y="90"/>
                </a:lnTo>
                <a:lnTo>
                  <a:pt x="575" y="85"/>
                </a:lnTo>
                <a:lnTo>
                  <a:pt x="570" y="80"/>
                </a:lnTo>
                <a:lnTo>
                  <a:pt x="563" y="78"/>
                </a:lnTo>
                <a:lnTo>
                  <a:pt x="558" y="76"/>
                </a:lnTo>
                <a:lnTo>
                  <a:pt x="551" y="73"/>
                </a:lnTo>
                <a:lnTo>
                  <a:pt x="544" y="71"/>
                </a:lnTo>
                <a:lnTo>
                  <a:pt x="537" y="71"/>
                </a:lnTo>
                <a:lnTo>
                  <a:pt x="530" y="69"/>
                </a:lnTo>
                <a:lnTo>
                  <a:pt x="525" y="71"/>
                </a:lnTo>
                <a:lnTo>
                  <a:pt x="518" y="71"/>
                </a:lnTo>
                <a:lnTo>
                  <a:pt x="513" y="73"/>
                </a:lnTo>
                <a:lnTo>
                  <a:pt x="506" y="76"/>
                </a:lnTo>
                <a:lnTo>
                  <a:pt x="499" y="78"/>
                </a:lnTo>
                <a:lnTo>
                  <a:pt x="494" y="80"/>
                </a:lnTo>
                <a:lnTo>
                  <a:pt x="490" y="85"/>
                </a:lnTo>
                <a:lnTo>
                  <a:pt x="485" y="88"/>
                </a:lnTo>
                <a:lnTo>
                  <a:pt x="480" y="92"/>
                </a:lnTo>
                <a:lnTo>
                  <a:pt x="475" y="97"/>
                </a:lnTo>
                <a:lnTo>
                  <a:pt x="473" y="104"/>
                </a:lnTo>
                <a:lnTo>
                  <a:pt x="471" y="109"/>
                </a:lnTo>
                <a:lnTo>
                  <a:pt x="468" y="114"/>
                </a:lnTo>
                <a:lnTo>
                  <a:pt x="466" y="121"/>
                </a:lnTo>
                <a:lnTo>
                  <a:pt x="464" y="128"/>
                </a:lnTo>
                <a:lnTo>
                  <a:pt x="464" y="133"/>
                </a:lnTo>
                <a:lnTo>
                  <a:pt x="362" y="133"/>
                </a:lnTo>
                <a:lnTo>
                  <a:pt x="232" y="2"/>
                </a:lnTo>
                <a:lnTo>
                  <a:pt x="229" y="2"/>
                </a:lnTo>
                <a:lnTo>
                  <a:pt x="227" y="0"/>
                </a:lnTo>
                <a:lnTo>
                  <a:pt x="225" y="0"/>
                </a:lnTo>
                <a:lnTo>
                  <a:pt x="222" y="0"/>
                </a:lnTo>
                <a:lnTo>
                  <a:pt x="220" y="0"/>
                </a:lnTo>
                <a:lnTo>
                  <a:pt x="218" y="0"/>
                </a:lnTo>
                <a:lnTo>
                  <a:pt x="218" y="2"/>
                </a:lnTo>
                <a:lnTo>
                  <a:pt x="215" y="2"/>
                </a:lnTo>
                <a:lnTo>
                  <a:pt x="206" y="14"/>
                </a:lnTo>
                <a:lnTo>
                  <a:pt x="194" y="26"/>
                </a:lnTo>
                <a:lnTo>
                  <a:pt x="187" y="38"/>
                </a:lnTo>
                <a:lnTo>
                  <a:pt x="177" y="50"/>
                </a:lnTo>
                <a:lnTo>
                  <a:pt x="168" y="61"/>
                </a:lnTo>
                <a:lnTo>
                  <a:pt x="163" y="73"/>
                </a:lnTo>
                <a:lnTo>
                  <a:pt x="156" y="88"/>
                </a:lnTo>
                <a:lnTo>
                  <a:pt x="149" y="99"/>
                </a:lnTo>
                <a:lnTo>
                  <a:pt x="144" y="114"/>
                </a:lnTo>
                <a:lnTo>
                  <a:pt x="137" y="126"/>
                </a:lnTo>
                <a:lnTo>
                  <a:pt x="135" y="140"/>
                </a:lnTo>
                <a:lnTo>
                  <a:pt x="130" y="154"/>
                </a:lnTo>
                <a:lnTo>
                  <a:pt x="128" y="166"/>
                </a:lnTo>
                <a:lnTo>
                  <a:pt x="125" y="180"/>
                </a:lnTo>
                <a:lnTo>
                  <a:pt x="123" y="194"/>
                </a:lnTo>
                <a:lnTo>
                  <a:pt x="123" y="209"/>
                </a:lnTo>
                <a:lnTo>
                  <a:pt x="121" y="223"/>
                </a:lnTo>
                <a:lnTo>
                  <a:pt x="121" y="237"/>
                </a:lnTo>
                <a:lnTo>
                  <a:pt x="123" y="251"/>
                </a:lnTo>
                <a:lnTo>
                  <a:pt x="123" y="266"/>
                </a:lnTo>
                <a:lnTo>
                  <a:pt x="125" y="280"/>
                </a:lnTo>
                <a:lnTo>
                  <a:pt x="128" y="294"/>
                </a:lnTo>
                <a:lnTo>
                  <a:pt x="132" y="308"/>
                </a:lnTo>
                <a:lnTo>
                  <a:pt x="135" y="320"/>
                </a:lnTo>
                <a:lnTo>
                  <a:pt x="140" y="335"/>
                </a:lnTo>
                <a:lnTo>
                  <a:pt x="144" y="349"/>
                </a:lnTo>
                <a:lnTo>
                  <a:pt x="149" y="361"/>
                </a:lnTo>
                <a:lnTo>
                  <a:pt x="156" y="375"/>
                </a:lnTo>
                <a:lnTo>
                  <a:pt x="163" y="387"/>
                </a:lnTo>
                <a:lnTo>
                  <a:pt x="170" y="399"/>
                </a:lnTo>
                <a:lnTo>
                  <a:pt x="177" y="411"/>
                </a:lnTo>
                <a:lnTo>
                  <a:pt x="187" y="425"/>
                </a:lnTo>
                <a:lnTo>
                  <a:pt x="2" y="651"/>
                </a:lnTo>
                <a:lnTo>
                  <a:pt x="2" y="655"/>
                </a:lnTo>
                <a:lnTo>
                  <a:pt x="0" y="658"/>
                </a:lnTo>
                <a:lnTo>
                  <a:pt x="0" y="660"/>
                </a:lnTo>
                <a:lnTo>
                  <a:pt x="2" y="662"/>
                </a:lnTo>
                <a:lnTo>
                  <a:pt x="2" y="667"/>
                </a:lnTo>
                <a:lnTo>
                  <a:pt x="5" y="667"/>
                </a:lnTo>
                <a:lnTo>
                  <a:pt x="10" y="670"/>
                </a:lnTo>
                <a:lnTo>
                  <a:pt x="12" y="670"/>
                </a:lnTo>
                <a:lnTo>
                  <a:pt x="402" y="670"/>
                </a:lnTo>
                <a:lnTo>
                  <a:pt x="404" y="670"/>
                </a:lnTo>
                <a:lnTo>
                  <a:pt x="407" y="667"/>
                </a:lnTo>
                <a:lnTo>
                  <a:pt x="409" y="667"/>
                </a:lnTo>
                <a:lnTo>
                  <a:pt x="412" y="662"/>
                </a:lnTo>
                <a:lnTo>
                  <a:pt x="412" y="660"/>
                </a:lnTo>
                <a:lnTo>
                  <a:pt x="412" y="658"/>
                </a:lnTo>
                <a:lnTo>
                  <a:pt x="412" y="655"/>
                </a:lnTo>
                <a:lnTo>
                  <a:pt x="409" y="651"/>
                </a:lnTo>
                <a:lnTo>
                  <a:pt x="291" y="513"/>
                </a:lnTo>
                <a:lnTo>
                  <a:pt x="307" y="520"/>
                </a:lnTo>
                <a:lnTo>
                  <a:pt x="326" y="527"/>
                </a:lnTo>
                <a:lnTo>
                  <a:pt x="343" y="534"/>
                </a:lnTo>
                <a:lnTo>
                  <a:pt x="362" y="539"/>
                </a:lnTo>
                <a:lnTo>
                  <a:pt x="381" y="544"/>
                </a:lnTo>
                <a:lnTo>
                  <a:pt x="400" y="546"/>
                </a:lnTo>
                <a:lnTo>
                  <a:pt x="419" y="548"/>
                </a:lnTo>
                <a:lnTo>
                  <a:pt x="440" y="548"/>
                </a:lnTo>
                <a:lnTo>
                  <a:pt x="440" y="548"/>
                </a:lnTo>
                <a:lnTo>
                  <a:pt x="454" y="548"/>
                </a:lnTo>
                <a:lnTo>
                  <a:pt x="471" y="548"/>
                </a:lnTo>
                <a:lnTo>
                  <a:pt x="487" y="546"/>
                </a:lnTo>
                <a:lnTo>
                  <a:pt x="501" y="541"/>
                </a:lnTo>
                <a:lnTo>
                  <a:pt x="516" y="539"/>
                </a:lnTo>
                <a:lnTo>
                  <a:pt x="532" y="534"/>
                </a:lnTo>
                <a:lnTo>
                  <a:pt x="546" y="529"/>
                </a:lnTo>
                <a:lnTo>
                  <a:pt x="560" y="525"/>
                </a:lnTo>
                <a:lnTo>
                  <a:pt x="575" y="518"/>
                </a:lnTo>
                <a:lnTo>
                  <a:pt x="589" y="510"/>
                </a:lnTo>
                <a:lnTo>
                  <a:pt x="603" y="503"/>
                </a:lnTo>
                <a:lnTo>
                  <a:pt x="615" y="494"/>
                </a:lnTo>
                <a:lnTo>
                  <a:pt x="629" y="487"/>
                </a:lnTo>
                <a:lnTo>
                  <a:pt x="641" y="475"/>
                </a:lnTo>
                <a:lnTo>
                  <a:pt x="653" y="465"/>
                </a:lnTo>
                <a:lnTo>
                  <a:pt x="665" y="453"/>
                </a:lnTo>
                <a:lnTo>
                  <a:pt x="667" y="453"/>
                </a:lnTo>
                <a:lnTo>
                  <a:pt x="667" y="451"/>
                </a:lnTo>
                <a:lnTo>
                  <a:pt x="669" y="449"/>
                </a:lnTo>
                <a:lnTo>
                  <a:pt x="669" y="446"/>
                </a:lnTo>
                <a:lnTo>
                  <a:pt x="669" y="444"/>
                </a:lnTo>
                <a:lnTo>
                  <a:pt x="667" y="442"/>
                </a:lnTo>
                <a:lnTo>
                  <a:pt x="667" y="442"/>
                </a:lnTo>
                <a:lnTo>
                  <a:pt x="665" y="439"/>
                </a:lnTo>
                <a:lnTo>
                  <a:pt x="665" y="439"/>
                </a:lnTo>
                <a:lnTo>
                  <a:pt x="665" y="439"/>
                </a:lnTo>
                <a:close/>
              </a:path>
            </a:pathLst>
          </a:custGeom>
          <a:solidFill>
            <a:srgbClr val="282969"/>
          </a:solidFill>
          <a:ln>
            <a:solidFill>
              <a:srgbClr val="282969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E14FF7-36AE-44D1-8FDB-023683FC8A06}"/>
              </a:ext>
            </a:extLst>
          </p:cNvPr>
          <p:cNvGrpSpPr/>
          <p:nvPr/>
        </p:nvGrpSpPr>
        <p:grpSpPr>
          <a:xfrm>
            <a:off x="8308527" y="5092684"/>
            <a:ext cx="723211" cy="714566"/>
            <a:chOff x="-1548448" y="3992562"/>
            <a:chExt cx="796926" cy="787401"/>
          </a:xfrm>
        </p:grpSpPr>
        <p:sp>
          <p:nvSpPr>
            <p:cNvPr id="55" name="Shape 1572">
              <a:extLst>
                <a:ext uri="{FF2B5EF4-FFF2-40B4-BE49-F238E27FC236}">
                  <a16:creationId xmlns:a16="http://schemas.microsoft.com/office/drawing/2014/main" id="{EA0F06CB-1684-4C3B-BFA7-A4A450447636}"/>
                </a:ext>
              </a:extLst>
            </p:cNvPr>
            <p:cNvSpPr/>
            <p:nvPr/>
          </p:nvSpPr>
          <p:spPr>
            <a:xfrm>
              <a:off x="-1548448" y="4179887"/>
              <a:ext cx="796926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2" y="1429"/>
                  </a:moveTo>
                  <a:lnTo>
                    <a:pt x="12951" y="1429"/>
                  </a:lnTo>
                  <a:lnTo>
                    <a:pt x="12693" y="0"/>
                  </a:lnTo>
                  <a:lnTo>
                    <a:pt x="11661" y="0"/>
                  </a:lnTo>
                  <a:lnTo>
                    <a:pt x="9165" y="0"/>
                  </a:lnTo>
                  <a:lnTo>
                    <a:pt x="8520" y="1429"/>
                  </a:lnTo>
                  <a:lnTo>
                    <a:pt x="258" y="1429"/>
                  </a:lnTo>
                  <a:lnTo>
                    <a:pt x="0" y="21429"/>
                  </a:lnTo>
                  <a:lnTo>
                    <a:pt x="21600" y="21600"/>
                  </a:lnTo>
                  <a:lnTo>
                    <a:pt x="21342" y="1429"/>
                  </a:lnTo>
                  <a:close/>
                </a:path>
              </a:pathLst>
            </a:custGeom>
            <a:solidFill>
              <a:srgbClr val="282969"/>
            </a:solidFill>
            <a:ln w="9525" cap="flat">
              <a:solidFill>
                <a:srgbClr val="282969"/>
              </a:solidFill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56" name="Shape 1573">
              <a:extLst>
                <a:ext uri="{FF2B5EF4-FFF2-40B4-BE49-F238E27FC236}">
                  <a16:creationId xmlns:a16="http://schemas.microsoft.com/office/drawing/2014/main" id="{6638BF22-45E5-47A3-8F79-CB1F4F75C39A}"/>
                </a:ext>
              </a:extLst>
            </p:cNvPr>
            <p:cNvSpPr/>
            <p:nvPr/>
          </p:nvSpPr>
          <p:spPr>
            <a:xfrm>
              <a:off x="-1480187" y="4286249"/>
              <a:ext cx="501652" cy="43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6"/>
                  </a:moveTo>
                  <a:lnTo>
                    <a:pt x="21395" y="19945"/>
                  </a:lnTo>
                  <a:lnTo>
                    <a:pt x="21190" y="20418"/>
                  </a:lnTo>
                  <a:lnTo>
                    <a:pt x="20985" y="20891"/>
                  </a:lnTo>
                  <a:lnTo>
                    <a:pt x="20575" y="21127"/>
                  </a:lnTo>
                  <a:lnTo>
                    <a:pt x="20096" y="21364"/>
                  </a:lnTo>
                  <a:lnTo>
                    <a:pt x="18661" y="21600"/>
                  </a:lnTo>
                  <a:lnTo>
                    <a:pt x="3076" y="21600"/>
                  </a:lnTo>
                  <a:lnTo>
                    <a:pt x="1641" y="21364"/>
                  </a:lnTo>
                  <a:lnTo>
                    <a:pt x="615" y="21127"/>
                  </a:lnTo>
                  <a:lnTo>
                    <a:pt x="410" y="20891"/>
                  </a:lnTo>
                  <a:lnTo>
                    <a:pt x="205" y="20418"/>
                  </a:lnTo>
                  <a:lnTo>
                    <a:pt x="0" y="19235"/>
                  </a:lnTo>
                  <a:lnTo>
                    <a:pt x="0" y="2917"/>
                  </a:lnTo>
                  <a:lnTo>
                    <a:pt x="205" y="1261"/>
                  </a:lnTo>
                  <a:lnTo>
                    <a:pt x="410" y="709"/>
                  </a:lnTo>
                  <a:lnTo>
                    <a:pt x="615" y="473"/>
                  </a:lnTo>
                  <a:lnTo>
                    <a:pt x="1641" y="0"/>
                  </a:lnTo>
                  <a:lnTo>
                    <a:pt x="3076" y="0"/>
                  </a:lnTo>
                  <a:lnTo>
                    <a:pt x="18661" y="0"/>
                  </a:lnTo>
                  <a:lnTo>
                    <a:pt x="20096" y="0"/>
                  </a:lnTo>
                  <a:lnTo>
                    <a:pt x="20985" y="236"/>
                  </a:lnTo>
                  <a:lnTo>
                    <a:pt x="21190" y="709"/>
                  </a:lnTo>
                  <a:lnTo>
                    <a:pt x="21395" y="1261"/>
                  </a:lnTo>
                  <a:lnTo>
                    <a:pt x="21600" y="2680"/>
                  </a:lnTo>
                  <a:lnTo>
                    <a:pt x="21600" y="18526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solidFill>
                <a:srgbClr val="282969"/>
              </a:solidFill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57" name="Shape 1574">
              <a:extLst>
                <a:ext uri="{FF2B5EF4-FFF2-40B4-BE49-F238E27FC236}">
                  <a16:creationId xmlns:a16="http://schemas.microsoft.com/office/drawing/2014/main" id="{29756D86-B8E8-470D-B906-AA2D6D83DD19}"/>
                </a:ext>
              </a:extLst>
            </p:cNvPr>
            <p:cNvSpPr/>
            <p:nvPr/>
          </p:nvSpPr>
          <p:spPr>
            <a:xfrm>
              <a:off x="-959486" y="4325937"/>
              <a:ext cx="158751" cy="158750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282969"/>
              </a:solidFill>
              <a:miter lim="400000"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58" name="Shape 1575">
              <a:extLst>
                <a:ext uri="{FF2B5EF4-FFF2-40B4-BE49-F238E27FC236}">
                  <a16:creationId xmlns:a16="http://schemas.microsoft.com/office/drawing/2014/main" id="{396908C9-3292-47AD-A6D3-1EC5E9BE71BD}"/>
                </a:ext>
              </a:extLst>
            </p:cNvPr>
            <p:cNvSpPr/>
            <p:nvPr/>
          </p:nvSpPr>
          <p:spPr>
            <a:xfrm>
              <a:off x="-954722" y="4508500"/>
              <a:ext cx="149225" cy="30164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282969"/>
              </a:solidFill>
              <a:miter lim="400000"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59" name="Shape 1576">
              <a:extLst>
                <a:ext uri="{FF2B5EF4-FFF2-40B4-BE49-F238E27FC236}">
                  <a16:creationId xmlns:a16="http://schemas.microsoft.com/office/drawing/2014/main" id="{BBB3EB60-2A97-4929-9851-3D21138CE914}"/>
                </a:ext>
              </a:extLst>
            </p:cNvPr>
            <p:cNvSpPr/>
            <p:nvPr/>
          </p:nvSpPr>
          <p:spPr>
            <a:xfrm>
              <a:off x="-954722" y="4557713"/>
              <a:ext cx="149225" cy="28575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282969"/>
              </a:solidFill>
              <a:miter lim="400000"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60" name="Shape 1577">
              <a:extLst>
                <a:ext uri="{FF2B5EF4-FFF2-40B4-BE49-F238E27FC236}">
                  <a16:creationId xmlns:a16="http://schemas.microsoft.com/office/drawing/2014/main" id="{D75F1C53-6F47-4B61-9013-D0C30A829E4E}"/>
                </a:ext>
              </a:extLst>
            </p:cNvPr>
            <p:cNvSpPr/>
            <p:nvPr/>
          </p:nvSpPr>
          <p:spPr>
            <a:xfrm>
              <a:off x="-954722" y="4614863"/>
              <a:ext cx="149225" cy="30163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282969"/>
              </a:solidFill>
              <a:miter lim="400000"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61" name="Shape 1578">
              <a:extLst>
                <a:ext uri="{FF2B5EF4-FFF2-40B4-BE49-F238E27FC236}">
                  <a16:creationId xmlns:a16="http://schemas.microsoft.com/office/drawing/2014/main" id="{6487AA49-E892-4719-A018-3B74FCD90387}"/>
                </a:ext>
              </a:extLst>
            </p:cNvPr>
            <p:cNvSpPr/>
            <p:nvPr/>
          </p:nvSpPr>
          <p:spPr>
            <a:xfrm>
              <a:off x="-954722" y="4668838"/>
              <a:ext cx="149225" cy="28575"/>
            </a:xfrm>
            <a:prstGeom prst="rect">
              <a:avLst/>
            </a:prstGeom>
            <a:solidFill>
              <a:srgbClr val="00B0F0"/>
            </a:solidFill>
            <a:ln w="12700" cap="flat">
              <a:solidFill>
                <a:srgbClr val="282969"/>
              </a:solidFill>
              <a:miter lim="400000"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62" name="Shape 1579">
              <a:extLst>
                <a:ext uri="{FF2B5EF4-FFF2-40B4-BE49-F238E27FC236}">
                  <a16:creationId xmlns:a16="http://schemas.microsoft.com/office/drawing/2014/main" id="{72B4EDB5-B7FD-4677-AEE6-298AA7C5B15B}"/>
                </a:ext>
              </a:extLst>
            </p:cNvPr>
            <p:cNvSpPr/>
            <p:nvPr/>
          </p:nvSpPr>
          <p:spPr>
            <a:xfrm>
              <a:off x="-1210312" y="4025899"/>
              <a:ext cx="619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985" y="0"/>
                  </a:lnTo>
                  <a:lnTo>
                    <a:pt x="0" y="0"/>
                  </a:lnTo>
                  <a:lnTo>
                    <a:pt x="16615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82969"/>
              </a:solidFill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63" name="Shape 1580">
              <a:extLst>
                <a:ext uri="{FF2B5EF4-FFF2-40B4-BE49-F238E27FC236}">
                  <a16:creationId xmlns:a16="http://schemas.microsoft.com/office/drawing/2014/main" id="{FA01C97C-F0B0-41EB-A16D-495AC50423BD}"/>
                </a:ext>
              </a:extLst>
            </p:cNvPr>
            <p:cNvSpPr/>
            <p:nvPr/>
          </p:nvSpPr>
          <p:spPr>
            <a:xfrm>
              <a:off x="-1138873" y="3992562"/>
              <a:ext cx="77789" cy="20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10" y="0"/>
                  </a:moveTo>
                  <a:lnTo>
                    <a:pt x="0" y="21090"/>
                  </a:lnTo>
                  <a:lnTo>
                    <a:pt x="3086" y="21600"/>
                  </a:lnTo>
                  <a:lnTo>
                    <a:pt x="21600" y="0"/>
                  </a:lnTo>
                  <a:lnTo>
                    <a:pt x="1631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82969"/>
              </a:solidFill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64" name="Shape 1581">
              <a:extLst>
                <a:ext uri="{FF2B5EF4-FFF2-40B4-BE49-F238E27FC236}">
                  <a16:creationId xmlns:a16="http://schemas.microsoft.com/office/drawing/2014/main" id="{6311CBA8-C82D-42F3-827C-8D261AB0979C}"/>
                </a:ext>
              </a:extLst>
            </p:cNvPr>
            <p:cNvSpPr/>
            <p:nvPr/>
          </p:nvSpPr>
          <p:spPr>
            <a:xfrm>
              <a:off x="-1465898" y="4387850"/>
              <a:ext cx="473076" cy="20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79"/>
                  </a:moveTo>
                  <a:lnTo>
                    <a:pt x="5291" y="0"/>
                  </a:lnTo>
                  <a:lnTo>
                    <a:pt x="9640" y="12037"/>
                  </a:lnTo>
                  <a:lnTo>
                    <a:pt x="16091" y="1979"/>
                  </a:lnTo>
                  <a:lnTo>
                    <a:pt x="21600" y="8079"/>
                  </a:lnTo>
                  <a:lnTo>
                    <a:pt x="21600" y="16159"/>
                  </a:lnTo>
                  <a:lnTo>
                    <a:pt x="16526" y="7585"/>
                  </a:lnTo>
                  <a:lnTo>
                    <a:pt x="9640" y="21600"/>
                  </a:lnTo>
                  <a:lnTo>
                    <a:pt x="5074" y="7090"/>
                  </a:lnTo>
                  <a:lnTo>
                    <a:pt x="435" y="15169"/>
                  </a:lnTo>
                  <a:lnTo>
                    <a:pt x="0" y="80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282969"/>
              </a:solidFill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</p:grpSp>
      <p:grpSp>
        <p:nvGrpSpPr>
          <p:cNvPr id="71" name="Group 2790">
            <a:extLst>
              <a:ext uri="{FF2B5EF4-FFF2-40B4-BE49-F238E27FC236}">
                <a16:creationId xmlns:a16="http://schemas.microsoft.com/office/drawing/2014/main" id="{EFD76477-B34F-4359-B5B5-7889EA94DB10}"/>
              </a:ext>
            </a:extLst>
          </p:cNvPr>
          <p:cNvGrpSpPr/>
          <p:nvPr/>
        </p:nvGrpSpPr>
        <p:grpSpPr>
          <a:xfrm>
            <a:off x="5203917" y="2045385"/>
            <a:ext cx="455054" cy="446998"/>
            <a:chOff x="0" y="0"/>
            <a:chExt cx="606737" cy="595996"/>
          </a:xfrm>
          <a:solidFill>
            <a:srgbClr val="282969"/>
          </a:solidFill>
        </p:grpSpPr>
        <p:sp>
          <p:nvSpPr>
            <p:cNvPr id="72" name="Shape 2787">
              <a:extLst>
                <a:ext uri="{FF2B5EF4-FFF2-40B4-BE49-F238E27FC236}">
                  <a16:creationId xmlns:a16="http://schemas.microsoft.com/office/drawing/2014/main" id="{88D9D204-E04A-484C-A20B-195A6D603F3A}"/>
                </a:ext>
              </a:extLst>
            </p:cNvPr>
            <p:cNvSpPr/>
            <p:nvPr/>
          </p:nvSpPr>
          <p:spPr>
            <a:xfrm>
              <a:off x="56560" y="0"/>
              <a:ext cx="550178" cy="549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97" y="0"/>
                  </a:moveTo>
                  <a:cubicBezTo>
                    <a:pt x="2197" y="0"/>
                    <a:pt x="2197" y="0"/>
                    <a:pt x="2197" y="0"/>
                  </a:cubicBezTo>
                  <a:cubicBezTo>
                    <a:pt x="1098" y="0"/>
                    <a:pt x="0" y="1098"/>
                    <a:pt x="0" y="2197"/>
                  </a:cubicBezTo>
                  <a:cubicBezTo>
                    <a:pt x="0" y="3295"/>
                    <a:pt x="1098" y="4027"/>
                    <a:pt x="2197" y="4027"/>
                  </a:cubicBezTo>
                  <a:cubicBezTo>
                    <a:pt x="2197" y="4027"/>
                    <a:pt x="2197" y="4027"/>
                    <a:pt x="2197" y="4027"/>
                  </a:cubicBezTo>
                  <a:cubicBezTo>
                    <a:pt x="2563" y="4027"/>
                    <a:pt x="2563" y="4027"/>
                    <a:pt x="2563" y="4027"/>
                  </a:cubicBezTo>
                  <a:cubicBezTo>
                    <a:pt x="10983" y="4027"/>
                    <a:pt x="17573" y="10617"/>
                    <a:pt x="17573" y="19037"/>
                  </a:cubicBezTo>
                  <a:cubicBezTo>
                    <a:pt x="17573" y="19403"/>
                    <a:pt x="17573" y="19403"/>
                    <a:pt x="17573" y="19403"/>
                  </a:cubicBezTo>
                  <a:cubicBezTo>
                    <a:pt x="17573" y="19769"/>
                    <a:pt x="17573" y="19769"/>
                    <a:pt x="17573" y="19769"/>
                  </a:cubicBezTo>
                  <a:cubicBezTo>
                    <a:pt x="17573" y="20868"/>
                    <a:pt x="18305" y="21600"/>
                    <a:pt x="19403" y="21600"/>
                  </a:cubicBezTo>
                  <a:cubicBezTo>
                    <a:pt x="20868" y="21600"/>
                    <a:pt x="21600" y="20868"/>
                    <a:pt x="21600" y="19769"/>
                  </a:cubicBezTo>
                  <a:cubicBezTo>
                    <a:pt x="21600" y="19769"/>
                    <a:pt x="21600" y="19769"/>
                    <a:pt x="21600" y="19769"/>
                  </a:cubicBezTo>
                  <a:cubicBezTo>
                    <a:pt x="21600" y="19037"/>
                    <a:pt x="21600" y="19037"/>
                    <a:pt x="21600" y="19037"/>
                  </a:cubicBezTo>
                  <a:cubicBezTo>
                    <a:pt x="21600" y="8420"/>
                    <a:pt x="13180" y="0"/>
                    <a:pt x="2563" y="0"/>
                  </a:cubicBezTo>
                  <a:lnTo>
                    <a:pt x="2197" y="0"/>
                  </a:ln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73" name="Shape 2788">
              <a:extLst>
                <a:ext uri="{FF2B5EF4-FFF2-40B4-BE49-F238E27FC236}">
                  <a16:creationId xmlns:a16="http://schemas.microsoft.com/office/drawing/2014/main" id="{2613A172-3D91-464D-891F-2242580AF623}"/>
                </a:ext>
              </a:extLst>
            </p:cNvPr>
            <p:cNvSpPr/>
            <p:nvPr/>
          </p:nvSpPr>
          <p:spPr>
            <a:xfrm>
              <a:off x="37277" y="195239"/>
              <a:ext cx="383069" cy="37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1" y="0"/>
                  </a:moveTo>
                  <a:cubicBezTo>
                    <a:pt x="2634" y="0"/>
                    <a:pt x="2634" y="0"/>
                    <a:pt x="2634" y="0"/>
                  </a:cubicBezTo>
                  <a:cubicBezTo>
                    <a:pt x="2634" y="0"/>
                    <a:pt x="2634" y="0"/>
                    <a:pt x="2634" y="0"/>
                  </a:cubicBezTo>
                  <a:cubicBezTo>
                    <a:pt x="2107" y="0"/>
                    <a:pt x="1580" y="0"/>
                    <a:pt x="1054" y="540"/>
                  </a:cubicBezTo>
                  <a:cubicBezTo>
                    <a:pt x="527" y="1080"/>
                    <a:pt x="0" y="1620"/>
                    <a:pt x="0" y="2700"/>
                  </a:cubicBezTo>
                  <a:cubicBezTo>
                    <a:pt x="0" y="3780"/>
                    <a:pt x="1580" y="5400"/>
                    <a:pt x="2634" y="5400"/>
                  </a:cubicBezTo>
                  <a:cubicBezTo>
                    <a:pt x="3161" y="5400"/>
                    <a:pt x="3161" y="5400"/>
                    <a:pt x="3161" y="5400"/>
                  </a:cubicBezTo>
                  <a:cubicBezTo>
                    <a:pt x="3161" y="5400"/>
                    <a:pt x="3161" y="5400"/>
                    <a:pt x="3161" y="5400"/>
                  </a:cubicBezTo>
                  <a:cubicBezTo>
                    <a:pt x="10537" y="5400"/>
                    <a:pt x="16332" y="11340"/>
                    <a:pt x="16332" y="18360"/>
                  </a:cubicBezTo>
                  <a:cubicBezTo>
                    <a:pt x="16332" y="18900"/>
                    <a:pt x="16332" y="18900"/>
                    <a:pt x="16332" y="18900"/>
                  </a:cubicBezTo>
                  <a:cubicBezTo>
                    <a:pt x="16332" y="18900"/>
                    <a:pt x="16332" y="18900"/>
                    <a:pt x="16332" y="18900"/>
                  </a:cubicBezTo>
                  <a:cubicBezTo>
                    <a:pt x="16332" y="19440"/>
                    <a:pt x="16859" y="20520"/>
                    <a:pt x="16859" y="21060"/>
                  </a:cubicBezTo>
                  <a:cubicBezTo>
                    <a:pt x="17385" y="21600"/>
                    <a:pt x="18439" y="21600"/>
                    <a:pt x="18966" y="21600"/>
                  </a:cubicBezTo>
                  <a:cubicBezTo>
                    <a:pt x="20546" y="21600"/>
                    <a:pt x="21600" y="20520"/>
                    <a:pt x="21600" y="18900"/>
                  </a:cubicBezTo>
                  <a:cubicBezTo>
                    <a:pt x="21600" y="18900"/>
                    <a:pt x="21600" y="18900"/>
                    <a:pt x="21600" y="18900"/>
                  </a:cubicBezTo>
                  <a:cubicBezTo>
                    <a:pt x="21600" y="18360"/>
                    <a:pt x="21600" y="18360"/>
                    <a:pt x="21600" y="18360"/>
                  </a:cubicBezTo>
                  <a:cubicBezTo>
                    <a:pt x="21600" y="8100"/>
                    <a:pt x="13171" y="0"/>
                    <a:pt x="3161" y="0"/>
                  </a:cubicBez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74" name="Shape 2789">
              <a:extLst>
                <a:ext uri="{FF2B5EF4-FFF2-40B4-BE49-F238E27FC236}">
                  <a16:creationId xmlns:a16="http://schemas.microsoft.com/office/drawing/2014/main" id="{156ED0B7-1330-4750-B337-7B0BE01B0103}"/>
                </a:ext>
              </a:extLst>
            </p:cNvPr>
            <p:cNvSpPr/>
            <p:nvPr/>
          </p:nvSpPr>
          <p:spPr>
            <a:xfrm>
              <a:off x="0" y="372497"/>
              <a:ext cx="214672" cy="22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28575" tIns="28575" rIns="28575" bIns="28575" numCol="1" anchor="t">
              <a:noAutofit/>
            </a:bodyPr>
            <a:lstStyle/>
            <a:p>
              <a:pPr algn="ctr" defTabSz="438150">
                <a:buClr>
                  <a:srgbClr val="000000"/>
                </a:buCl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  <a:cs typeface="Calibri"/>
                <a:sym typeface="Calibri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8475D93-766B-4362-A052-B3A496B57419}"/>
              </a:ext>
            </a:extLst>
          </p:cNvPr>
          <p:cNvGrpSpPr/>
          <p:nvPr/>
        </p:nvGrpSpPr>
        <p:grpSpPr>
          <a:xfrm>
            <a:off x="6637711" y="4142700"/>
            <a:ext cx="690563" cy="660257"/>
            <a:chOff x="979488" y="4049713"/>
            <a:chExt cx="1012825" cy="968375"/>
          </a:xfrm>
          <a:solidFill>
            <a:srgbClr val="282969"/>
          </a:solidFill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grpSpPr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9AB2EDA4-679F-4548-9A38-AA31B8EE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338" y="4489450"/>
              <a:ext cx="307975" cy="441325"/>
            </a:xfrm>
            <a:custGeom>
              <a:avLst/>
              <a:gdLst>
                <a:gd name="T0" fmla="*/ 17 w 28"/>
                <a:gd name="T1" fmla="*/ 22 h 40"/>
                <a:gd name="T2" fmla="*/ 22 w 28"/>
                <a:gd name="T3" fmla="*/ 12 h 40"/>
                <a:gd name="T4" fmla="*/ 10 w 28"/>
                <a:gd name="T5" fmla="*/ 0 h 40"/>
                <a:gd name="T6" fmla="*/ 2 w 28"/>
                <a:gd name="T7" fmla="*/ 3 h 40"/>
                <a:gd name="T8" fmla="*/ 2 w 28"/>
                <a:gd name="T9" fmla="*/ 8 h 40"/>
                <a:gd name="T10" fmla="*/ 0 w 28"/>
                <a:gd name="T11" fmla="*/ 18 h 40"/>
                <a:gd name="T12" fmla="*/ 3 w 28"/>
                <a:gd name="T13" fmla="*/ 22 h 40"/>
                <a:gd name="T14" fmla="*/ 0 w 28"/>
                <a:gd name="T15" fmla="*/ 23 h 40"/>
                <a:gd name="T16" fmla="*/ 10 w 28"/>
                <a:gd name="T17" fmla="*/ 40 h 40"/>
                <a:gd name="T18" fmla="*/ 26 w 28"/>
                <a:gd name="T19" fmla="*/ 40 h 40"/>
                <a:gd name="T20" fmla="*/ 28 w 28"/>
                <a:gd name="T21" fmla="*/ 38 h 40"/>
                <a:gd name="T22" fmla="*/ 17 w 28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0">
                  <a:moveTo>
                    <a:pt x="17" y="22"/>
                  </a:moveTo>
                  <a:cubicBezTo>
                    <a:pt x="20" y="19"/>
                    <a:pt x="22" y="16"/>
                    <a:pt x="22" y="12"/>
                  </a:cubicBezTo>
                  <a:cubicBezTo>
                    <a:pt x="22" y="5"/>
                    <a:pt x="17" y="0"/>
                    <a:pt x="10" y="0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12"/>
                    <a:pt x="1" y="15"/>
                    <a:pt x="0" y="18"/>
                  </a:cubicBezTo>
                  <a:cubicBezTo>
                    <a:pt x="1" y="19"/>
                    <a:pt x="2" y="21"/>
                    <a:pt x="3" y="22"/>
                  </a:cubicBezTo>
                  <a:cubicBezTo>
                    <a:pt x="2" y="22"/>
                    <a:pt x="1" y="23"/>
                    <a:pt x="0" y="23"/>
                  </a:cubicBezTo>
                  <a:cubicBezTo>
                    <a:pt x="5" y="27"/>
                    <a:pt x="9" y="33"/>
                    <a:pt x="1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8" y="39"/>
                    <a:pt x="28" y="38"/>
                  </a:cubicBezTo>
                  <a:cubicBezTo>
                    <a:pt x="28" y="31"/>
                    <a:pt x="24" y="24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CE5C5A13-7656-44D6-89CD-63ABCD7C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8" y="4489450"/>
              <a:ext cx="307975" cy="441325"/>
            </a:xfrm>
            <a:custGeom>
              <a:avLst/>
              <a:gdLst>
                <a:gd name="T0" fmla="*/ 28 w 28"/>
                <a:gd name="T1" fmla="*/ 23 h 40"/>
                <a:gd name="T2" fmla="*/ 25 w 28"/>
                <a:gd name="T3" fmla="*/ 22 h 40"/>
                <a:gd name="T4" fmla="*/ 28 w 28"/>
                <a:gd name="T5" fmla="*/ 18 h 40"/>
                <a:gd name="T6" fmla="*/ 26 w 28"/>
                <a:gd name="T7" fmla="*/ 8 h 40"/>
                <a:gd name="T8" fmla="*/ 26 w 28"/>
                <a:gd name="T9" fmla="*/ 3 h 40"/>
                <a:gd name="T10" fmla="*/ 18 w 28"/>
                <a:gd name="T11" fmla="*/ 0 h 40"/>
                <a:gd name="T12" fmla="*/ 6 w 28"/>
                <a:gd name="T13" fmla="*/ 12 h 40"/>
                <a:gd name="T14" fmla="*/ 11 w 28"/>
                <a:gd name="T15" fmla="*/ 22 h 40"/>
                <a:gd name="T16" fmla="*/ 0 w 28"/>
                <a:gd name="T17" fmla="*/ 38 h 40"/>
                <a:gd name="T18" fmla="*/ 2 w 28"/>
                <a:gd name="T19" fmla="*/ 40 h 40"/>
                <a:gd name="T20" fmla="*/ 18 w 28"/>
                <a:gd name="T21" fmla="*/ 40 h 40"/>
                <a:gd name="T22" fmla="*/ 28 w 28"/>
                <a:gd name="T2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0">
                  <a:moveTo>
                    <a:pt x="28" y="23"/>
                  </a:moveTo>
                  <a:cubicBezTo>
                    <a:pt x="27" y="23"/>
                    <a:pt x="26" y="22"/>
                    <a:pt x="25" y="22"/>
                  </a:cubicBezTo>
                  <a:cubicBezTo>
                    <a:pt x="26" y="21"/>
                    <a:pt x="27" y="19"/>
                    <a:pt x="28" y="18"/>
                  </a:cubicBezTo>
                  <a:cubicBezTo>
                    <a:pt x="27" y="15"/>
                    <a:pt x="26" y="12"/>
                    <a:pt x="26" y="8"/>
                  </a:cubicBezTo>
                  <a:cubicBezTo>
                    <a:pt x="26" y="7"/>
                    <a:pt x="26" y="5"/>
                    <a:pt x="26" y="3"/>
                  </a:cubicBezTo>
                  <a:cubicBezTo>
                    <a:pt x="24" y="1"/>
                    <a:pt x="21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3"/>
                    <a:pt x="23" y="27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A4C5A6D8-6B87-4A42-BB31-8E5688D8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4270375"/>
              <a:ext cx="504825" cy="153988"/>
            </a:xfrm>
            <a:custGeom>
              <a:avLst/>
              <a:gdLst>
                <a:gd name="T0" fmla="*/ 2 w 46"/>
                <a:gd name="T1" fmla="*/ 14 h 14"/>
                <a:gd name="T2" fmla="*/ 1 w 46"/>
                <a:gd name="T3" fmla="*/ 14 h 14"/>
                <a:gd name="T4" fmla="*/ 1 w 46"/>
                <a:gd name="T5" fmla="*/ 11 h 14"/>
                <a:gd name="T6" fmla="*/ 23 w 46"/>
                <a:gd name="T7" fmla="*/ 0 h 14"/>
                <a:gd name="T8" fmla="*/ 45 w 46"/>
                <a:gd name="T9" fmla="*/ 11 h 14"/>
                <a:gd name="T10" fmla="*/ 45 w 46"/>
                <a:gd name="T11" fmla="*/ 14 h 14"/>
                <a:gd name="T12" fmla="*/ 42 w 46"/>
                <a:gd name="T13" fmla="*/ 13 h 14"/>
                <a:gd name="T14" fmla="*/ 23 w 46"/>
                <a:gd name="T15" fmla="*/ 4 h 14"/>
                <a:gd name="T16" fmla="*/ 4 w 46"/>
                <a:gd name="T17" fmla="*/ 13 h 14"/>
                <a:gd name="T18" fmla="*/ 2 w 46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4">
                  <a:moveTo>
                    <a:pt x="2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6" y="4"/>
                    <a:pt x="14" y="0"/>
                    <a:pt x="23" y="0"/>
                  </a:cubicBezTo>
                  <a:cubicBezTo>
                    <a:pt x="32" y="0"/>
                    <a:pt x="40" y="4"/>
                    <a:pt x="45" y="11"/>
                  </a:cubicBezTo>
                  <a:cubicBezTo>
                    <a:pt x="46" y="12"/>
                    <a:pt x="46" y="13"/>
                    <a:pt x="45" y="14"/>
                  </a:cubicBezTo>
                  <a:cubicBezTo>
                    <a:pt x="44" y="14"/>
                    <a:pt x="43" y="14"/>
                    <a:pt x="42" y="13"/>
                  </a:cubicBezTo>
                  <a:cubicBezTo>
                    <a:pt x="37" y="7"/>
                    <a:pt x="30" y="4"/>
                    <a:pt x="23" y="4"/>
                  </a:cubicBezTo>
                  <a:cubicBezTo>
                    <a:pt x="16" y="4"/>
                    <a:pt x="9" y="7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D623F59C-6B2D-4FF1-B1C2-9837E85C9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700" y="4159250"/>
              <a:ext cx="660400" cy="198438"/>
            </a:xfrm>
            <a:custGeom>
              <a:avLst/>
              <a:gdLst>
                <a:gd name="T0" fmla="*/ 2 w 60"/>
                <a:gd name="T1" fmla="*/ 17 h 18"/>
                <a:gd name="T2" fmla="*/ 1 w 60"/>
                <a:gd name="T3" fmla="*/ 17 h 18"/>
                <a:gd name="T4" fmla="*/ 0 w 60"/>
                <a:gd name="T5" fmla="*/ 14 h 18"/>
                <a:gd name="T6" fmla="*/ 30 w 60"/>
                <a:gd name="T7" fmla="*/ 0 h 18"/>
                <a:gd name="T8" fmla="*/ 60 w 60"/>
                <a:gd name="T9" fmla="*/ 14 h 18"/>
                <a:gd name="T10" fmla="*/ 59 w 60"/>
                <a:gd name="T11" fmla="*/ 17 h 18"/>
                <a:gd name="T12" fmla="*/ 56 w 60"/>
                <a:gd name="T13" fmla="*/ 17 h 18"/>
                <a:gd name="T14" fmla="*/ 30 w 60"/>
                <a:gd name="T15" fmla="*/ 4 h 18"/>
                <a:gd name="T16" fmla="*/ 4 w 60"/>
                <a:gd name="T17" fmla="*/ 17 h 18"/>
                <a:gd name="T18" fmla="*/ 2 w 60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8">
                  <a:moveTo>
                    <a:pt x="2" y="17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8" y="5"/>
                    <a:pt x="18" y="0"/>
                    <a:pt x="30" y="0"/>
                  </a:cubicBezTo>
                  <a:cubicBezTo>
                    <a:pt x="42" y="0"/>
                    <a:pt x="52" y="5"/>
                    <a:pt x="60" y="14"/>
                  </a:cubicBezTo>
                  <a:cubicBezTo>
                    <a:pt x="60" y="15"/>
                    <a:pt x="60" y="16"/>
                    <a:pt x="59" y="17"/>
                  </a:cubicBezTo>
                  <a:cubicBezTo>
                    <a:pt x="58" y="18"/>
                    <a:pt x="57" y="17"/>
                    <a:pt x="56" y="17"/>
                  </a:cubicBezTo>
                  <a:cubicBezTo>
                    <a:pt x="50" y="9"/>
                    <a:pt x="40" y="4"/>
                    <a:pt x="30" y="4"/>
                  </a:cubicBezTo>
                  <a:cubicBezTo>
                    <a:pt x="20" y="4"/>
                    <a:pt x="10" y="9"/>
                    <a:pt x="4" y="17"/>
                  </a:cubicBezTo>
                  <a:cubicBezTo>
                    <a:pt x="3" y="17"/>
                    <a:pt x="3" y="17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7E012B8D-9432-49DF-8A14-9478CD6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8" y="4049713"/>
              <a:ext cx="835025" cy="242888"/>
            </a:xfrm>
            <a:custGeom>
              <a:avLst/>
              <a:gdLst>
                <a:gd name="T0" fmla="*/ 74 w 76"/>
                <a:gd name="T1" fmla="*/ 21 h 22"/>
                <a:gd name="T2" fmla="*/ 73 w 76"/>
                <a:gd name="T3" fmla="*/ 21 h 22"/>
                <a:gd name="T4" fmla="*/ 38 w 76"/>
                <a:gd name="T5" fmla="*/ 4 h 22"/>
                <a:gd name="T6" fmla="*/ 4 w 76"/>
                <a:gd name="T7" fmla="*/ 21 h 22"/>
                <a:gd name="T8" fmla="*/ 1 w 76"/>
                <a:gd name="T9" fmla="*/ 21 h 22"/>
                <a:gd name="T10" fmla="*/ 0 w 76"/>
                <a:gd name="T11" fmla="*/ 18 h 22"/>
                <a:gd name="T12" fmla="*/ 38 w 76"/>
                <a:gd name="T13" fmla="*/ 0 h 22"/>
                <a:gd name="T14" fmla="*/ 76 w 76"/>
                <a:gd name="T15" fmla="*/ 18 h 22"/>
                <a:gd name="T16" fmla="*/ 75 w 76"/>
                <a:gd name="T17" fmla="*/ 21 h 22"/>
                <a:gd name="T18" fmla="*/ 74 w 76"/>
                <a:gd name="T1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2">
                  <a:moveTo>
                    <a:pt x="74" y="21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64" y="10"/>
                    <a:pt x="52" y="4"/>
                    <a:pt x="38" y="4"/>
                  </a:cubicBezTo>
                  <a:cubicBezTo>
                    <a:pt x="24" y="4"/>
                    <a:pt x="12" y="10"/>
                    <a:pt x="4" y="21"/>
                  </a:cubicBezTo>
                  <a:cubicBezTo>
                    <a:pt x="3" y="21"/>
                    <a:pt x="2" y="22"/>
                    <a:pt x="1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10" y="7"/>
                    <a:pt x="23" y="0"/>
                    <a:pt x="38" y="0"/>
                  </a:cubicBezTo>
                  <a:cubicBezTo>
                    <a:pt x="53" y="0"/>
                    <a:pt x="66" y="7"/>
                    <a:pt x="76" y="18"/>
                  </a:cubicBezTo>
                  <a:cubicBezTo>
                    <a:pt x="76" y="19"/>
                    <a:pt x="76" y="20"/>
                    <a:pt x="75" y="21"/>
                  </a:cubicBezTo>
                  <a:cubicBezTo>
                    <a:pt x="75" y="21"/>
                    <a:pt x="75" y="21"/>
                    <a:pt x="7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75D474FF-FE30-4450-AC6F-FE5193D3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263" y="4402138"/>
              <a:ext cx="549275" cy="615950"/>
            </a:xfrm>
            <a:custGeom>
              <a:avLst/>
              <a:gdLst>
                <a:gd name="T0" fmla="*/ 50 w 50"/>
                <a:gd name="T1" fmla="*/ 53 h 56"/>
                <a:gd name="T2" fmla="*/ 34 w 50"/>
                <a:gd name="T3" fmla="*/ 30 h 56"/>
                <a:gd name="T4" fmla="*/ 41 w 50"/>
                <a:gd name="T5" fmla="*/ 16 h 56"/>
                <a:gd name="T6" fmla="*/ 25 w 50"/>
                <a:gd name="T7" fmla="*/ 0 h 56"/>
                <a:gd name="T8" fmla="*/ 9 w 50"/>
                <a:gd name="T9" fmla="*/ 16 h 56"/>
                <a:gd name="T10" fmla="*/ 16 w 50"/>
                <a:gd name="T11" fmla="*/ 30 h 56"/>
                <a:gd name="T12" fmla="*/ 0 w 50"/>
                <a:gd name="T13" fmla="*/ 54 h 56"/>
                <a:gd name="T14" fmla="*/ 2 w 50"/>
                <a:gd name="T15" fmla="*/ 56 h 56"/>
                <a:gd name="T16" fmla="*/ 48 w 50"/>
                <a:gd name="T17" fmla="*/ 56 h 56"/>
                <a:gd name="T18" fmla="*/ 48 w 50"/>
                <a:gd name="T19" fmla="*/ 56 h 56"/>
                <a:gd name="T20" fmla="*/ 50 w 50"/>
                <a:gd name="T21" fmla="*/ 54 h 56"/>
                <a:gd name="T22" fmla="*/ 50 w 50"/>
                <a:gd name="T2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56">
                  <a:moveTo>
                    <a:pt x="50" y="53"/>
                  </a:moveTo>
                  <a:cubicBezTo>
                    <a:pt x="50" y="43"/>
                    <a:pt x="43" y="34"/>
                    <a:pt x="34" y="30"/>
                  </a:cubicBezTo>
                  <a:cubicBezTo>
                    <a:pt x="38" y="28"/>
                    <a:pt x="41" y="22"/>
                    <a:pt x="41" y="16"/>
                  </a:cubicBezTo>
                  <a:cubicBezTo>
                    <a:pt x="41" y="7"/>
                    <a:pt x="34" y="0"/>
                    <a:pt x="25" y="0"/>
                  </a:cubicBezTo>
                  <a:cubicBezTo>
                    <a:pt x="16" y="0"/>
                    <a:pt x="9" y="7"/>
                    <a:pt x="9" y="16"/>
                  </a:cubicBezTo>
                  <a:cubicBezTo>
                    <a:pt x="9" y="22"/>
                    <a:pt x="12" y="28"/>
                    <a:pt x="16" y="30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6"/>
                    <a:pt x="50" y="55"/>
                    <a:pt x="50" y="54"/>
                  </a:cubicBezTo>
                  <a:cubicBezTo>
                    <a:pt x="50" y="54"/>
                    <a:pt x="50" y="54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EF19C4-7E82-4424-BDF6-BC69713EE882}"/>
              </a:ext>
            </a:extLst>
          </p:cNvPr>
          <p:cNvGrpSpPr/>
          <p:nvPr/>
        </p:nvGrpSpPr>
        <p:grpSpPr>
          <a:xfrm>
            <a:off x="3194076" y="5153415"/>
            <a:ext cx="458896" cy="458896"/>
            <a:chOff x="1460463" y="779462"/>
            <a:chExt cx="285751" cy="285751"/>
          </a:xfrm>
          <a:solidFill>
            <a:srgbClr val="282969"/>
          </a:solidFill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grpSpPr>
        <p:sp>
          <p:nvSpPr>
            <p:cNvPr id="84" name="Freeform 2989">
              <a:extLst>
                <a:ext uri="{FF2B5EF4-FFF2-40B4-BE49-F238E27FC236}">
                  <a16:creationId xmlns:a16="http://schemas.microsoft.com/office/drawing/2014/main" id="{2136104F-11A5-4702-AFD7-7E097393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26" y="938212"/>
              <a:ext cx="46038" cy="46038"/>
            </a:xfrm>
            <a:custGeom>
              <a:avLst/>
              <a:gdLst>
                <a:gd name="T0" fmla="*/ 58 w 115"/>
                <a:gd name="T1" fmla="*/ 0 h 116"/>
                <a:gd name="T2" fmla="*/ 46 w 115"/>
                <a:gd name="T3" fmla="*/ 2 h 116"/>
                <a:gd name="T4" fmla="*/ 35 w 115"/>
                <a:gd name="T5" fmla="*/ 5 h 116"/>
                <a:gd name="T6" fmla="*/ 26 w 115"/>
                <a:gd name="T7" fmla="*/ 10 h 116"/>
                <a:gd name="T8" fmla="*/ 18 w 115"/>
                <a:gd name="T9" fmla="*/ 17 h 116"/>
                <a:gd name="T10" fmla="*/ 10 w 115"/>
                <a:gd name="T11" fmla="*/ 27 h 116"/>
                <a:gd name="T12" fmla="*/ 5 w 115"/>
                <a:gd name="T13" fmla="*/ 36 h 116"/>
                <a:gd name="T14" fmla="*/ 1 w 115"/>
                <a:gd name="T15" fmla="*/ 47 h 116"/>
                <a:gd name="T16" fmla="*/ 0 w 115"/>
                <a:gd name="T17" fmla="*/ 59 h 116"/>
                <a:gd name="T18" fmla="*/ 1 w 115"/>
                <a:gd name="T19" fmla="*/ 69 h 116"/>
                <a:gd name="T20" fmla="*/ 5 w 115"/>
                <a:gd name="T21" fmla="*/ 80 h 116"/>
                <a:gd name="T22" fmla="*/ 10 w 115"/>
                <a:gd name="T23" fmla="*/ 91 h 116"/>
                <a:gd name="T24" fmla="*/ 18 w 115"/>
                <a:gd name="T25" fmla="*/ 99 h 116"/>
                <a:gd name="T26" fmla="*/ 26 w 115"/>
                <a:gd name="T27" fmla="*/ 106 h 116"/>
                <a:gd name="T28" fmla="*/ 35 w 115"/>
                <a:gd name="T29" fmla="*/ 111 h 116"/>
                <a:gd name="T30" fmla="*/ 46 w 115"/>
                <a:gd name="T31" fmla="*/ 115 h 116"/>
                <a:gd name="T32" fmla="*/ 58 w 115"/>
                <a:gd name="T33" fmla="*/ 116 h 116"/>
                <a:gd name="T34" fmla="*/ 69 w 115"/>
                <a:gd name="T35" fmla="*/ 115 h 116"/>
                <a:gd name="T36" fmla="*/ 81 w 115"/>
                <a:gd name="T37" fmla="*/ 111 h 116"/>
                <a:gd name="T38" fmla="*/ 90 w 115"/>
                <a:gd name="T39" fmla="*/ 106 h 116"/>
                <a:gd name="T40" fmla="*/ 98 w 115"/>
                <a:gd name="T41" fmla="*/ 99 h 116"/>
                <a:gd name="T42" fmla="*/ 106 w 115"/>
                <a:gd name="T43" fmla="*/ 91 h 116"/>
                <a:gd name="T44" fmla="*/ 110 w 115"/>
                <a:gd name="T45" fmla="*/ 80 h 116"/>
                <a:gd name="T46" fmla="*/ 114 w 115"/>
                <a:gd name="T47" fmla="*/ 69 h 116"/>
                <a:gd name="T48" fmla="*/ 115 w 115"/>
                <a:gd name="T49" fmla="*/ 59 h 116"/>
                <a:gd name="T50" fmla="*/ 114 w 115"/>
                <a:gd name="T51" fmla="*/ 47 h 116"/>
                <a:gd name="T52" fmla="*/ 110 w 115"/>
                <a:gd name="T53" fmla="*/ 36 h 116"/>
                <a:gd name="T54" fmla="*/ 106 w 115"/>
                <a:gd name="T55" fmla="*/ 27 h 116"/>
                <a:gd name="T56" fmla="*/ 98 w 115"/>
                <a:gd name="T57" fmla="*/ 17 h 116"/>
                <a:gd name="T58" fmla="*/ 90 w 115"/>
                <a:gd name="T59" fmla="*/ 10 h 116"/>
                <a:gd name="T60" fmla="*/ 81 w 115"/>
                <a:gd name="T61" fmla="*/ 5 h 116"/>
                <a:gd name="T62" fmla="*/ 69 w 115"/>
                <a:gd name="T63" fmla="*/ 2 h 116"/>
                <a:gd name="T64" fmla="*/ 58 w 115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lnTo>
                    <a:pt x="46" y="2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6" y="91"/>
                  </a:lnTo>
                  <a:lnTo>
                    <a:pt x="110" y="80"/>
                  </a:lnTo>
                  <a:lnTo>
                    <a:pt x="114" y="69"/>
                  </a:lnTo>
                  <a:lnTo>
                    <a:pt x="115" y="59"/>
                  </a:lnTo>
                  <a:lnTo>
                    <a:pt x="114" y="47"/>
                  </a:lnTo>
                  <a:lnTo>
                    <a:pt x="110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0"/>
                  </a:lnTo>
                  <a:lnTo>
                    <a:pt x="81" y="5"/>
                  </a:lnTo>
                  <a:lnTo>
                    <a:pt x="69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2990">
              <a:extLst>
                <a:ext uri="{FF2B5EF4-FFF2-40B4-BE49-F238E27FC236}">
                  <a16:creationId xmlns:a16="http://schemas.microsoft.com/office/drawing/2014/main" id="{829AD20D-A74F-43E3-B4CF-893BCB475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688" y="965200"/>
              <a:ext cx="23813" cy="23813"/>
            </a:xfrm>
            <a:custGeom>
              <a:avLst/>
              <a:gdLst>
                <a:gd name="T0" fmla="*/ 61 w 61"/>
                <a:gd name="T1" fmla="*/ 29 h 60"/>
                <a:gd name="T2" fmla="*/ 60 w 61"/>
                <a:gd name="T3" fmla="*/ 24 h 60"/>
                <a:gd name="T4" fmla="*/ 58 w 61"/>
                <a:gd name="T5" fmla="*/ 18 h 60"/>
                <a:gd name="T6" fmla="*/ 56 w 61"/>
                <a:gd name="T7" fmla="*/ 13 h 60"/>
                <a:gd name="T8" fmla="*/ 51 w 61"/>
                <a:gd name="T9" fmla="*/ 8 h 60"/>
                <a:gd name="T10" fmla="*/ 48 w 61"/>
                <a:gd name="T11" fmla="*/ 5 h 60"/>
                <a:gd name="T12" fmla="*/ 42 w 61"/>
                <a:gd name="T13" fmla="*/ 2 h 60"/>
                <a:gd name="T14" fmla="*/ 37 w 61"/>
                <a:gd name="T15" fmla="*/ 1 h 60"/>
                <a:gd name="T16" fmla="*/ 30 w 61"/>
                <a:gd name="T17" fmla="*/ 0 h 60"/>
                <a:gd name="T18" fmla="*/ 24 w 61"/>
                <a:gd name="T19" fmla="*/ 1 h 60"/>
                <a:gd name="T20" fmla="*/ 19 w 61"/>
                <a:gd name="T21" fmla="*/ 2 h 60"/>
                <a:gd name="T22" fmla="*/ 13 w 61"/>
                <a:gd name="T23" fmla="*/ 5 h 60"/>
                <a:gd name="T24" fmla="*/ 10 w 61"/>
                <a:gd name="T25" fmla="*/ 8 h 60"/>
                <a:gd name="T26" fmla="*/ 5 w 61"/>
                <a:gd name="T27" fmla="*/ 13 h 60"/>
                <a:gd name="T28" fmla="*/ 2 w 61"/>
                <a:gd name="T29" fmla="*/ 18 h 60"/>
                <a:gd name="T30" fmla="*/ 1 w 61"/>
                <a:gd name="T31" fmla="*/ 24 h 60"/>
                <a:gd name="T32" fmla="*/ 0 w 61"/>
                <a:gd name="T33" fmla="*/ 29 h 60"/>
                <a:gd name="T34" fmla="*/ 1 w 61"/>
                <a:gd name="T35" fmla="*/ 35 h 60"/>
                <a:gd name="T36" fmla="*/ 2 w 61"/>
                <a:gd name="T37" fmla="*/ 41 h 60"/>
                <a:gd name="T38" fmla="*/ 5 w 61"/>
                <a:gd name="T39" fmla="*/ 47 h 60"/>
                <a:gd name="T40" fmla="*/ 10 w 61"/>
                <a:gd name="T41" fmla="*/ 51 h 60"/>
                <a:gd name="T42" fmla="*/ 13 w 61"/>
                <a:gd name="T43" fmla="*/ 54 h 60"/>
                <a:gd name="T44" fmla="*/ 19 w 61"/>
                <a:gd name="T45" fmla="*/ 58 h 60"/>
                <a:gd name="T46" fmla="*/ 24 w 61"/>
                <a:gd name="T47" fmla="*/ 59 h 60"/>
                <a:gd name="T48" fmla="*/ 30 w 61"/>
                <a:gd name="T49" fmla="*/ 60 h 60"/>
                <a:gd name="T50" fmla="*/ 37 w 61"/>
                <a:gd name="T51" fmla="*/ 59 h 60"/>
                <a:gd name="T52" fmla="*/ 42 w 61"/>
                <a:gd name="T53" fmla="*/ 58 h 60"/>
                <a:gd name="T54" fmla="*/ 48 w 61"/>
                <a:gd name="T55" fmla="*/ 54 h 60"/>
                <a:gd name="T56" fmla="*/ 51 w 61"/>
                <a:gd name="T57" fmla="*/ 51 h 60"/>
                <a:gd name="T58" fmla="*/ 56 w 61"/>
                <a:gd name="T59" fmla="*/ 47 h 60"/>
                <a:gd name="T60" fmla="*/ 58 w 61"/>
                <a:gd name="T61" fmla="*/ 41 h 60"/>
                <a:gd name="T62" fmla="*/ 60 w 61"/>
                <a:gd name="T63" fmla="*/ 35 h 60"/>
                <a:gd name="T64" fmla="*/ 61 w 61"/>
                <a:gd name="T65" fmla="*/ 29 h 60"/>
                <a:gd name="T66" fmla="*/ 61 w 61"/>
                <a:gd name="T6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61" y="29"/>
                  </a:move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1" y="8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8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2991">
              <a:extLst>
                <a:ext uri="{FF2B5EF4-FFF2-40B4-BE49-F238E27FC236}">
                  <a16:creationId xmlns:a16="http://schemas.microsoft.com/office/drawing/2014/main" id="{B10DCA8F-69CE-47E1-9CAB-A6EE7EBB0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301" y="779462"/>
              <a:ext cx="188913" cy="147638"/>
            </a:xfrm>
            <a:custGeom>
              <a:avLst/>
              <a:gdLst>
                <a:gd name="T0" fmla="*/ 326 w 476"/>
                <a:gd name="T1" fmla="*/ 203 h 371"/>
                <a:gd name="T2" fmla="*/ 313 w 476"/>
                <a:gd name="T3" fmla="*/ 184 h 371"/>
                <a:gd name="T4" fmla="*/ 318 w 476"/>
                <a:gd name="T5" fmla="*/ 161 h 371"/>
                <a:gd name="T6" fmla="*/ 337 w 476"/>
                <a:gd name="T7" fmla="*/ 148 h 371"/>
                <a:gd name="T8" fmla="*/ 359 w 476"/>
                <a:gd name="T9" fmla="*/ 153 h 371"/>
                <a:gd name="T10" fmla="*/ 373 w 476"/>
                <a:gd name="T11" fmla="*/ 172 h 371"/>
                <a:gd name="T12" fmla="*/ 368 w 476"/>
                <a:gd name="T13" fmla="*/ 195 h 371"/>
                <a:gd name="T14" fmla="*/ 349 w 476"/>
                <a:gd name="T15" fmla="*/ 208 h 371"/>
                <a:gd name="T16" fmla="*/ 241 w 476"/>
                <a:gd name="T17" fmla="*/ 205 h 371"/>
                <a:gd name="T18" fmla="*/ 224 w 476"/>
                <a:gd name="T19" fmla="*/ 190 h 371"/>
                <a:gd name="T20" fmla="*/ 224 w 476"/>
                <a:gd name="T21" fmla="*/ 166 h 371"/>
                <a:gd name="T22" fmla="*/ 241 w 476"/>
                <a:gd name="T23" fmla="*/ 150 h 371"/>
                <a:gd name="T24" fmla="*/ 264 w 476"/>
                <a:gd name="T25" fmla="*/ 150 h 371"/>
                <a:gd name="T26" fmla="*/ 280 w 476"/>
                <a:gd name="T27" fmla="*/ 166 h 371"/>
                <a:gd name="T28" fmla="*/ 280 w 476"/>
                <a:gd name="T29" fmla="*/ 190 h 371"/>
                <a:gd name="T30" fmla="*/ 264 w 476"/>
                <a:gd name="T31" fmla="*/ 205 h 371"/>
                <a:gd name="T32" fmla="*/ 155 w 476"/>
                <a:gd name="T33" fmla="*/ 208 h 371"/>
                <a:gd name="T34" fmla="*/ 136 w 476"/>
                <a:gd name="T35" fmla="*/ 195 h 371"/>
                <a:gd name="T36" fmla="*/ 132 w 476"/>
                <a:gd name="T37" fmla="*/ 172 h 371"/>
                <a:gd name="T38" fmla="*/ 144 w 476"/>
                <a:gd name="T39" fmla="*/ 153 h 371"/>
                <a:gd name="T40" fmla="*/ 168 w 476"/>
                <a:gd name="T41" fmla="*/ 148 h 371"/>
                <a:gd name="T42" fmla="*/ 187 w 476"/>
                <a:gd name="T43" fmla="*/ 161 h 371"/>
                <a:gd name="T44" fmla="*/ 191 w 476"/>
                <a:gd name="T45" fmla="*/ 184 h 371"/>
                <a:gd name="T46" fmla="*/ 179 w 476"/>
                <a:gd name="T47" fmla="*/ 203 h 371"/>
                <a:gd name="T48" fmla="*/ 310 w 476"/>
                <a:gd name="T49" fmla="*/ 0 h 371"/>
                <a:gd name="T50" fmla="*/ 254 w 476"/>
                <a:gd name="T51" fmla="*/ 10 h 371"/>
                <a:gd name="T52" fmla="*/ 205 w 476"/>
                <a:gd name="T53" fmla="*/ 42 h 371"/>
                <a:gd name="T54" fmla="*/ 139 w 476"/>
                <a:gd name="T55" fmla="*/ 28 h 371"/>
                <a:gd name="T56" fmla="*/ 99 w 476"/>
                <a:gd name="T57" fmla="*/ 35 h 371"/>
                <a:gd name="T58" fmla="*/ 62 w 476"/>
                <a:gd name="T59" fmla="*/ 54 h 371"/>
                <a:gd name="T60" fmla="*/ 32 w 476"/>
                <a:gd name="T61" fmla="*/ 87 h 371"/>
                <a:gd name="T62" fmla="*/ 11 w 476"/>
                <a:gd name="T63" fmla="*/ 127 h 371"/>
                <a:gd name="T64" fmla="*/ 0 w 476"/>
                <a:gd name="T65" fmla="*/ 188 h 371"/>
                <a:gd name="T66" fmla="*/ 31 w 476"/>
                <a:gd name="T67" fmla="*/ 189 h 371"/>
                <a:gd name="T68" fmla="*/ 73 w 476"/>
                <a:gd name="T69" fmla="*/ 198 h 371"/>
                <a:gd name="T70" fmla="*/ 105 w 476"/>
                <a:gd name="T71" fmla="*/ 217 h 371"/>
                <a:gd name="T72" fmla="*/ 126 w 476"/>
                <a:gd name="T73" fmla="*/ 244 h 371"/>
                <a:gd name="T74" fmla="*/ 135 w 476"/>
                <a:gd name="T75" fmla="*/ 289 h 371"/>
                <a:gd name="T76" fmla="*/ 154 w 476"/>
                <a:gd name="T77" fmla="*/ 324 h 371"/>
                <a:gd name="T78" fmla="*/ 188 w 476"/>
                <a:gd name="T79" fmla="*/ 359 h 371"/>
                <a:gd name="T80" fmla="*/ 237 w 476"/>
                <a:gd name="T81" fmla="*/ 371 h 371"/>
                <a:gd name="T82" fmla="*/ 281 w 476"/>
                <a:gd name="T83" fmla="*/ 359 h 371"/>
                <a:gd name="T84" fmla="*/ 319 w 476"/>
                <a:gd name="T85" fmla="*/ 326 h 371"/>
                <a:gd name="T86" fmla="*/ 384 w 476"/>
                <a:gd name="T87" fmla="*/ 313 h 371"/>
                <a:gd name="T88" fmla="*/ 436 w 476"/>
                <a:gd name="T89" fmla="*/ 277 h 371"/>
                <a:gd name="T90" fmla="*/ 465 w 476"/>
                <a:gd name="T91" fmla="*/ 228 h 371"/>
                <a:gd name="T92" fmla="*/ 476 w 476"/>
                <a:gd name="T93" fmla="*/ 169 h 371"/>
                <a:gd name="T94" fmla="*/ 465 w 476"/>
                <a:gd name="T95" fmla="*/ 108 h 371"/>
                <a:gd name="T96" fmla="*/ 433 w 476"/>
                <a:gd name="T97" fmla="*/ 53 h 371"/>
                <a:gd name="T98" fmla="*/ 381 w 476"/>
                <a:gd name="T99" fmla="*/ 15 h 371"/>
                <a:gd name="T100" fmla="*/ 310 w 476"/>
                <a:gd name="T10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6" h="371">
                  <a:moveTo>
                    <a:pt x="343" y="208"/>
                  </a:moveTo>
                  <a:lnTo>
                    <a:pt x="337" y="208"/>
                  </a:lnTo>
                  <a:lnTo>
                    <a:pt x="331" y="205"/>
                  </a:lnTo>
                  <a:lnTo>
                    <a:pt x="326" y="203"/>
                  </a:lnTo>
                  <a:lnTo>
                    <a:pt x="321" y="200"/>
                  </a:lnTo>
                  <a:lnTo>
                    <a:pt x="318" y="195"/>
                  </a:lnTo>
                  <a:lnTo>
                    <a:pt x="314" y="190"/>
                  </a:lnTo>
                  <a:lnTo>
                    <a:pt x="313" y="184"/>
                  </a:lnTo>
                  <a:lnTo>
                    <a:pt x="312" y="178"/>
                  </a:lnTo>
                  <a:lnTo>
                    <a:pt x="313" y="172"/>
                  </a:lnTo>
                  <a:lnTo>
                    <a:pt x="314" y="166"/>
                  </a:lnTo>
                  <a:lnTo>
                    <a:pt x="318" y="161"/>
                  </a:lnTo>
                  <a:lnTo>
                    <a:pt x="321" y="157"/>
                  </a:lnTo>
                  <a:lnTo>
                    <a:pt x="326" y="153"/>
                  </a:lnTo>
                  <a:lnTo>
                    <a:pt x="331" y="150"/>
                  </a:lnTo>
                  <a:lnTo>
                    <a:pt x="337" y="148"/>
                  </a:lnTo>
                  <a:lnTo>
                    <a:pt x="343" y="147"/>
                  </a:lnTo>
                  <a:lnTo>
                    <a:pt x="349" y="148"/>
                  </a:lnTo>
                  <a:lnTo>
                    <a:pt x="355" y="150"/>
                  </a:lnTo>
                  <a:lnTo>
                    <a:pt x="359" y="153"/>
                  </a:lnTo>
                  <a:lnTo>
                    <a:pt x="364" y="157"/>
                  </a:lnTo>
                  <a:lnTo>
                    <a:pt x="368" y="161"/>
                  </a:lnTo>
                  <a:lnTo>
                    <a:pt x="370" y="166"/>
                  </a:lnTo>
                  <a:lnTo>
                    <a:pt x="373" y="172"/>
                  </a:lnTo>
                  <a:lnTo>
                    <a:pt x="373" y="178"/>
                  </a:lnTo>
                  <a:lnTo>
                    <a:pt x="373" y="184"/>
                  </a:lnTo>
                  <a:lnTo>
                    <a:pt x="370" y="190"/>
                  </a:lnTo>
                  <a:lnTo>
                    <a:pt x="368" y="195"/>
                  </a:lnTo>
                  <a:lnTo>
                    <a:pt x="364" y="200"/>
                  </a:lnTo>
                  <a:lnTo>
                    <a:pt x="359" y="203"/>
                  </a:lnTo>
                  <a:lnTo>
                    <a:pt x="355" y="205"/>
                  </a:lnTo>
                  <a:lnTo>
                    <a:pt x="349" y="208"/>
                  </a:lnTo>
                  <a:lnTo>
                    <a:pt x="343" y="208"/>
                  </a:lnTo>
                  <a:close/>
                  <a:moveTo>
                    <a:pt x="252" y="208"/>
                  </a:moveTo>
                  <a:lnTo>
                    <a:pt x="246" y="208"/>
                  </a:lnTo>
                  <a:lnTo>
                    <a:pt x="241" y="205"/>
                  </a:lnTo>
                  <a:lnTo>
                    <a:pt x="235" y="203"/>
                  </a:lnTo>
                  <a:lnTo>
                    <a:pt x="231" y="200"/>
                  </a:lnTo>
                  <a:lnTo>
                    <a:pt x="227" y="195"/>
                  </a:lnTo>
                  <a:lnTo>
                    <a:pt x="224" y="190"/>
                  </a:lnTo>
                  <a:lnTo>
                    <a:pt x="223" y="184"/>
                  </a:lnTo>
                  <a:lnTo>
                    <a:pt x="222" y="178"/>
                  </a:lnTo>
                  <a:lnTo>
                    <a:pt x="223" y="172"/>
                  </a:lnTo>
                  <a:lnTo>
                    <a:pt x="224" y="166"/>
                  </a:lnTo>
                  <a:lnTo>
                    <a:pt x="227" y="161"/>
                  </a:lnTo>
                  <a:lnTo>
                    <a:pt x="231" y="157"/>
                  </a:lnTo>
                  <a:lnTo>
                    <a:pt x="235" y="153"/>
                  </a:lnTo>
                  <a:lnTo>
                    <a:pt x="241" y="150"/>
                  </a:lnTo>
                  <a:lnTo>
                    <a:pt x="246" y="148"/>
                  </a:lnTo>
                  <a:lnTo>
                    <a:pt x="252" y="147"/>
                  </a:lnTo>
                  <a:lnTo>
                    <a:pt x="258" y="148"/>
                  </a:lnTo>
                  <a:lnTo>
                    <a:pt x="264" y="150"/>
                  </a:lnTo>
                  <a:lnTo>
                    <a:pt x="269" y="153"/>
                  </a:lnTo>
                  <a:lnTo>
                    <a:pt x="274" y="157"/>
                  </a:lnTo>
                  <a:lnTo>
                    <a:pt x="277" y="161"/>
                  </a:lnTo>
                  <a:lnTo>
                    <a:pt x="280" y="166"/>
                  </a:lnTo>
                  <a:lnTo>
                    <a:pt x="282" y="172"/>
                  </a:lnTo>
                  <a:lnTo>
                    <a:pt x="282" y="178"/>
                  </a:lnTo>
                  <a:lnTo>
                    <a:pt x="282" y="184"/>
                  </a:lnTo>
                  <a:lnTo>
                    <a:pt x="280" y="190"/>
                  </a:lnTo>
                  <a:lnTo>
                    <a:pt x="277" y="195"/>
                  </a:lnTo>
                  <a:lnTo>
                    <a:pt x="274" y="200"/>
                  </a:lnTo>
                  <a:lnTo>
                    <a:pt x="269" y="203"/>
                  </a:lnTo>
                  <a:lnTo>
                    <a:pt x="264" y="205"/>
                  </a:lnTo>
                  <a:lnTo>
                    <a:pt x="258" y="208"/>
                  </a:lnTo>
                  <a:lnTo>
                    <a:pt x="252" y="208"/>
                  </a:lnTo>
                  <a:close/>
                  <a:moveTo>
                    <a:pt x="161" y="208"/>
                  </a:moveTo>
                  <a:lnTo>
                    <a:pt x="155" y="208"/>
                  </a:lnTo>
                  <a:lnTo>
                    <a:pt x="150" y="205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36" y="195"/>
                  </a:lnTo>
                  <a:lnTo>
                    <a:pt x="133" y="190"/>
                  </a:lnTo>
                  <a:lnTo>
                    <a:pt x="132" y="184"/>
                  </a:lnTo>
                  <a:lnTo>
                    <a:pt x="131" y="178"/>
                  </a:lnTo>
                  <a:lnTo>
                    <a:pt x="132" y="172"/>
                  </a:lnTo>
                  <a:lnTo>
                    <a:pt x="133" y="166"/>
                  </a:lnTo>
                  <a:lnTo>
                    <a:pt x="136" y="161"/>
                  </a:lnTo>
                  <a:lnTo>
                    <a:pt x="141" y="157"/>
                  </a:lnTo>
                  <a:lnTo>
                    <a:pt x="144" y="153"/>
                  </a:lnTo>
                  <a:lnTo>
                    <a:pt x="150" y="150"/>
                  </a:lnTo>
                  <a:lnTo>
                    <a:pt x="155" y="148"/>
                  </a:lnTo>
                  <a:lnTo>
                    <a:pt x="161" y="147"/>
                  </a:lnTo>
                  <a:lnTo>
                    <a:pt x="168" y="148"/>
                  </a:lnTo>
                  <a:lnTo>
                    <a:pt x="173" y="150"/>
                  </a:lnTo>
                  <a:lnTo>
                    <a:pt x="179" y="153"/>
                  </a:lnTo>
                  <a:lnTo>
                    <a:pt x="182" y="157"/>
                  </a:lnTo>
                  <a:lnTo>
                    <a:pt x="187" y="161"/>
                  </a:lnTo>
                  <a:lnTo>
                    <a:pt x="189" y="166"/>
                  </a:lnTo>
                  <a:lnTo>
                    <a:pt x="191" y="172"/>
                  </a:lnTo>
                  <a:lnTo>
                    <a:pt x="192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7" y="195"/>
                  </a:lnTo>
                  <a:lnTo>
                    <a:pt x="182" y="200"/>
                  </a:lnTo>
                  <a:lnTo>
                    <a:pt x="179" y="203"/>
                  </a:lnTo>
                  <a:lnTo>
                    <a:pt x="173" y="205"/>
                  </a:lnTo>
                  <a:lnTo>
                    <a:pt x="168" y="208"/>
                  </a:lnTo>
                  <a:lnTo>
                    <a:pt x="161" y="208"/>
                  </a:lnTo>
                  <a:close/>
                  <a:moveTo>
                    <a:pt x="310" y="0"/>
                  </a:moveTo>
                  <a:lnTo>
                    <a:pt x="294" y="1"/>
                  </a:lnTo>
                  <a:lnTo>
                    <a:pt x="280" y="2"/>
                  </a:lnTo>
                  <a:lnTo>
                    <a:pt x="267" y="6"/>
                  </a:lnTo>
                  <a:lnTo>
                    <a:pt x="254" y="10"/>
                  </a:lnTo>
                  <a:lnTo>
                    <a:pt x="241" y="16"/>
                  </a:lnTo>
                  <a:lnTo>
                    <a:pt x="227" y="23"/>
                  </a:lnTo>
                  <a:lnTo>
                    <a:pt x="216" y="32"/>
                  </a:lnTo>
                  <a:lnTo>
                    <a:pt x="205" y="42"/>
                  </a:lnTo>
                  <a:lnTo>
                    <a:pt x="188" y="37"/>
                  </a:lnTo>
                  <a:lnTo>
                    <a:pt x="172" y="32"/>
                  </a:lnTo>
                  <a:lnTo>
                    <a:pt x="156" y="28"/>
                  </a:lnTo>
                  <a:lnTo>
                    <a:pt x="139" y="28"/>
                  </a:lnTo>
                  <a:lnTo>
                    <a:pt x="130" y="28"/>
                  </a:lnTo>
                  <a:lnTo>
                    <a:pt x="119" y="29"/>
                  </a:lnTo>
                  <a:lnTo>
                    <a:pt x="108" y="32"/>
                  </a:lnTo>
                  <a:lnTo>
                    <a:pt x="99" y="35"/>
                  </a:lnTo>
                  <a:lnTo>
                    <a:pt x="89" y="39"/>
                  </a:lnTo>
                  <a:lnTo>
                    <a:pt x="80" y="44"/>
                  </a:lnTo>
                  <a:lnTo>
                    <a:pt x="70" y="48"/>
                  </a:lnTo>
                  <a:lnTo>
                    <a:pt x="62" y="54"/>
                  </a:lnTo>
                  <a:lnTo>
                    <a:pt x="54" y="62"/>
                  </a:lnTo>
                  <a:lnTo>
                    <a:pt x="45" y="69"/>
                  </a:lnTo>
                  <a:lnTo>
                    <a:pt x="38" y="77"/>
                  </a:lnTo>
                  <a:lnTo>
                    <a:pt x="32" y="87"/>
                  </a:lnTo>
                  <a:lnTo>
                    <a:pt x="25" y="95"/>
                  </a:lnTo>
                  <a:lnTo>
                    <a:pt x="20" y="106"/>
                  </a:lnTo>
                  <a:lnTo>
                    <a:pt x="15" y="116"/>
                  </a:lnTo>
                  <a:lnTo>
                    <a:pt x="11" y="127"/>
                  </a:lnTo>
                  <a:lnTo>
                    <a:pt x="5" y="142"/>
                  </a:lnTo>
                  <a:lnTo>
                    <a:pt x="3" y="158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4" y="188"/>
                  </a:lnTo>
                  <a:lnTo>
                    <a:pt x="7" y="188"/>
                  </a:lnTo>
                  <a:lnTo>
                    <a:pt x="19" y="188"/>
                  </a:lnTo>
                  <a:lnTo>
                    <a:pt x="31" y="189"/>
                  </a:lnTo>
                  <a:lnTo>
                    <a:pt x="42" y="190"/>
                  </a:lnTo>
                  <a:lnTo>
                    <a:pt x="53" y="192"/>
                  </a:lnTo>
                  <a:lnTo>
                    <a:pt x="62" y="195"/>
                  </a:lnTo>
                  <a:lnTo>
                    <a:pt x="73" y="198"/>
                  </a:lnTo>
                  <a:lnTo>
                    <a:pt x="81" y="202"/>
                  </a:lnTo>
                  <a:lnTo>
                    <a:pt x="89" y="207"/>
                  </a:lnTo>
                  <a:lnTo>
                    <a:pt x="98" y="211"/>
                  </a:lnTo>
                  <a:lnTo>
                    <a:pt x="105" y="217"/>
                  </a:lnTo>
                  <a:lnTo>
                    <a:pt x="111" y="223"/>
                  </a:lnTo>
                  <a:lnTo>
                    <a:pt x="117" y="229"/>
                  </a:lnTo>
                  <a:lnTo>
                    <a:pt x="122" y="236"/>
                  </a:lnTo>
                  <a:lnTo>
                    <a:pt x="126" y="244"/>
                  </a:lnTo>
                  <a:lnTo>
                    <a:pt x="130" y="252"/>
                  </a:lnTo>
                  <a:lnTo>
                    <a:pt x="132" y="260"/>
                  </a:lnTo>
                  <a:lnTo>
                    <a:pt x="135" y="274"/>
                  </a:lnTo>
                  <a:lnTo>
                    <a:pt x="135" y="289"/>
                  </a:lnTo>
                  <a:lnTo>
                    <a:pt x="133" y="304"/>
                  </a:lnTo>
                  <a:lnTo>
                    <a:pt x="130" y="320"/>
                  </a:lnTo>
                  <a:lnTo>
                    <a:pt x="144" y="323"/>
                  </a:lnTo>
                  <a:lnTo>
                    <a:pt x="154" y="324"/>
                  </a:lnTo>
                  <a:lnTo>
                    <a:pt x="161" y="335"/>
                  </a:lnTo>
                  <a:lnTo>
                    <a:pt x="169" y="343"/>
                  </a:lnTo>
                  <a:lnTo>
                    <a:pt x="179" y="352"/>
                  </a:lnTo>
                  <a:lnTo>
                    <a:pt x="188" y="359"/>
                  </a:lnTo>
                  <a:lnTo>
                    <a:pt x="200" y="364"/>
                  </a:lnTo>
                  <a:lnTo>
                    <a:pt x="212" y="367"/>
                  </a:lnTo>
                  <a:lnTo>
                    <a:pt x="224" y="370"/>
                  </a:lnTo>
                  <a:lnTo>
                    <a:pt x="237" y="371"/>
                  </a:lnTo>
                  <a:lnTo>
                    <a:pt x="248" y="370"/>
                  </a:lnTo>
                  <a:lnTo>
                    <a:pt x="260" y="368"/>
                  </a:lnTo>
                  <a:lnTo>
                    <a:pt x="270" y="364"/>
                  </a:lnTo>
                  <a:lnTo>
                    <a:pt x="281" y="359"/>
                  </a:lnTo>
                  <a:lnTo>
                    <a:pt x="292" y="353"/>
                  </a:lnTo>
                  <a:lnTo>
                    <a:pt x="301" y="345"/>
                  </a:lnTo>
                  <a:lnTo>
                    <a:pt x="311" y="336"/>
                  </a:lnTo>
                  <a:lnTo>
                    <a:pt x="319" y="326"/>
                  </a:lnTo>
                  <a:lnTo>
                    <a:pt x="337" y="324"/>
                  </a:lnTo>
                  <a:lnTo>
                    <a:pt x="354" y="322"/>
                  </a:lnTo>
                  <a:lnTo>
                    <a:pt x="369" y="317"/>
                  </a:lnTo>
                  <a:lnTo>
                    <a:pt x="384" y="313"/>
                  </a:lnTo>
                  <a:lnTo>
                    <a:pt x="399" y="305"/>
                  </a:lnTo>
                  <a:lnTo>
                    <a:pt x="412" y="297"/>
                  </a:lnTo>
                  <a:lnTo>
                    <a:pt x="424" y="288"/>
                  </a:lnTo>
                  <a:lnTo>
                    <a:pt x="436" y="277"/>
                  </a:lnTo>
                  <a:lnTo>
                    <a:pt x="445" y="266"/>
                  </a:lnTo>
                  <a:lnTo>
                    <a:pt x="452" y="254"/>
                  </a:lnTo>
                  <a:lnTo>
                    <a:pt x="459" y="241"/>
                  </a:lnTo>
                  <a:lnTo>
                    <a:pt x="465" y="228"/>
                  </a:lnTo>
                  <a:lnTo>
                    <a:pt x="470" y="214"/>
                  </a:lnTo>
                  <a:lnTo>
                    <a:pt x="472" y="200"/>
                  </a:lnTo>
                  <a:lnTo>
                    <a:pt x="475" y="184"/>
                  </a:lnTo>
                  <a:lnTo>
                    <a:pt x="476" y="169"/>
                  </a:lnTo>
                  <a:lnTo>
                    <a:pt x="475" y="153"/>
                  </a:lnTo>
                  <a:lnTo>
                    <a:pt x="472" y="138"/>
                  </a:lnTo>
                  <a:lnTo>
                    <a:pt x="470" y="122"/>
                  </a:lnTo>
                  <a:lnTo>
                    <a:pt x="465" y="108"/>
                  </a:lnTo>
                  <a:lnTo>
                    <a:pt x="458" y="94"/>
                  </a:lnTo>
                  <a:lnTo>
                    <a:pt x="451" y="79"/>
                  </a:lnTo>
                  <a:lnTo>
                    <a:pt x="443" y="66"/>
                  </a:lnTo>
                  <a:lnTo>
                    <a:pt x="433" y="53"/>
                  </a:lnTo>
                  <a:lnTo>
                    <a:pt x="421" y="42"/>
                  </a:lnTo>
                  <a:lnTo>
                    <a:pt x="409" y="32"/>
                  </a:lnTo>
                  <a:lnTo>
                    <a:pt x="396" y="22"/>
                  </a:lnTo>
                  <a:lnTo>
                    <a:pt x="381" y="15"/>
                  </a:lnTo>
                  <a:lnTo>
                    <a:pt x="364" y="8"/>
                  </a:lnTo>
                  <a:lnTo>
                    <a:pt x="348" y="3"/>
                  </a:lnTo>
                  <a:lnTo>
                    <a:pt x="329" y="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2992">
              <a:extLst>
                <a:ext uri="{FF2B5EF4-FFF2-40B4-BE49-F238E27FC236}">
                  <a16:creationId xmlns:a16="http://schemas.microsoft.com/office/drawing/2014/main" id="{7AD40C54-23A0-481E-9060-043306608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463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1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5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1 w 480"/>
                <a:gd name="T37" fmla="*/ 100 h 507"/>
                <a:gd name="T38" fmla="*/ 354 w 480"/>
                <a:gd name="T39" fmla="*/ 88 h 507"/>
                <a:gd name="T40" fmla="*/ 350 w 480"/>
                <a:gd name="T41" fmla="*/ 48 h 507"/>
                <a:gd name="T42" fmla="*/ 336 w 480"/>
                <a:gd name="T43" fmla="*/ 28 h 507"/>
                <a:gd name="T44" fmla="*/ 305 w 480"/>
                <a:gd name="T45" fmla="*/ 9 h 507"/>
                <a:gd name="T46" fmla="*/ 244 w 480"/>
                <a:gd name="T47" fmla="*/ 0 h 507"/>
                <a:gd name="T48" fmla="*/ 229 w 480"/>
                <a:gd name="T49" fmla="*/ 2 h 507"/>
                <a:gd name="T50" fmla="*/ 215 w 480"/>
                <a:gd name="T51" fmla="*/ 4 h 507"/>
                <a:gd name="T52" fmla="*/ 199 w 480"/>
                <a:gd name="T53" fmla="*/ 9 h 507"/>
                <a:gd name="T54" fmla="*/ 181 w 480"/>
                <a:gd name="T55" fmla="*/ 16 h 507"/>
                <a:gd name="T56" fmla="*/ 157 w 480"/>
                <a:gd name="T57" fmla="*/ 38 h 507"/>
                <a:gd name="T58" fmla="*/ 150 w 480"/>
                <a:gd name="T59" fmla="*/ 44 h 507"/>
                <a:gd name="T60" fmla="*/ 138 w 480"/>
                <a:gd name="T61" fmla="*/ 46 h 507"/>
                <a:gd name="T62" fmla="*/ 131 w 480"/>
                <a:gd name="T63" fmla="*/ 48 h 507"/>
                <a:gd name="T64" fmla="*/ 125 w 480"/>
                <a:gd name="T65" fmla="*/ 53 h 507"/>
                <a:gd name="T66" fmla="*/ 121 w 480"/>
                <a:gd name="T67" fmla="*/ 60 h 507"/>
                <a:gd name="T68" fmla="*/ 118 w 480"/>
                <a:gd name="T69" fmla="*/ 68 h 507"/>
                <a:gd name="T70" fmla="*/ 118 w 480"/>
                <a:gd name="T71" fmla="*/ 77 h 507"/>
                <a:gd name="T72" fmla="*/ 119 w 480"/>
                <a:gd name="T73" fmla="*/ 85 h 507"/>
                <a:gd name="T74" fmla="*/ 121 w 480"/>
                <a:gd name="T75" fmla="*/ 94 h 507"/>
                <a:gd name="T76" fmla="*/ 124 w 480"/>
                <a:gd name="T77" fmla="*/ 103 h 507"/>
                <a:gd name="T78" fmla="*/ 130 w 480"/>
                <a:gd name="T79" fmla="*/ 117 h 507"/>
                <a:gd name="T80" fmla="*/ 126 w 480"/>
                <a:gd name="T81" fmla="*/ 130 h 507"/>
                <a:gd name="T82" fmla="*/ 115 w 480"/>
                <a:gd name="T83" fmla="*/ 155 h 507"/>
                <a:gd name="T84" fmla="*/ 116 w 480"/>
                <a:gd name="T85" fmla="*/ 175 h 507"/>
                <a:gd name="T86" fmla="*/ 119 w 480"/>
                <a:gd name="T87" fmla="*/ 186 h 507"/>
                <a:gd name="T88" fmla="*/ 125 w 480"/>
                <a:gd name="T89" fmla="*/ 194 h 507"/>
                <a:gd name="T90" fmla="*/ 134 w 480"/>
                <a:gd name="T91" fmla="*/ 201 h 507"/>
                <a:gd name="T92" fmla="*/ 138 w 480"/>
                <a:gd name="T93" fmla="*/ 218 h 507"/>
                <a:gd name="T94" fmla="*/ 148 w 480"/>
                <a:gd name="T95" fmla="*/ 250 h 507"/>
                <a:gd name="T96" fmla="*/ 165 w 480"/>
                <a:gd name="T97" fmla="*/ 272 h 507"/>
                <a:gd name="T98" fmla="*/ 168 w 480"/>
                <a:gd name="T99" fmla="*/ 319 h 507"/>
                <a:gd name="T100" fmla="*/ 62 w 480"/>
                <a:gd name="T101" fmla="*/ 370 h 507"/>
                <a:gd name="T102" fmla="*/ 9 w 480"/>
                <a:gd name="T103" fmla="*/ 408 h 507"/>
                <a:gd name="T104" fmla="*/ 0 w 480"/>
                <a:gd name="T105" fmla="*/ 424 h 507"/>
                <a:gd name="T106" fmla="*/ 9 w 480"/>
                <a:gd name="T107" fmla="*/ 506 h 507"/>
                <a:gd name="T108" fmla="*/ 476 w 480"/>
                <a:gd name="T109" fmla="*/ 504 h 507"/>
                <a:gd name="T110" fmla="*/ 480 w 480"/>
                <a:gd name="T111" fmla="*/ 420 h 507"/>
                <a:gd name="T112" fmla="*/ 462 w 480"/>
                <a:gd name="T113" fmla="*/ 39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7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1" y="191"/>
                  </a:lnTo>
                  <a:lnTo>
                    <a:pt x="351" y="190"/>
                  </a:lnTo>
                  <a:lnTo>
                    <a:pt x="351" y="190"/>
                  </a:lnTo>
                  <a:lnTo>
                    <a:pt x="352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5" y="140"/>
                  </a:lnTo>
                  <a:lnTo>
                    <a:pt x="355" y="138"/>
                  </a:lnTo>
                  <a:lnTo>
                    <a:pt x="354" y="138"/>
                  </a:lnTo>
                  <a:lnTo>
                    <a:pt x="352" y="135"/>
                  </a:lnTo>
                  <a:lnTo>
                    <a:pt x="350" y="131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49" y="109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4" y="88"/>
                  </a:lnTo>
                  <a:lnTo>
                    <a:pt x="355" y="77"/>
                  </a:lnTo>
                  <a:lnTo>
                    <a:pt x="355" y="66"/>
                  </a:lnTo>
                  <a:lnTo>
                    <a:pt x="352" y="54"/>
                  </a:lnTo>
                  <a:lnTo>
                    <a:pt x="350" y="48"/>
                  </a:lnTo>
                  <a:lnTo>
                    <a:pt x="348" y="43"/>
                  </a:lnTo>
                  <a:lnTo>
                    <a:pt x="344" y="37"/>
                  </a:lnTo>
                  <a:lnTo>
                    <a:pt x="341" y="33"/>
                  </a:lnTo>
                  <a:lnTo>
                    <a:pt x="336" y="28"/>
                  </a:lnTo>
                  <a:lnTo>
                    <a:pt x="331" y="23"/>
                  </a:lnTo>
                  <a:lnTo>
                    <a:pt x="325" y="18"/>
                  </a:lnTo>
                  <a:lnTo>
                    <a:pt x="319" y="15"/>
                  </a:lnTo>
                  <a:lnTo>
                    <a:pt x="305" y="9"/>
                  </a:lnTo>
                  <a:lnTo>
                    <a:pt x="288" y="4"/>
                  </a:lnTo>
                  <a:lnTo>
                    <a:pt x="270" y="2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4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9"/>
                  </a:lnTo>
                  <a:lnTo>
                    <a:pt x="130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6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6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3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9" y="506"/>
                  </a:lnTo>
                  <a:lnTo>
                    <a:pt x="13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9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072FEBD-6986-4640-BD3D-C2246DCE1111}"/>
              </a:ext>
            </a:extLst>
          </p:cNvPr>
          <p:cNvSpPr txBox="1"/>
          <p:nvPr/>
        </p:nvSpPr>
        <p:spPr>
          <a:xfrm>
            <a:off x="717288" y="1984802"/>
            <a:ext cx="1749197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75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Mobile Subscriptions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3B9635F-E2D5-42BC-9BBA-1B09F1C311D5}"/>
              </a:ext>
            </a:extLst>
          </p:cNvPr>
          <p:cNvSpPr txBox="1"/>
          <p:nvPr/>
        </p:nvSpPr>
        <p:spPr>
          <a:xfrm>
            <a:off x="702047" y="2236262"/>
            <a:ext cx="1658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22.37M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7B34EE8-D924-4CB3-B134-EC0D2752F725}"/>
              </a:ext>
            </a:extLst>
          </p:cNvPr>
          <p:cNvSpPr txBox="1"/>
          <p:nvPr/>
        </p:nvSpPr>
        <p:spPr>
          <a:xfrm>
            <a:off x="915408" y="2449622"/>
            <a:ext cx="1451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27.78M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B01B8DE-1D2F-49FE-8232-EA0F764FC761}"/>
              </a:ext>
            </a:extLst>
          </p:cNvPr>
          <p:cNvSpPr txBox="1"/>
          <p:nvPr/>
        </p:nvSpPr>
        <p:spPr>
          <a:xfrm>
            <a:off x="1375052" y="2906821"/>
            <a:ext cx="14374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Tele-density (%)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A307B6B-69F2-44D1-9064-2E4BFEEAC434}"/>
              </a:ext>
            </a:extLst>
          </p:cNvPr>
          <p:cNvSpPr txBox="1"/>
          <p:nvPr/>
        </p:nvSpPr>
        <p:spPr>
          <a:xfrm>
            <a:off x="999227" y="3150661"/>
            <a:ext cx="17372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350" dirty="0">
                <a:solidFill>
                  <a:srgbClr val="00B0F0"/>
                </a:solidFill>
                <a:latin typeface="Futura-Bold" pitchFamily="2" charset="0"/>
              </a:rPr>
              <a:t>61.2%</a:t>
            </a:r>
            <a:r>
              <a:rPr lang="en-GB" sz="135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35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B02CD5-C99A-4896-B02E-6CCFC057485A}"/>
              </a:ext>
            </a:extLst>
          </p:cNvPr>
          <p:cNvSpPr txBox="1"/>
          <p:nvPr/>
        </p:nvSpPr>
        <p:spPr>
          <a:xfrm>
            <a:off x="1425402" y="3371641"/>
            <a:ext cx="13727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350" dirty="0">
                <a:solidFill>
                  <a:srgbClr val="00B0F0"/>
                </a:solidFill>
                <a:latin typeface="Futura-Bold" pitchFamily="2" charset="0"/>
              </a:rPr>
              <a:t>67%</a:t>
            </a:r>
            <a:r>
              <a:rPr lang="en-GB" sz="135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35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031DF21-6C80-46BD-B8B2-FC1127B144B1}"/>
              </a:ext>
            </a:extLst>
          </p:cNvPr>
          <p:cNvSpPr txBox="1"/>
          <p:nvPr/>
        </p:nvSpPr>
        <p:spPr>
          <a:xfrm>
            <a:off x="221987" y="5078522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Population Coverage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162AB25-3711-449F-BB85-92E0C6219DC0}"/>
              </a:ext>
            </a:extLst>
          </p:cNvPr>
          <p:cNvSpPr txBox="1"/>
          <p:nvPr/>
        </p:nvSpPr>
        <p:spPr>
          <a:xfrm>
            <a:off x="244848" y="5322362"/>
            <a:ext cx="18229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500" b="1" dirty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3G-</a:t>
            </a:r>
            <a:r>
              <a:rPr lang="en-GB" sz="1500" b="1" dirty="0">
                <a:solidFill>
                  <a:srgbClr val="00B0F0"/>
                </a:solidFill>
                <a:latin typeface="Futura Bk BT" panose="020B0502020204020303" pitchFamily="34" charset="0"/>
              </a:rPr>
              <a:t> 74%, </a:t>
            </a:r>
            <a:r>
              <a:rPr lang="en-GB" sz="1500" b="1" dirty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4G-</a:t>
            </a:r>
            <a:r>
              <a:rPr lang="en-GB" sz="1500" b="1" dirty="0">
                <a:solidFill>
                  <a:srgbClr val="00B0F0"/>
                </a:solidFill>
                <a:latin typeface="Futura Bk BT" panose="020B0502020204020303" pitchFamily="34" charset="0"/>
              </a:rPr>
              <a:t> 64%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F560939-2A83-4278-BC2C-6B5A27E8006B}"/>
              </a:ext>
            </a:extLst>
          </p:cNvPr>
          <p:cNvSpPr txBox="1"/>
          <p:nvPr/>
        </p:nvSpPr>
        <p:spPr>
          <a:xfrm>
            <a:off x="3862427" y="4981654"/>
            <a:ext cx="221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No of Operational TV Stations (local)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ACDAA71-E76D-4092-894F-98B75EDC249E}"/>
              </a:ext>
            </a:extLst>
          </p:cNvPr>
          <p:cNvSpPr txBox="1"/>
          <p:nvPr/>
        </p:nvSpPr>
        <p:spPr>
          <a:xfrm>
            <a:off x="3862427" y="5406182"/>
            <a:ext cx="1320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17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689D671-8EEC-4CCD-AD8F-5C25A5C54FBB}"/>
              </a:ext>
            </a:extLst>
          </p:cNvPr>
          <p:cNvSpPr txBox="1"/>
          <p:nvPr/>
        </p:nvSpPr>
        <p:spPr>
          <a:xfrm>
            <a:off x="3862427" y="5627162"/>
            <a:ext cx="1113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40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C3E445C-3C1B-47DA-BFE1-E0A06353FB69}"/>
              </a:ext>
            </a:extLst>
          </p:cNvPr>
          <p:cNvSpPr txBox="1"/>
          <p:nvPr/>
        </p:nvSpPr>
        <p:spPr>
          <a:xfrm>
            <a:off x="6371327" y="5040422"/>
            <a:ext cx="210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Active Pay TV Subscriptions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5BDEFC5-C113-4E53-ADAB-CD01F8958EA9}"/>
              </a:ext>
            </a:extLst>
          </p:cNvPr>
          <p:cNvSpPr txBox="1"/>
          <p:nvPr/>
        </p:nvSpPr>
        <p:spPr>
          <a:xfrm>
            <a:off x="6371327" y="5307122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777,588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8E5F9F6-7F95-45AE-BD61-858F836302C3}"/>
              </a:ext>
            </a:extLst>
          </p:cNvPr>
          <p:cNvSpPr txBox="1"/>
          <p:nvPr/>
        </p:nvSpPr>
        <p:spPr>
          <a:xfrm>
            <a:off x="6371328" y="5528102"/>
            <a:ext cx="151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1,616,66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9A0E7CD-5475-47A9-B285-9213A32B6502}"/>
              </a:ext>
            </a:extLst>
          </p:cNvPr>
          <p:cNvSpPr txBox="1"/>
          <p:nvPr/>
        </p:nvSpPr>
        <p:spPr>
          <a:xfrm>
            <a:off x="5098788" y="3699302"/>
            <a:ext cx="1866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Internet Penetration (%)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E4DC761-3707-46EC-BB31-2A02204E1A21}"/>
              </a:ext>
            </a:extLst>
          </p:cNvPr>
          <p:cNvSpPr txBox="1"/>
          <p:nvPr/>
        </p:nvSpPr>
        <p:spPr>
          <a:xfrm>
            <a:off x="5121648" y="3943142"/>
            <a:ext cx="1647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25.03%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D70D40-5CD2-4767-90DA-0CE8D16EC312}"/>
              </a:ext>
            </a:extLst>
          </p:cNvPr>
          <p:cNvSpPr txBox="1"/>
          <p:nvPr/>
        </p:nvSpPr>
        <p:spPr>
          <a:xfrm>
            <a:off x="5136888" y="4164122"/>
            <a:ext cx="1239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52%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9ACFA4A-45BC-4522-9CB6-46169FD369C0}"/>
              </a:ext>
            </a:extLst>
          </p:cNvPr>
          <p:cNvSpPr txBox="1"/>
          <p:nvPr/>
        </p:nvSpPr>
        <p:spPr>
          <a:xfrm>
            <a:off x="7445748" y="3516421"/>
            <a:ext cx="178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No of Pay TV Service Providers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DE38492-2B94-400A-86D6-8ACAE85D3ECB}"/>
              </a:ext>
            </a:extLst>
          </p:cNvPr>
          <p:cNvSpPr txBox="1"/>
          <p:nvPr/>
        </p:nvSpPr>
        <p:spPr>
          <a:xfrm>
            <a:off x="7445748" y="3920282"/>
            <a:ext cx="123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7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4BE3C66-6B89-43E8-AA20-5A0E341B4F80}"/>
              </a:ext>
            </a:extLst>
          </p:cNvPr>
          <p:cNvSpPr txBox="1"/>
          <p:nvPr/>
        </p:nvSpPr>
        <p:spPr>
          <a:xfrm>
            <a:off x="7445748" y="4141262"/>
            <a:ext cx="1029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8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EE8D8D-E40A-4EEA-9488-159BFA961ED5}"/>
              </a:ext>
            </a:extLst>
          </p:cNvPr>
          <p:cNvSpPr txBox="1"/>
          <p:nvPr/>
        </p:nvSpPr>
        <p:spPr>
          <a:xfrm>
            <a:off x="5738868" y="1908602"/>
            <a:ext cx="1655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Internet Subscription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D442058-DBEC-4BCE-8B1E-FB949F09531A}"/>
              </a:ext>
            </a:extLst>
          </p:cNvPr>
          <p:cNvSpPr txBox="1"/>
          <p:nvPr/>
        </p:nvSpPr>
        <p:spPr>
          <a:xfrm>
            <a:off x="5738867" y="2152442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8.04M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FE0EBBF-92DF-4D93-A091-7FE277D19D23}"/>
              </a:ext>
            </a:extLst>
          </p:cNvPr>
          <p:cNvSpPr txBox="1"/>
          <p:nvPr/>
        </p:nvSpPr>
        <p:spPr>
          <a:xfrm>
            <a:off x="5738868" y="2373422"/>
            <a:ext cx="1368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21.4M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B2CDA11-F8EF-4376-A6F0-BF6B09AD1DB9}"/>
              </a:ext>
            </a:extLst>
          </p:cNvPr>
          <p:cNvGrpSpPr/>
          <p:nvPr/>
        </p:nvGrpSpPr>
        <p:grpSpPr>
          <a:xfrm>
            <a:off x="2942996" y="4256599"/>
            <a:ext cx="735311" cy="635474"/>
            <a:chOff x="3476954" y="3882225"/>
            <a:chExt cx="980415" cy="847299"/>
          </a:xfrm>
          <a:solidFill>
            <a:srgbClr val="282969"/>
          </a:solidFill>
        </p:grpSpPr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D92025C8-22B1-4D9F-8024-4F0C9B343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954" y="3899129"/>
              <a:ext cx="735311" cy="830395"/>
            </a:xfrm>
            <a:custGeom>
              <a:avLst/>
              <a:gdLst>
                <a:gd name="T0" fmla="*/ 74 w 147"/>
                <a:gd name="T1" fmla="*/ 0 h 166"/>
                <a:gd name="T2" fmla="*/ 110 w 147"/>
                <a:gd name="T3" fmla="*/ 43 h 166"/>
                <a:gd name="T4" fmla="*/ 112 w 147"/>
                <a:gd name="T5" fmla="*/ 55 h 166"/>
                <a:gd name="T6" fmla="*/ 107 w 147"/>
                <a:gd name="T7" fmla="*/ 65 h 166"/>
                <a:gd name="T8" fmla="*/ 96 w 147"/>
                <a:gd name="T9" fmla="*/ 87 h 166"/>
                <a:gd name="T10" fmla="*/ 96 w 147"/>
                <a:gd name="T11" fmla="*/ 104 h 166"/>
                <a:gd name="T12" fmla="*/ 147 w 147"/>
                <a:gd name="T13" fmla="*/ 154 h 166"/>
                <a:gd name="T14" fmla="*/ 74 w 147"/>
                <a:gd name="T15" fmla="*/ 166 h 166"/>
                <a:gd name="T16" fmla="*/ 0 w 147"/>
                <a:gd name="T17" fmla="*/ 154 h 166"/>
                <a:gd name="T18" fmla="*/ 51 w 147"/>
                <a:gd name="T19" fmla="*/ 104 h 166"/>
                <a:gd name="T20" fmla="*/ 51 w 147"/>
                <a:gd name="T21" fmla="*/ 87 h 166"/>
                <a:gd name="T22" fmla="*/ 41 w 147"/>
                <a:gd name="T23" fmla="*/ 65 h 166"/>
                <a:gd name="T24" fmla="*/ 35 w 147"/>
                <a:gd name="T25" fmla="*/ 55 h 166"/>
                <a:gd name="T26" fmla="*/ 37 w 147"/>
                <a:gd name="T27" fmla="*/ 43 h 166"/>
                <a:gd name="T28" fmla="*/ 74 w 14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66">
                  <a:moveTo>
                    <a:pt x="74" y="0"/>
                  </a:moveTo>
                  <a:cubicBezTo>
                    <a:pt x="101" y="1"/>
                    <a:pt x="110" y="19"/>
                    <a:pt x="110" y="43"/>
                  </a:cubicBezTo>
                  <a:cubicBezTo>
                    <a:pt x="110" y="50"/>
                    <a:pt x="113" y="46"/>
                    <a:pt x="112" y="55"/>
                  </a:cubicBezTo>
                  <a:cubicBezTo>
                    <a:pt x="112" y="61"/>
                    <a:pt x="108" y="64"/>
                    <a:pt x="107" y="65"/>
                  </a:cubicBezTo>
                  <a:cubicBezTo>
                    <a:pt x="102" y="70"/>
                    <a:pt x="103" y="83"/>
                    <a:pt x="96" y="87"/>
                  </a:cubicBezTo>
                  <a:cubicBezTo>
                    <a:pt x="96" y="87"/>
                    <a:pt x="93" y="100"/>
                    <a:pt x="96" y="104"/>
                  </a:cubicBezTo>
                  <a:cubicBezTo>
                    <a:pt x="105" y="120"/>
                    <a:pt x="147" y="103"/>
                    <a:pt x="147" y="154"/>
                  </a:cubicBezTo>
                  <a:cubicBezTo>
                    <a:pt x="147" y="154"/>
                    <a:pt x="131" y="165"/>
                    <a:pt x="74" y="166"/>
                  </a:cubicBezTo>
                  <a:cubicBezTo>
                    <a:pt x="17" y="165"/>
                    <a:pt x="0" y="154"/>
                    <a:pt x="0" y="154"/>
                  </a:cubicBezTo>
                  <a:cubicBezTo>
                    <a:pt x="0" y="103"/>
                    <a:pt x="43" y="120"/>
                    <a:pt x="51" y="104"/>
                  </a:cubicBezTo>
                  <a:cubicBezTo>
                    <a:pt x="54" y="100"/>
                    <a:pt x="51" y="87"/>
                    <a:pt x="51" y="87"/>
                  </a:cubicBezTo>
                  <a:cubicBezTo>
                    <a:pt x="45" y="83"/>
                    <a:pt x="45" y="70"/>
                    <a:pt x="41" y="65"/>
                  </a:cubicBezTo>
                  <a:cubicBezTo>
                    <a:pt x="39" y="64"/>
                    <a:pt x="36" y="61"/>
                    <a:pt x="35" y="55"/>
                  </a:cubicBezTo>
                  <a:cubicBezTo>
                    <a:pt x="34" y="46"/>
                    <a:pt x="37" y="50"/>
                    <a:pt x="37" y="43"/>
                  </a:cubicBezTo>
                  <a:cubicBezTo>
                    <a:pt x="37" y="19"/>
                    <a:pt x="47" y="1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4C6CEDD6-C271-4F55-9D2D-9F4E1C6E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307" y="3882225"/>
              <a:ext cx="450062" cy="756441"/>
            </a:xfrm>
            <a:custGeom>
              <a:avLst/>
              <a:gdLst>
                <a:gd name="T0" fmla="*/ 4 w 90"/>
                <a:gd name="T1" fmla="*/ 91 h 151"/>
                <a:gd name="T2" fmla="*/ 0 w 90"/>
                <a:gd name="T3" fmla="*/ 100 h 151"/>
                <a:gd name="T4" fmla="*/ 0 w 90"/>
                <a:gd name="T5" fmla="*/ 102 h 151"/>
                <a:gd name="T6" fmla="*/ 7 w 90"/>
                <a:gd name="T7" fmla="*/ 104 h 151"/>
                <a:gd name="T8" fmla="*/ 25 w 90"/>
                <a:gd name="T9" fmla="*/ 109 h 151"/>
                <a:gd name="T10" fmla="*/ 52 w 90"/>
                <a:gd name="T11" fmla="*/ 143 h 151"/>
                <a:gd name="T12" fmla="*/ 53 w 90"/>
                <a:gd name="T13" fmla="*/ 151 h 151"/>
                <a:gd name="T14" fmla="*/ 90 w 90"/>
                <a:gd name="T15" fmla="*/ 145 h 151"/>
                <a:gd name="T16" fmla="*/ 89 w 90"/>
                <a:gd name="T17" fmla="*/ 137 h 151"/>
                <a:gd name="T18" fmla="*/ 41 w 90"/>
                <a:gd name="T19" fmla="*/ 95 h 151"/>
                <a:gd name="T20" fmla="*/ 41 w 90"/>
                <a:gd name="T21" fmla="*/ 91 h 151"/>
                <a:gd name="T22" fmla="*/ 61 w 90"/>
                <a:gd name="T23" fmla="*/ 87 h 151"/>
                <a:gd name="T24" fmla="*/ 69 w 90"/>
                <a:gd name="T25" fmla="*/ 78 h 151"/>
                <a:gd name="T26" fmla="*/ 58 w 90"/>
                <a:gd name="T27" fmla="*/ 32 h 151"/>
                <a:gd name="T28" fmla="*/ 7 w 90"/>
                <a:gd name="T29" fmla="*/ 11 h 151"/>
                <a:gd name="T30" fmla="*/ 16 w 90"/>
                <a:gd name="T31" fmla="*/ 45 h 151"/>
                <a:gd name="T32" fmla="*/ 18 w 90"/>
                <a:gd name="T33" fmla="*/ 59 h 151"/>
                <a:gd name="T34" fmla="*/ 9 w 90"/>
                <a:gd name="T35" fmla="*/ 76 h 151"/>
                <a:gd name="T36" fmla="*/ 7 w 90"/>
                <a:gd name="T37" fmla="*/ 83 h 151"/>
                <a:gd name="T38" fmla="*/ 4 w 90"/>
                <a:gd name="T39" fmla="*/ 9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51">
                  <a:moveTo>
                    <a:pt x="4" y="91"/>
                  </a:moveTo>
                  <a:cubicBezTo>
                    <a:pt x="16" y="94"/>
                    <a:pt x="10" y="96"/>
                    <a:pt x="0" y="100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2" y="103"/>
                    <a:pt x="6" y="103"/>
                    <a:pt x="7" y="104"/>
                  </a:cubicBezTo>
                  <a:cubicBezTo>
                    <a:pt x="13" y="105"/>
                    <a:pt x="19" y="106"/>
                    <a:pt x="25" y="109"/>
                  </a:cubicBezTo>
                  <a:cubicBezTo>
                    <a:pt x="42" y="115"/>
                    <a:pt x="49" y="128"/>
                    <a:pt x="52" y="143"/>
                  </a:cubicBezTo>
                  <a:cubicBezTo>
                    <a:pt x="52" y="144"/>
                    <a:pt x="53" y="150"/>
                    <a:pt x="53" y="151"/>
                  </a:cubicBezTo>
                  <a:cubicBezTo>
                    <a:pt x="65" y="150"/>
                    <a:pt x="77" y="148"/>
                    <a:pt x="90" y="145"/>
                  </a:cubicBezTo>
                  <a:cubicBezTo>
                    <a:pt x="90" y="141"/>
                    <a:pt x="89" y="137"/>
                    <a:pt x="89" y="137"/>
                  </a:cubicBezTo>
                  <a:cubicBezTo>
                    <a:pt x="87" y="109"/>
                    <a:pt x="41" y="95"/>
                    <a:pt x="41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91"/>
                    <a:pt x="51" y="89"/>
                    <a:pt x="61" y="87"/>
                  </a:cubicBezTo>
                  <a:cubicBezTo>
                    <a:pt x="71" y="85"/>
                    <a:pt x="69" y="78"/>
                    <a:pt x="69" y="78"/>
                  </a:cubicBezTo>
                  <a:cubicBezTo>
                    <a:pt x="59" y="71"/>
                    <a:pt x="60" y="56"/>
                    <a:pt x="58" y="32"/>
                  </a:cubicBezTo>
                  <a:cubicBezTo>
                    <a:pt x="56" y="7"/>
                    <a:pt x="25" y="0"/>
                    <a:pt x="7" y="11"/>
                  </a:cubicBezTo>
                  <a:cubicBezTo>
                    <a:pt x="13" y="20"/>
                    <a:pt x="16" y="32"/>
                    <a:pt x="16" y="45"/>
                  </a:cubicBezTo>
                  <a:cubicBezTo>
                    <a:pt x="18" y="50"/>
                    <a:pt x="18" y="54"/>
                    <a:pt x="18" y="59"/>
                  </a:cubicBezTo>
                  <a:cubicBezTo>
                    <a:pt x="17" y="65"/>
                    <a:pt x="14" y="73"/>
                    <a:pt x="9" y="76"/>
                  </a:cubicBezTo>
                  <a:cubicBezTo>
                    <a:pt x="8" y="79"/>
                    <a:pt x="8" y="82"/>
                    <a:pt x="7" y="83"/>
                  </a:cubicBezTo>
                  <a:cubicBezTo>
                    <a:pt x="6" y="86"/>
                    <a:pt x="5" y="88"/>
                    <a:pt x="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271CA3CE-01C4-4651-B66E-3F002909816D}"/>
              </a:ext>
            </a:extLst>
          </p:cNvPr>
          <p:cNvSpPr txBox="1"/>
          <p:nvPr/>
        </p:nvSpPr>
        <p:spPr>
          <a:xfrm>
            <a:off x="3311675" y="3645962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Mobile Money Agents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5FC1D39-B0DD-4DCA-8F8B-1D648A64C695}"/>
              </a:ext>
            </a:extLst>
          </p:cNvPr>
          <p:cNvSpPr txBox="1"/>
          <p:nvPr/>
        </p:nvSpPr>
        <p:spPr>
          <a:xfrm>
            <a:off x="3353802" y="3836462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119,581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94391AE-E2EB-4D7E-93BA-93A206D44D89}"/>
              </a:ext>
            </a:extLst>
          </p:cNvPr>
          <p:cNvSpPr txBox="1"/>
          <p:nvPr/>
        </p:nvSpPr>
        <p:spPr>
          <a:xfrm>
            <a:off x="3433720" y="4034582"/>
            <a:ext cx="160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GB" sz="120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235,790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sp>
        <p:nvSpPr>
          <p:cNvPr id="135" name="Freeform 37">
            <a:extLst>
              <a:ext uri="{FF2B5EF4-FFF2-40B4-BE49-F238E27FC236}">
                <a16:creationId xmlns:a16="http://schemas.microsoft.com/office/drawing/2014/main" id="{E3B1E27E-BA0F-4506-9338-7DCB20C369AA}"/>
              </a:ext>
            </a:extLst>
          </p:cNvPr>
          <p:cNvSpPr>
            <a:spLocks noEditPoints="1"/>
          </p:cNvSpPr>
          <p:nvPr/>
        </p:nvSpPr>
        <p:spPr bwMode="auto">
          <a:xfrm>
            <a:off x="7331050" y="2776131"/>
            <a:ext cx="366929" cy="561975"/>
          </a:xfrm>
          <a:custGeom>
            <a:avLst/>
            <a:gdLst>
              <a:gd name="T0" fmla="*/ 117 w 143"/>
              <a:gd name="T1" fmla="*/ 109 h 199"/>
              <a:gd name="T2" fmla="*/ 72 w 143"/>
              <a:gd name="T3" fmla="*/ 154 h 199"/>
              <a:gd name="T4" fmla="*/ 26 w 143"/>
              <a:gd name="T5" fmla="*/ 90 h 199"/>
              <a:gd name="T6" fmla="*/ 18 w 143"/>
              <a:gd name="T7" fmla="*/ 183 h 199"/>
              <a:gd name="T8" fmla="*/ 10 w 143"/>
              <a:gd name="T9" fmla="*/ 191 h 199"/>
              <a:gd name="T10" fmla="*/ 121 w 143"/>
              <a:gd name="T11" fmla="*/ 199 h 199"/>
              <a:gd name="T12" fmla="*/ 129 w 143"/>
              <a:gd name="T13" fmla="*/ 191 h 199"/>
              <a:gd name="T14" fmla="*/ 84 w 143"/>
              <a:gd name="T15" fmla="*/ 183 h 199"/>
              <a:gd name="T16" fmla="*/ 122 w 143"/>
              <a:gd name="T17" fmla="*/ 158 h 199"/>
              <a:gd name="T18" fmla="*/ 143 w 143"/>
              <a:gd name="T19" fmla="*/ 101 h 199"/>
              <a:gd name="T20" fmla="*/ 129 w 143"/>
              <a:gd name="T21" fmla="*/ 107 h 199"/>
              <a:gd name="T22" fmla="*/ 72 w 143"/>
              <a:gd name="T23" fmla="*/ 165 h 199"/>
              <a:gd name="T24" fmla="*/ 31 w 143"/>
              <a:gd name="T25" fmla="*/ 148 h 199"/>
              <a:gd name="T26" fmla="*/ 14 w 143"/>
              <a:gd name="T27" fmla="*/ 101 h 199"/>
              <a:gd name="T28" fmla="*/ 0 w 143"/>
              <a:gd name="T29" fmla="*/ 107 h 199"/>
              <a:gd name="T30" fmla="*/ 59 w 143"/>
              <a:gd name="T31" fmla="*/ 178 h 199"/>
              <a:gd name="T32" fmla="*/ 18 w 143"/>
              <a:gd name="T33" fmla="*/ 183 h 199"/>
              <a:gd name="T34" fmla="*/ 72 w 143"/>
              <a:gd name="T35" fmla="*/ 0 h 199"/>
              <a:gd name="T36" fmla="*/ 117 w 143"/>
              <a:gd name="T37" fmla="*/ 78 h 199"/>
              <a:gd name="T38" fmla="*/ 26 w 143"/>
              <a:gd name="T39" fmla="*/ 46 h 199"/>
              <a:gd name="T40" fmla="*/ 72 w 143"/>
              <a:gd name="T41" fmla="*/ 69 h 199"/>
              <a:gd name="T42" fmla="*/ 72 w 143"/>
              <a:gd name="T43" fmla="*/ 53 h 199"/>
              <a:gd name="T44" fmla="*/ 72 w 143"/>
              <a:gd name="T45" fmla="*/ 69 h 199"/>
              <a:gd name="T46" fmla="*/ 62 w 143"/>
              <a:gd name="T47" fmla="*/ 23 h 199"/>
              <a:gd name="T48" fmla="*/ 46 w 143"/>
              <a:gd name="T49" fmla="*/ 23 h 199"/>
              <a:gd name="T50" fmla="*/ 46 w 143"/>
              <a:gd name="T51" fmla="*/ 49 h 199"/>
              <a:gd name="T52" fmla="*/ 46 w 143"/>
              <a:gd name="T53" fmla="*/ 33 h 199"/>
              <a:gd name="T54" fmla="*/ 46 w 143"/>
              <a:gd name="T55" fmla="*/ 49 h 199"/>
              <a:gd name="T56" fmla="*/ 53 w 143"/>
              <a:gd name="T57" fmla="*/ 61 h 199"/>
              <a:gd name="T58" fmla="*/ 37 w 143"/>
              <a:gd name="T59" fmla="*/ 61 h 199"/>
              <a:gd name="T60" fmla="*/ 72 w 143"/>
              <a:gd name="T61" fmla="*/ 24 h 199"/>
              <a:gd name="T62" fmla="*/ 72 w 143"/>
              <a:gd name="T63" fmla="*/ 9 h 199"/>
              <a:gd name="T64" fmla="*/ 72 w 143"/>
              <a:gd name="T65" fmla="*/ 24 h 199"/>
              <a:gd name="T66" fmla="*/ 97 w 143"/>
              <a:gd name="T67" fmla="*/ 23 h 199"/>
              <a:gd name="T68" fmla="*/ 81 w 143"/>
              <a:gd name="T69" fmla="*/ 23 h 199"/>
              <a:gd name="T70" fmla="*/ 97 w 143"/>
              <a:gd name="T71" fmla="*/ 49 h 199"/>
              <a:gd name="T72" fmla="*/ 97 w 143"/>
              <a:gd name="T73" fmla="*/ 33 h 199"/>
              <a:gd name="T74" fmla="*/ 97 w 143"/>
              <a:gd name="T75" fmla="*/ 49 h 199"/>
              <a:gd name="T76" fmla="*/ 106 w 143"/>
              <a:gd name="T77" fmla="*/ 61 h 199"/>
              <a:gd name="T78" fmla="*/ 90 w 143"/>
              <a:gd name="T79" fmla="*/ 61 h 199"/>
              <a:gd name="T80" fmla="*/ 72 w 143"/>
              <a:gd name="T81" fmla="*/ 49 h 199"/>
              <a:gd name="T82" fmla="*/ 72 w 143"/>
              <a:gd name="T83" fmla="*/ 33 h 199"/>
              <a:gd name="T84" fmla="*/ 72 w 143"/>
              <a:gd name="T85" fmla="*/ 4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3" h="199">
                <a:moveTo>
                  <a:pt x="117" y="90"/>
                </a:moveTo>
                <a:cubicBezTo>
                  <a:pt x="117" y="109"/>
                  <a:pt x="117" y="109"/>
                  <a:pt x="117" y="109"/>
                </a:cubicBezTo>
                <a:cubicBezTo>
                  <a:pt x="117" y="134"/>
                  <a:pt x="97" y="154"/>
                  <a:pt x="72" y="154"/>
                </a:cubicBezTo>
                <a:cubicBezTo>
                  <a:pt x="72" y="154"/>
                  <a:pt x="72" y="154"/>
                  <a:pt x="72" y="154"/>
                </a:cubicBezTo>
                <a:cubicBezTo>
                  <a:pt x="46" y="154"/>
                  <a:pt x="26" y="134"/>
                  <a:pt x="26" y="109"/>
                </a:cubicBezTo>
                <a:cubicBezTo>
                  <a:pt x="26" y="90"/>
                  <a:pt x="26" y="90"/>
                  <a:pt x="26" y="90"/>
                </a:cubicBezTo>
                <a:cubicBezTo>
                  <a:pt x="117" y="90"/>
                  <a:pt x="117" y="90"/>
                  <a:pt x="117" y="90"/>
                </a:cubicBezTo>
                <a:close/>
                <a:moveTo>
                  <a:pt x="18" y="183"/>
                </a:moveTo>
                <a:cubicBezTo>
                  <a:pt x="14" y="183"/>
                  <a:pt x="10" y="186"/>
                  <a:pt x="10" y="191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10" y="195"/>
                  <a:pt x="14" y="199"/>
                  <a:pt x="18" y="199"/>
                </a:cubicBezTo>
                <a:cubicBezTo>
                  <a:pt x="121" y="199"/>
                  <a:pt x="121" y="199"/>
                  <a:pt x="121" y="199"/>
                </a:cubicBezTo>
                <a:cubicBezTo>
                  <a:pt x="125" y="199"/>
                  <a:pt x="129" y="195"/>
                  <a:pt x="129" y="191"/>
                </a:cubicBezTo>
                <a:cubicBezTo>
                  <a:pt x="129" y="191"/>
                  <a:pt x="129" y="191"/>
                  <a:pt x="129" y="191"/>
                </a:cubicBezTo>
                <a:cubicBezTo>
                  <a:pt x="129" y="186"/>
                  <a:pt x="125" y="183"/>
                  <a:pt x="121" y="183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99" y="175"/>
                  <a:pt x="112" y="168"/>
                  <a:pt x="122" y="158"/>
                </a:cubicBezTo>
                <a:cubicBezTo>
                  <a:pt x="135" y="145"/>
                  <a:pt x="143" y="127"/>
                  <a:pt x="143" y="107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90"/>
                  <a:pt x="129" y="90"/>
                  <a:pt x="129" y="101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123"/>
                  <a:pt x="123" y="137"/>
                  <a:pt x="112" y="148"/>
                </a:cubicBezTo>
                <a:cubicBezTo>
                  <a:pt x="102" y="158"/>
                  <a:pt x="87" y="165"/>
                  <a:pt x="72" y="165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56" y="165"/>
                  <a:pt x="42" y="158"/>
                  <a:pt x="31" y="148"/>
                </a:cubicBezTo>
                <a:cubicBezTo>
                  <a:pt x="21" y="137"/>
                  <a:pt x="14" y="123"/>
                  <a:pt x="14" y="107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90"/>
                  <a:pt x="0" y="90"/>
                  <a:pt x="0" y="101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27"/>
                  <a:pt x="8" y="145"/>
                  <a:pt x="21" y="158"/>
                </a:cubicBezTo>
                <a:cubicBezTo>
                  <a:pt x="31" y="168"/>
                  <a:pt x="45" y="175"/>
                  <a:pt x="59" y="178"/>
                </a:cubicBezTo>
                <a:cubicBezTo>
                  <a:pt x="59" y="183"/>
                  <a:pt x="59" y="183"/>
                  <a:pt x="59" y="183"/>
                </a:cubicBezTo>
                <a:cubicBezTo>
                  <a:pt x="18" y="183"/>
                  <a:pt x="18" y="183"/>
                  <a:pt x="18" y="183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7" y="0"/>
                  <a:pt x="117" y="20"/>
                  <a:pt x="117" y="46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20"/>
                  <a:pt x="46" y="0"/>
                  <a:pt x="72" y="0"/>
                </a:cubicBezTo>
                <a:close/>
                <a:moveTo>
                  <a:pt x="72" y="69"/>
                </a:moveTo>
                <a:cubicBezTo>
                  <a:pt x="76" y="69"/>
                  <a:pt x="79" y="65"/>
                  <a:pt x="79" y="61"/>
                </a:cubicBezTo>
                <a:cubicBezTo>
                  <a:pt x="79" y="57"/>
                  <a:pt x="76" y="53"/>
                  <a:pt x="72" y="53"/>
                </a:cubicBezTo>
                <a:cubicBezTo>
                  <a:pt x="67" y="53"/>
                  <a:pt x="64" y="57"/>
                  <a:pt x="64" y="61"/>
                </a:cubicBezTo>
                <a:cubicBezTo>
                  <a:pt x="64" y="65"/>
                  <a:pt x="67" y="69"/>
                  <a:pt x="72" y="69"/>
                </a:cubicBezTo>
                <a:close/>
                <a:moveTo>
                  <a:pt x="54" y="31"/>
                </a:moveTo>
                <a:cubicBezTo>
                  <a:pt x="59" y="31"/>
                  <a:pt x="62" y="27"/>
                  <a:pt x="62" y="23"/>
                </a:cubicBezTo>
                <a:cubicBezTo>
                  <a:pt x="62" y="19"/>
                  <a:pt x="59" y="15"/>
                  <a:pt x="54" y="15"/>
                </a:cubicBezTo>
                <a:cubicBezTo>
                  <a:pt x="50" y="15"/>
                  <a:pt x="46" y="19"/>
                  <a:pt x="46" y="23"/>
                </a:cubicBezTo>
                <a:cubicBezTo>
                  <a:pt x="46" y="27"/>
                  <a:pt x="50" y="31"/>
                  <a:pt x="54" y="31"/>
                </a:cubicBezTo>
                <a:close/>
                <a:moveTo>
                  <a:pt x="46" y="49"/>
                </a:moveTo>
                <a:cubicBezTo>
                  <a:pt x="50" y="49"/>
                  <a:pt x="54" y="46"/>
                  <a:pt x="54" y="41"/>
                </a:cubicBezTo>
                <a:cubicBezTo>
                  <a:pt x="54" y="37"/>
                  <a:pt x="50" y="33"/>
                  <a:pt x="46" y="33"/>
                </a:cubicBezTo>
                <a:cubicBezTo>
                  <a:pt x="42" y="33"/>
                  <a:pt x="38" y="37"/>
                  <a:pt x="38" y="41"/>
                </a:cubicBezTo>
                <a:cubicBezTo>
                  <a:pt x="38" y="46"/>
                  <a:pt x="42" y="49"/>
                  <a:pt x="46" y="49"/>
                </a:cubicBezTo>
                <a:close/>
                <a:moveTo>
                  <a:pt x="45" y="69"/>
                </a:moveTo>
                <a:cubicBezTo>
                  <a:pt x="49" y="69"/>
                  <a:pt x="53" y="65"/>
                  <a:pt x="53" y="61"/>
                </a:cubicBezTo>
                <a:cubicBezTo>
                  <a:pt x="53" y="57"/>
                  <a:pt x="49" y="53"/>
                  <a:pt x="45" y="53"/>
                </a:cubicBezTo>
                <a:cubicBezTo>
                  <a:pt x="41" y="53"/>
                  <a:pt x="37" y="57"/>
                  <a:pt x="37" y="61"/>
                </a:cubicBezTo>
                <a:cubicBezTo>
                  <a:pt x="37" y="65"/>
                  <a:pt x="41" y="69"/>
                  <a:pt x="45" y="69"/>
                </a:cubicBezTo>
                <a:close/>
                <a:moveTo>
                  <a:pt x="72" y="24"/>
                </a:moveTo>
                <a:cubicBezTo>
                  <a:pt x="76" y="24"/>
                  <a:pt x="79" y="21"/>
                  <a:pt x="79" y="17"/>
                </a:cubicBezTo>
                <a:cubicBezTo>
                  <a:pt x="79" y="12"/>
                  <a:pt x="76" y="9"/>
                  <a:pt x="72" y="9"/>
                </a:cubicBezTo>
                <a:cubicBezTo>
                  <a:pt x="67" y="9"/>
                  <a:pt x="64" y="12"/>
                  <a:pt x="64" y="17"/>
                </a:cubicBezTo>
                <a:cubicBezTo>
                  <a:pt x="64" y="21"/>
                  <a:pt x="67" y="24"/>
                  <a:pt x="72" y="24"/>
                </a:cubicBezTo>
                <a:close/>
                <a:moveTo>
                  <a:pt x="89" y="31"/>
                </a:moveTo>
                <a:cubicBezTo>
                  <a:pt x="93" y="31"/>
                  <a:pt x="97" y="27"/>
                  <a:pt x="97" y="23"/>
                </a:cubicBezTo>
                <a:cubicBezTo>
                  <a:pt x="97" y="19"/>
                  <a:pt x="93" y="15"/>
                  <a:pt x="89" y="15"/>
                </a:cubicBezTo>
                <a:cubicBezTo>
                  <a:pt x="85" y="15"/>
                  <a:pt x="81" y="19"/>
                  <a:pt x="81" y="23"/>
                </a:cubicBezTo>
                <a:cubicBezTo>
                  <a:pt x="81" y="27"/>
                  <a:pt x="85" y="31"/>
                  <a:pt x="89" y="31"/>
                </a:cubicBezTo>
                <a:close/>
                <a:moveTo>
                  <a:pt x="97" y="49"/>
                </a:moveTo>
                <a:cubicBezTo>
                  <a:pt x="102" y="49"/>
                  <a:pt x="105" y="46"/>
                  <a:pt x="105" y="41"/>
                </a:cubicBezTo>
                <a:cubicBezTo>
                  <a:pt x="105" y="37"/>
                  <a:pt x="102" y="33"/>
                  <a:pt x="97" y="33"/>
                </a:cubicBezTo>
                <a:cubicBezTo>
                  <a:pt x="93" y="33"/>
                  <a:pt x="89" y="37"/>
                  <a:pt x="89" y="41"/>
                </a:cubicBezTo>
                <a:cubicBezTo>
                  <a:pt x="89" y="46"/>
                  <a:pt x="93" y="49"/>
                  <a:pt x="97" y="49"/>
                </a:cubicBezTo>
                <a:close/>
                <a:moveTo>
                  <a:pt x="98" y="69"/>
                </a:moveTo>
                <a:cubicBezTo>
                  <a:pt x="102" y="69"/>
                  <a:pt x="106" y="65"/>
                  <a:pt x="106" y="61"/>
                </a:cubicBezTo>
                <a:cubicBezTo>
                  <a:pt x="106" y="57"/>
                  <a:pt x="102" y="53"/>
                  <a:pt x="98" y="53"/>
                </a:cubicBezTo>
                <a:cubicBezTo>
                  <a:pt x="94" y="53"/>
                  <a:pt x="90" y="57"/>
                  <a:pt x="90" y="61"/>
                </a:cubicBezTo>
                <a:cubicBezTo>
                  <a:pt x="90" y="65"/>
                  <a:pt x="94" y="69"/>
                  <a:pt x="98" y="69"/>
                </a:cubicBezTo>
                <a:close/>
                <a:moveTo>
                  <a:pt x="72" y="49"/>
                </a:moveTo>
                <a:cubicBezTo>
                  <a:pt x="76" y="49"/>
                  <a:pt x="79" y="46"/>
                  <a:pt x="79" y="41"/>
                </a:cubicBezTo>
                <a:cubicBezTo>
                  <a:pt x="79" y="37"/>
                  <a:pt x="76" y="33"/>
                  <a:pt x="72" y="33"/>
                </a:cubicBezTo>
                <a:cubicBezTo>
                  <a:pt x="67" y="33"/>
                  <a:pt x="64" y="37"/>
                  <a:pt x="64" y="41"/>
                </a:cubicBezTo>
                <a:cubicBezTo>
                  <a:pt x="64" y="46"/>
                  <a:pt x="67" y="49"/>
                  <a:pt x="72" y="49"/>
                </a:cubicBezTo>
                <a:close/>
              </a:path>
            </a:pathLst>
          </a:custGeom>
          <a:solidFill>
            <a:srgbClr val="28296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9D3FB2-EE5B-4D51-BF23-DE30BA8331E2}"/>
              </a:ext>
            </a:extLst>
          </p:cNvPr>
          <p:cNvSpPr txBox="1"/>
          <p:nvPr/>
        </p:nvSpPr>
        <p:spPr>
          <a:xfrm>
            <a:off x="7621008" y="2685841"/>
            <a:ext cx="141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Number of Radio Stations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87A271B-246E-40AB-8EC0-8D4556FF0838}"/>
              </a:ext>
            </a:extLst>
          </p:cNvPr>
          <p:cNvSpPr txBox="1"/>
          <p:nvPr/>
        </p:nvSpPr>
        <p:spPr>
          <a:xfrm>
            <a:off x="7986768" y="3158282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200" dirty="0">
                <a:solidFill>
                  <a:srgbClr val="00B0F0"/>
                </a:solidFill>
                <a:latin typeface="Futura-Bold" pitchFamily="2" charset="0"/>
              </a:rPr>
              <a:t>330</a:t>
            </a:r>
            <a:r>
              <a:rPr lang="en-GB" sz="120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20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C875D36-F711-4F3E-82C6-3E3797B1C5A8}"/>
              </a:ext>
            </a:extLst>
          </p:cNvPr>
          <p:cNvCxnSpPr/>
          <p:nvPr/>
        </p:nvCxnSpPr>
        <p:spPr>
          <a:xfrm>
            <a:off x="7200029" y="2686552"/>
            <a:ext cx="0" cy="76175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E06E66BD-D55A-4421-AE95-CBD9C3D7E3F8}"/>
              </a:ext>
            </a:extLst>
          </p:cNvPr>
          <p:cNvSpPr txBox="1"/>
          <p:nvPr/>
        </p:nvSpPr>
        <p:spPr>
          <a:xfrm>
            <a:off x="5357868" y="2701082"/>
            <a:ext cx="18758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0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Mobile Money Subscription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F216FE5-02B2-415C-9DD5-7C59D6D18165}"/>
              </a:ext>
            </a:extLst>
          </p:cNvPr>
          <p:cNvSpPr txBox="1"/>
          <p:nvPr/>
        </p:nvSpPr>
        <p:spPr>
          <a:xfrm>
            <a:off x="5700767" y="2914442"/>
            <a:ext cx="14718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050" dirty="0">
                <a:solidFill>
                  <a:srgbClr val="282969"/>
                </a:solidFill>
                <a:latin typeface="Futura Bk BT" panose="020B0502020204020303" pitchFamily="34" charset="0"/>
              </a:rPr>
              <a:t>From</a:t>
            </a:r>
            <a:r>
              <a:rPr lang="en-GB" sz="10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050" dirty="0">
                <a:solidFill>
                  <a:srgbClr val="00B0F0"/>
                </a:solidFill>
                <a:latin typeface="Futura-Bold" pitchFamily="2" charset="0"/>
              </a:rPr>
              <a:t>19.63M</a:t>
            </a:r>
            <a:r>
              <a:rPr lang="en-GB" sz="105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05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2016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B63DBBD-F449-46E6-98B8-FBD12CEBD99D}"/>
              </a:ext>
            </a:extLst>
          </p:cNvPr>
          <p:cNvSpPr txBox="1"/>
          <p:nvPr/>
        </p:nvSpPr>
        <p:spPr>
          <a:xfrm>
            <a:off x="5891268" y="3135422"/>
            <a:ext cx="1289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050" dirty="0">
                <a:solidFill>
                  <a:srgbClr val="282969"/>
                </a:solidFill>
                <a:latin typeface="Futura Bk BT" panose="020B0502020204020303" pitchFamily="34" charset="0"/>
              </a:rPr>
              <a:t>to</a:t>
            </a:r>
            <a:r>
              <a:rPr lang="en-GB" sz="10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 </a:t>
            </a:r>
            <a:r>
              <a:rPr lang="en-GB" sz="1050" dirty="0">
                <a:solidFill>
                  <a:srgbClr val="00B0F0"/>
                </a:solidFill>
                <a:latin typeface="Futura-Bold" pitchFamily="2" charset="0"/>
              </a:rPr>
              <a:t>22.52M</a:t>
            </a:r>
            <a:r>
              <a:rPr lang="en-GB" sz="1050" dirty="0">
                <a:solidFill>
                  <a:srgbClr val="00B0F0"/>
                </a:solidFill>
                <a:latin typeface="Futura Hv BT" panose="020B0702020204020204" pitchFamily="34" charset="0"/>
              </a:rPr>
              <a:t> </a:t>
            </a:r>
            <a:r>
              <a:rPr lang="en-GB" sz="1050" b="1" dirty="0">
                <a:solidFill>
                  <a:srgbClr val="282969"/>
                </a:solidFill>
                <a:latin typeface="Futura Bk BT" panose="020B0502020204020303" pitchFamily="34" charset="0"/>
              </a:rPr>
              <a:t>in 2020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1AD7252-919C-445A-9443-2B7D2604579E}"/>
              </a:ext>
            </a:extLst>
          </p:cNvPr>
          <p:cNvGrpSpPr/>
          <p:nvPr/>
        </p:nvGrpSpPr>
        <p:grpSpPr>
          <a:xfrm>
            <a:off x="373333" y="2750521"/>
            <a:ext cx="598265" cy="953574"/>
            <a:chOff x="312674" y="3101451"/>
            <a:chExt cx="1167893" cy="2047653"/>
          </a:xfrm>
        </p:grpSpPr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1785FAAB-90B7-435A-9B97-6732255CE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78" y="3869801"/>
              <a:ext cx="799084" cy="1279303"/>
            </a:xfrm>
            <a:custGeom>
              <a:avLst/>
              <a:gdLst>
                <a:gd name="T0" fmla="*/ 416 w 416"/>
                <a:gd name="T1" fmla="*/ 666 h 666"/>
                <a:gd name="T2" fmla="*/ 245 w 416"/>
                <a:gd name="T3" fmla="*/ 0 h 666"/>
                <a:gd name="T4" fmla="*/ 170 w 416"/>
                <a:gd name="T5" fmla="*/ 0 h 666"/>
                <a:gd name="T6" fmla="*/ 0 w 416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666">
                  <a:moveTo>
                    <a:pt x="416" y="666"/>
                  </a:moveTo>
                  <a:lnTo>
                    <a:pt x="245" y="0"/>
                  </a:lnTo>
                  <a:lnTo>
                    <a:pt x="170" y="0"/>
                  </a:lnTo>
                  <a:lnTo>
                    <a:pt x="0" y="666"/>
                  </a:ln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Oval 39">
              <a:extLst>
                <a:ext uri="{FF2B5EF4-FFF2-40B4-BE49-F238E27FC236}">
                  <a16:creationId xmlns:a16="http://schemas.microsoft.com/office/drawing/2014/main" id="{8BAE10BB-233F-41E7-8ABD-698CFE3B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02" y="3379979"/>
              <a:ext cx="169037" cy="169037"/>
            </a:xfrm>
            <a:prstGeom prst="ellipse">
              <a:avLst/>
            </a:prstGeom>
            <a:solidFill>
              <a:srgbClr val="282969"/>
            </a:solidFill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40">
              <a:extLst>
                <a:ext uri="{FF2B5EF4-FFF2-40B4-BE49-F238E27FC236}">
                  <a16:creationId xmlns:a16="http://schemas.microsoft.com/office/drawing/2014/main" id="{34C9A917-AA4E-4699-864A-D038CAFA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15" y="3533649"/>
              <a:ext cx="111411" cy="320787"/>
            </a:xfrm>
            <a:custGeom>
              <a:avLst/>
              <a:gdLst>
                <a:gd name="T0" fmla="*/ 58 w 58"/>
                <a:gd name="T1" fmla="*/ 167 h 167"/>
                <a:gd name="T2" fmla="*/ 0 w 58"/>
                <a:gd name="T3" fmla="*/ 167 h 167"/>
                <a:gd name="T4" fmla="*/ 12 w 58"/>
                <a:gd name="T5" fmla="*/ 0 h 167"/>
                <a:gd name="T6" fmla="*/ 46 w 58"/>
                <a:gd name="T7" fmla="*/ 0 h 167"/>
                <a:gd name="T8" fmla="*/ 58 w 58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7">
                  <a:moveTo>
                    <a:pt x="58" y="167"/>
                  </a:moveTo>
                  <a:lnTo>
                    <a:pt x="0" y="167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58" y="167"/>
                  </a:lnTo>
                  <a:close/>
                </a:path>
              </a:pathLst>
            </a:custGeom>
            <a:solidFill>
              <a:srgbClr val="282969"/>
            </a:solidFill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41">
              <a:extLst>
                <a:ext uri="{FF2B5EF4-FFF2-40B4-BE49-F238E27FC236}">
                  <a16:creationId xmlns:a16="http://schemas.microsoft.com/office/drawing/2014/main" id="{85748FF0-B874-4EA8-8E19-96108F7A4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86" y="3324273"/>
              <a:ext cx="80677" cy="290053"/>
            </a:xfrm>
            <a:custGeom>
              <a:avLst/>
              <a:gdLst>
                <a:gd name="T0" fmla="*/ 0 w 32"/>
                <a:gd name="T1" fmla="*/ 0 h 113"/>
                <a:gd name="T2" fmla="*/ 0 w 32"/>
                <a:gd name="T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13">
                  <a:moveTo>
                    <a:pt x="0" y="0"/>
                  </a:moveTo>
                  <a:cubicBezTo>
                    <a:pt x="32" y="31"/>
                    <a:pt x="32" y="82"/>
                    <a:pt x="0" y="113"/>
                  </a:cubicBez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42">
              <a:extLst>
                <a:ext uri="{FF2B5EF4-FFF2-40B4-BE49-F238E27FC236}">
                  <a16:creationId xmlns:a16="http://schemas.microsoft.com/office/drawing/2014/main" id="{6D338B4C-54AA-4AB5-A5F6-3B7C728B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57" y="3324273"/>
              <a:ext cx="80677" cy="290053"/>
            </a:xfrm>
            <a:custGeom>
              <a:avLst/>
              <a:gdLst>
                <a:gd name="T0" fmla="*/ 31 w 31"/>
                <a:gd name="T1" fmla="*/ 113 h 113"/>
                <a:gd name="T2" fmla="*/ 31 w 31"/>
                <a:gd name="T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13">
                  <a:moveTo>
                    <a:pt x="31" y="113"/>
                  </a:moveTo>
                  <a:cubicBezTo>
                    <a:pt x="0" y="82"/>
                    <a:pt x="0" y="31"/>
                    <a:pt x="31" y="0"/>
                  </a:cubicBez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43">
              <a:extLst>
                <a:ext uri="{FF2B5EF4-FFF2-40B4-BE49-F238E27FC236}">
                  <a16:creationId xmlns:a16="http://schemas.microsoft.com/office/drawing/2014/main" id="{7B8C11F1-F92B-4684-9625-F5706A08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859" y="3216704"/>
              <a:ext cx="144066" cy="520558"/>
            </a:xfrm>
            <a:custGeom>
              <a:avLst/>
              <a:gdLst>
                <a:gd name="T0" fmla="*/ 0 w 56"/>
                <a:gd name="T1" fmla="*/ 0 h 203"/>
                <a:gd name="T2" fmla="*/ 0 w 56"/>
                <a:gd name="T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203">
                  <a:moveTo>
                    <a:pt x="0" y="0"/>
                  </a:moveTo>
                  <a:cubicBezTo>
                    <a:pt x="56" y="56"/>
                    <a:pt x="56" y="147"/>
                    <a:pt x="0" y="203"/>
                  </a:cubicBez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44">
              <a:extLst>
                <a:ext uri="{FF2B5EF4-FFF2-40B4-BE49-F238E27FC236}">
                  <a16:creationId xmlns:a16="http://schemas.microsoft.com/office/drawing/2014/main" id="{D3CA102D-7BB4-465C-9AD4-A0554590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16" y="3216704"/>
              <a:ext cx="144066" cy="520558"/>
            </a:xfrm>
            <a:custGeom>
              <a:avLst/>
              <a:gdLst>
                <a:gd name="T0" fmla="*/ 56 w 56"/>
                <a:gd name="T1" fmla="*/ 203 h 203"/>
                <a:gd name="T2" fmla="*/ 56 w 56"/>
                <a:gd name="T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203">
                  <a:moveTo>
                    <a:pt x="56" y="203"/>
                  </a:moveTo>
                  <a:cubicBezTo>
                    <a:pt x="0" y="147"/>
                    <a:pt x="0" y="56"/>
                    <a:pt x="56" y="0"/>
                  </a:cubicBez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45">
              <a:extLst>
                <a:ext uri="{FF2B5EF4-FFF2-40B4-BE49-F238E27FC236}">
                  <a16:creationId xmlns:a16="http://schemas.microsoft.com/office/drawing/2014/main" id="{6905C5B5-7757-4926-B42C-45F84127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12" y="3101451"/>
              <a:ext cx="207455" cy="752983"/>
            </a:xfrm>
            <a:custGeom>
              <a:avLst/>
              <a:gdLst>
                <a:gd name="T0" fmla="*/ 0 w 81"/>
                <a:gd name="T1" fmla="*/ 0 h 294"/>
                <a:gd name="T2" fmla="*/ 0 w 81"/>
                <a:gd name="T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294">
                  <a:moveTo>
                    <a:pt x="0" y="0"/>
                  </a:moveTo>
                  <a:cubicBezTo>
                    <a:pt x="81" y="81"/>
                    <a:pt x="81" y="212"/>
                    <a:pt x="0" y="294"/>
                  </a:cubicBez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46">
              <a:extLst>
                <a:ext uri="{FF2B5EF4-FFF2-40B4-BE49-F238E27FC236}">
                  <a16:creationId xmlns:a16="http://schemas.microsoft.com/office/drawing/2014/main" id="{94AB34D6-78FA-475A-A097-F10FB27CB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74" y="3101451"/>
              <a:ext cx="207455" cy="752983"/>
            </a:xfrm>
            <a:custGeom>
              <a:avLst/>
              <a:gdLst>
                <a:gd name="T0" fmla="*/ 81 w 81"/>
                <a:gd name="T1" fmla="*/ 294 h 294"/>
                <a:gd name="T2" fmla="*/ 81 w 81"/>
                <a:gd name="T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294">
                  <a:moveTo>
                    <a:pt x="81" y="294"/>
                  </a:moveTo>
                  <a:cubicBezTo>
                    <a:pt x="0" y="212"/>
                    <a:pt x="0" y="81"/>
                    <a:pt x="81" y="0"/>
                  </a:cubicBez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Line 47">
              <a:extLst>
                <a:ext uri="{FF2B5EF4-FFF2-40B4-BE49-F238E27FC236}">
                  <a16:creationId xmlns:a16="http://schemas.microsoft.com/office/drawing/2014/main" id="{5FF7D423-4FF4-4AC2-9817-6E21AB393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179" y="4966621"/>
              <a:ext cx="691515" cy="0"/>
            </a:xfrm>
            <a:prstGeom prst="line">
              <a:avLst/>
            </a:pr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Line 48">
              <a:extLst>
                <a:ext uri="{FF2B5EF4-FFF2-40B4-BE49-F238E27FC236}">
                  <a16:creationId xmlns:a16="http://schemas.microsoft.com/office/drawing/2014/main" id="{DC00AA6F-3670-4E43-86F7-78D7C1E72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280" y="4784138"/>
              <a:ext cx="612760" cy="0"/>
            </a:xfrm>
            <a:prstGeom prst="line">
              <a:avLst/>
            </a:pr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Line 49">
              <a:extLst>
                <a:ext uri="{FF2B5EF4-FFF2-40B4-BE49-F238E27FC236}">
                  <a16:creationId xmlns:a16="http://schemas.microsoft.com/office/drawing/2014/main" id="{C0A058BC-64D3-42C1-8DA1-D8EC97607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381" y="4599734"/>
              <a:ext cx="520558" cy="0"/>
            </a:xfrm>
            <a:prstGeom prst="line">
              <a:avLst/>
            </a:pr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Line 50">
              <a:extLst>
                <a:ext uri="{FF2B5EF4-FFF2-40B4-BE49-F238E27FC236}">
                  <a16:creationId xmlns:a16="http://schemas.microsoft.com/office/drawing/2014/main" id="{603F3032-3037-461D-B358-F52CFE4EE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403" y="4419171"/>
              <a:ext cx="418751" cy="0"/>
            </a:xfrm>
            <a:prstGeom prst="line">
              <a:avLst/>
            </a:pr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Line 51">
              <a:extLst>
                <a:ext uri="{FF2B5EF4-FFF2-40B4-BE49-F238E27FC236}">
                  <a16:creationId xmlns:a16="http://schemas.microsoft.com/office/drawing/2014/main" id="{1891C0F3-874A-4A59-973F-3AFE93AA8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504" y="4236689"/>
              <a:ext cx="326549" cy="0"/>
            </a:xfrm>
            <a:prstGeom prst="line">
              <a:avLst/>
            </a:pr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Line 52">
              <a:extLst>
                <a:ext uri="{FF2B5EF4-FFF2-40B4-BE49-F238E27FC236}">
                  <a16:creationId xmlns:a16="http://schemas.microsoft.com/office/drawing/2014/main" id="{61784964-3600-4244-A6B4-8153BBCD4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26" y="4054205"/>
              <a:ext cx="220901" cy="0"/>
            </a:xfrm>
            <a:prstGeom prst="line">
              <a:avLst/>
            </a:pr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53">
              <a:extLst>
                <a:ext uri="{FF2B5EF4-FFF2-40B4-BE49-F238E27FC236}">
                  <a16:creationId xmlns:a16="http://schemas.microsoft.com/office/drawing/2014/main" id="{71400C7C-7D85-4DF6-8F1A-99B82AA1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842" y="3869801"/>
              <a:ext cx="251635" cy="1096820"/>
            </a:xfrm>
            <a:custGeom>
              <a:avLst/>
              <a:gdLst>
                <a:gd name="T0" fmla="*/ 131 w 131"/>
                <a:gd name="T1" fmla="*/ 571 h 571"/>
                <a:gd name="T2" fmla="*/ 71 w 131"/>
                <a:gd name="T3" fmla="*/ 0 h 571"/>
                <a:gd name="T4" fmla="*/ 61 w 131"/>
                <a:gd name="T5" fmla="*/ 0 h 571"/>
                <a:gd name="T6" fmla="*/ 0 w 131"/>
                <a:gd name="T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571">
                  <a:moveTo>
                    <a:pt x="131" y="571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0" y="571"/>
                  </a:lnTo>
                </a:path>
              </a:pathLst>
            </a:custGeom>
            <a:noFill/>
            <a:ln w="68263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563FB1E-F6BC-485A-A094-B369C1C5AC9D}"/>
              </a:ext>
            </a:extLst>
          </p:cNvPr>
          <p:cNvGrpSpPr/>
          <p:nvPr/>
        </p:nvGrpSpPr>
        <p:grpSpPr>
          <a:xfrm>
            <a:off x="5309684" y="2938563"/>
            <a:ext cx="326764" cy="493671"/>
            <a:chOff x="3929063" y="928688"/>
            <a:chExt cx="701675" cy="1282700"/>
          </a:xfrm>
          <a:solidFill>
            <a:srgbClr val="282969"/>
          </a:solidFill>
        </p:grpSpPr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28C9AAE7-AAD2-4223-8EFF-11BF55C08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63" y="928688"/>
              <a:ext cx="701675" cy="1282700"/>
            </a:xfrm>
            <a:custGeom>
              <a:avLst/>
              <a:gdLst>
                <a:gd name="T0" fmla="*/ 372 w 400"/>
                <a:gd name="T1" fmla="*/ 733 h 733"/>
                <a:gd name="T2" fmla="*/ 28 w 400"/>
                <a:gd name="T3" fmla="*/ 733 h 733"/>
                <a:gd name="T4" fmla="*/ 0 w 400"/>
                <a:gd name="T5" fmla="*/ 705 h 733"/>
                <a:gd name="T6" fmla="*/ 0 w 400"/>
                <a:gd name="T7" fmla="*/ 28 h 733"/>
                <a:gd name="T8" fmla="*/ 28 w 400"/>
                <a:gd name="T9" fmla="*/ 0 h 733"/>
                <a:gd name="T10" fmla="*/ 372 w 400"/>
                <a:gd name="T11" fmla="*/ 0 h 733"/>
                <a:gd name="T12" fmla="*/ 400 w 400"/>
                <a:gd name="T13" fmla="*/ 28 h 733"/>
                <a:gd name="T14" fmla="*/ 400 w 400"/>
                <a:gd name="T15" fmla="*/ 705 h 733"/>
                <a:gd name="T16" fmla="*/ 372 w 400"/>
                <a:gd name="T17" fmla="*/ 733 h 733"/>
                <a:gd name="T18" fmla="*/ 28 w 400"/>
                <a:gd name="T19" fmla="*/ 12 h 733"/>
                <a:gd name="T20" fmla="*/ 12 w 400"/>
                <a:gd name="T21" fmla="*/ 28 h 733"/>
                <a:gd name="T22" fmla="*/ 12 w 400"/>
                <a:gd name="T23" fmla="*/ 705 h 733"/>
                <a:gd name="T24" fmla="*/ 28 w 400"/>
                <a:gd name="T25" fmla="*/ 721 h 733"/>
                <a:gd name="T26" fmla="*/ 372 w 400"/>
                <a:gd name="T27" fmla="*/ 721 h 733"/>
                <a:gd name="T28" fmla="*/ 388 w 400"/>
                <a:gd name="T29" fmla="*/ 705 h 733"/>
                <a:gd name="T30" fmla="*/ 388 w 400"/>
                <a:gd name="T31" fmla="*/ 28 h 733"/>
                <a:gd name="T32" fmla="*/ 372 w 400"/>
                <a:gd name="T33" fmla="*/ 12 h 733"/>
                <a:gd name="T34" fmla="*/ 28 w 400"/>
                <a:gd name="T35" fmla="*/ 1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733">
                  <a:moveTo>
                    <a:pt x="372" y="733"/>
                  </a:moveTo>
                  <a:cubicBezTo>
                    <a:pt x="28" y="733"/>
                    <a:pt x="28" y="733"/>
                    <a:pt x="28" y="733"/>
                  </a:cubicBezTo>
                  <a:cubicBezTo>
                    <a:pt x="12" y="733"/>
                    <a:pt x="0" y="720"/>
                    <a:pt x="0" y="70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87" y="0"/>
                    <a:pt x="400" y="13"/>
                    <a:pt x="400" y="28"/>
                  </a:cubicBezTo>
                  <a:cubicBezTo>
                    <a:pt x="400" y="705"/>
                    <a:pt x="400" y="705"/>
                    <a:pt x="400" y="705"/>
                  </a:cubicBezTo>
                  <a:cubicBezTo>
                    <a:pt x="400" y="720"/>
                    <a:pt x="387" y="733"/>
                    <a:pt x="372" y="733"/>
                  </a:cubicBezTo>
                  <a:close/>
                  <a:moveTo>
                    <a:pt x="28" y="12"/>
                  </a:moveTo>
                  <a:cubicBezTo>
                    <a:pt x="19" y="12"/>
                    <a:pt x="12" y="19"/>
                    <a:pt x="12" y="28"/>
                  </a:cubicBezTo>
                  <a:cubicBezTo>
                    <a:pt x="12" y="705"/>
                    <a:pt x="12" y="705"/>
                    <a:pt x="12" y="705"/>
                  </a:cubicBezTo>
                  <a:cubicBezTo>
                    <a:pt x="12" y="714"/>
                    <a:pt x="19" y="721"/>
                    <a:pt x="28" y="721"/>
                  </a:cubicBezTo>
                  <a:cubicBezTo>
                    <a:pt x="372" y="721"/>
                    <a:pt x="372" y="721"/>
                    <a:pt x="372" y="721"/>
                  </a:cubicBezTo>
                  <a:cubicBezTo>
                    <a:pt x="380" y="721"/>
                    <a:pt x="388" y="714"/>
                    <a:pt x="388" y="70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9"/>
                    <a:pt x="380" y="12"/>
                    <a:pt x="372" y="12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14349285-50DF-4D0F-9D35-D3CF8B643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285" y="1028700"/>
              <a:ext cx="559955" cy="996950"/>
            </a:xfrm>
            <a:custGeom>
              <a:avLst/>
              <a:gdLst>
                <a:gd name="T0" fmla="*/ 346 w 352"/>
                <a:gd name="T1" fmla="*/ 570 h 570"/>
                <a:gd name="T2" fmla="*/ 6 w 352"/>
                <a:gd name="T3" fmla="*/ 570 h 570"/>
                <a:gd name="T4" fmla="*/ 0 w 352"/>
                <a:gd name="T5" fmla="*/ 564 h 570"/>
                <a:gd name="T6" fmla="*/ 0 w 352"/>
                <a:gd name="T7" fmla="*/ 6 h 570"/>
                <a:gd name="T8" fmla="*/ 6 w 352"/>
                <a:gd name="T9" fmla="*/ 0 h 570"/>
                <a:gd name="T10" fmla="*/ 346 w 352"/>
                <a:gd name="T11" fmla="*/ 0 h 570"/>
                <a:gd name="T12" fmla="*/ 352 w 352"/>
                <a:gd name="T13" fmla="*/ 6 h 570"/>
                <a:gd name="T14" fmla="*/ 352 w 352"/>
                <a:gd name="T15" fmla="*/ 564 h 570"/>
                <a:gd name="T16" fmla="*/ 346 w 352"/>
                <a:gd name="T17" fmla="*/ 570 h 570"/>
                <a:gd name="T18" fmla="*/ 12 w 352"/>
                <a:gd name="T19" fmla="*/ 558 h 570"/>
                <a:gd name="T20" fmla="*/ 340 w 352"/>
                <a:gd name="T21" fmla="*/ 558 h 570"/>
                <a:gd name="T22" fmla="*/ 340 w 352"/>
                <a:gd name="T23" fmla="*/ 12 h 570"/>
                <a:gd name="T24" fmla="*/ 12 w 352"/>
                <a:gd name="T25" fmla="*/ 12 h 570"/>
                <a:gd name="T26" fmla="*/ 12 w 352"/>
                <a:gd name="T27" fmla="*/ 558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570">
                  <a:moveTo>
                    <a:pt x="346" y="570"/>
                  </a:moveTo>
                  <a:cubicBezTo>
                    <a:pt x="6" y="570"/>
                    <a:pt x="6" y="570"/>
                    <a:pt x="6" y="570"/>
                  </a:cubicBezTo>
                  <a:cubicBezTo>
                    <a:pt x="2" y="570"/>
                    <a:pt x="0" y="567"/>
                    <a:pt x="0" y="5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9" y="0"/>
                    <a:pt x="352" y="2"/>
                    <a:pt x="352" y="6"/>
                  </a:cubicBezTo>
                  <a:cubicBezTo>
                    <a:pt x="352" y="564"/>
                    <a:pt x="352" y="564"/>
                    <a:pt x="352" y="564"/>
                  </a:cubicBezTo>
                  <a:cubicBezTo>
                    <a:pt x="352" y="567"/>
                    <a:pt x="349" y="570"/>
                    <a:pt x="346" y="570"/>
                  </a:cubicBezTo>
                  <a:close/>
                  <a:moveTo>
                    <a:pt x="12" y="558"/>
                  </a:moveTo>
                  <a:cubicBezTo>
                    <a:pt x="340" y="558"/>
                    <a:pt x="340" y="558"/>
                    <a:pt x="340" y="558"/>
                  </a:cubicBezTo>
                  <a:cubicBezTo>
                    <a:pt x="340" y="12"/>
                    <a:pt x="340" y="12"/>
                    <a:pt x="34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558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8">
              <a:extLst>
                <a:ext uri="{FF2B5EF4-FFF2-40B4-BE49-F238E27FC236}">
                  <a16:creationId xmlns:a16="http://schemas.microsoft.com/office/drawing/2014/main" id="{97F646EB-5AC4-4AC5-9435-281BBEF19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75" y="1328738"/>
              <a:ext cx="247650" cy="393700"/>
            </a:xfrm>
            <a:custGeom>
              <a:avLst/>
              <a:gdLst>
                <a:gd name="T0" fmla="*/ 58 w 142"/>
                <a:gd name="T1" fmla="*/ 225 h 225"/>
                <a:gd name="T2" fmla="*/ 52 w 142"/>
                <a:gd name="T3" fmla="*/ 199 h 225"/>
                <a:gd name="T4" fmla="*/ 0 w 142"/>
                <a:gd name="T5" fmla="*/ 140 h 225"/>
                <a:gd name="T6" fmla="*/ 5 w 142"/>
                <a:gd name="T7" fmla="*/ 134 h 225"/>
                <a:gd name="T8" fmla="*/ 43 w 142"/>
                <a:gd name="T9" fmla="*/ 135 h 225"/>
                <a:gd name="T10" fmla="*/ 52 w 142"/>
                <a:gd name="T11" fmla="*/ 125 h 225"/>
                <a:gd name="T12" fmla="*/ 6 w 142"/>
                <a:gd name="T13" fmla="*/ 73 h 225"/>
                <a:gd name="T14" fmla="*/ 36 w 142"/>
                <a:gd name="T15" fmla="*/ 29 h 225"/>
                <a:gd name="T16" fmla="*/ 52 w 142"/>
                <a:gd name="T17" fmla="*/ 6 h 225"/>
                <a:gd name="T18" fmla="*/ 86 w 142"/>
                <a:gd name="T19" fmla="*/ 0 h 225"/>
                <a:gd name="T20" fmla="*/ 92 w 142"/>
                <a:gd name="T21" fmla="*/ 25 h 225"/>
                <a:gd name="T22" fmla="*/ 137 w 142"/>
                <a:gd name="T23" fmla="*/ 77 h 225"/>
                <a:gd name="T24" fmla="*/ 99 w 142"/>
                <a:gd name="T25" fmla="*/ 85 h 225"/>
                <a:gd name="T26" fmla="*/ 92 w 142"/>
                <a:gd name="T27" fmla="*/ 75 h 225"/>
                <a:gd name="T28" fmla="*/ 115 w 142"/>
                <a:gd name="T29" fmla="*/ 98 h 225"/>
                <a:gd name="T30" fmla="*/ 134 w 142"/>
                <a:gd name="T31" fmla="*/ 116 h 225"/>
                <a:gd name="T32" fmla="*/ 133 w 142"/>
                <a:gd name="T33" fmla="*/ 174 h 225"/>
                <a:gd name="T34" fmla="*/ 92 w 142"/>
                <a:gd name="T35" fmla="*/ 199 h 225"/>
                <a:gd name="T36" fmla="*/ 86 w 142"/>
                <a:gd name="T37" fmla="*/ 225 h 225"/>
                <a:gd name="T38" fmla="*/ 80 w 142"/>
                <a:gd name="T39" fmla="*/ 213 h 225"/>
                <a:gd name="T40" fmla="*/ 85 w 142"/>
                <a:gd name="T41" fmla="*/ 188 h 225"/>
                <a:gd name="T42" fmla="*/ 123 w 142"/>
                <a:gd name="T43" fmla="*/ 167 h 225"/>
                <a:gd name="T44" fmla="*/ 124 w 142"/>
                <a:gd name="T45" fmla="*/ 123 h 225"/>
                <a:gd name="T46" fmla="*/ 109 w 142"/>
                <a:gd name="T47" fmla="*/ 109 h 225"/>
                <a:gd name="T48" fmla="*/ 80 w 142"/>
                <a:gd name="T49" fmla="*/ 94 h 225"/>
                <a:gd name="T50" fmla="*/ 83 w 142"/>
                <a:gd name="T51" fmla="*/ 53 h 225"/>
                <a:gd name="T52" fmla="*/ 94 w 142"/>
                <a:gd name="T53" fmla="*/ 56 h 225"/>
                <a:gd name="T54" fmla="*/ 125 w 142"/>
                <a:gd name="T55" fmla="*/ 72 h 225"/>
                <a:gd name="T56" fmla="*/ 85 w 142"/>
                <a:gd name="T57" fmla="*/ 36 h 225"/>
                <a:gd name="T58" fmla="*/ 80 w 142"/>
                <a:gd name="T59" fmla="*/ 12 h 225"/>
                <a:gd name="T60" fmla="*/ 64 w 142"/>
                <a:gd name="T61" fmla="*/ 29 h 225"/>
                <a:gd name="T62" fmla="*/ 41 w 142"/>
                <a:gd name="T63" fmla="*/ 40 h 225"/>
                <a:gd name="T64" fmla="*/ 18 w 142"/>
                <a:gd name="T65" fmla="*/ 73 h 225"/>
                <a:gd name="T66" fmla="*/ 60 w 142"/>
                <a:gd name="T67" fmla="*/ 115 h 225"/>
                <a:gd name="T68" fmla="*/ 64 w 142"/>
                <a:gd name="T69" fmla="*/ 165 h 225"/>
                <a:gd name="T70" fmla="*/ 57 w 142"/>
                <a:gd name="T71" fmla="*/ 171 h 225"/>
                <a:gd name="T72" fmla="*/ 32 w 142"/>
                <a:gd name="T73" fmla="*/ 143 h 225"/>
                <a:gd name="T74" fmla="*/ 29 w 142"/>
                <a:gd name="T75" fmla="*/ 176 h 225"/>
                <a:gd name="T76" fmla="*/ 64 w 142"/>
                <a:gd name="T77" fmla="*/ 194 h 225"/>
                <a:gd name="T78" fmla="*/ 86 w 142"/>
                <a:gd name="T79" fmla="*/ 171 h 225"/>
                <a:gd name="T80" fmla="*/ 80 w 142"/>
                <a:gd name="T81" fmla="*/ 165 h 225"/>
                <a:gd name="T82" fmla="*/ 82 w 142"/>
                <a:gd name="T83" fmla="*/ 123 h 225"/>
                <a:gd name="T84" fmla="*/ 90 w 142"/>
                <a:gd name="T85" fmla="*/ 123 h 225"/>
                <a:gd name="T86" fmla="*/ 109 w 142"/>
                <a:gd name="T87" fmla="*/ 145 h 225"/>
                <a:gd name="T88" fmla="*/ 99 w 142"/>
                <a:gd name="T89" fmla="*/ 165 h 225"/>
                <a:gd name="T90" fmla="*/ 86 w 142"/>
                <a:gd name="T91" fmla="*/ 171 h 225"/>
                <a:gd name="T92" fmla="*/ 92 w 142"/>
                <a:gd name="T93" fmla="*/ 156 h 225"/>
                <a:gd name="T94" fmla="*/ 96 w 142"/>
                <a:gd name="T95" fmla="*/ 139 h 225"/>
                <a:gd name="T96" fmla="*/ 58 w 142"/>
                <a:gd name="T97" fmla="*/ 93 h 225"/>
                <a:gd name="T98" fmla="*/ 43 w 142"/>
                <a:gd name="T99" fmla="*/ 86 h 225"/>
                <a:gd name="T100" fmla="*/ 36 w 142"/>
                <a:gd name="T101" fmla="*/ 71 h 225"/>
                <a:gd name="T102" fmla="*/ 57 w 142"/>
                <a:gd name="T103" fmla="*/ 51 h 225"/>
                <a:gd name="T104" fmla="*/ 64 w 142"/>
                <a:gd name="T105" fmla="*/ 57 h 225"/>
                <a:gd name="T106" fmla="*/ 62 w 142"/>
                <a:gd name="T107" fmla="*/ 91 h 225"/>
                <a:gd name="T108" fmla="*/ 51 w 142"/>
                <a:gd name="T109" fmla="*/ 76 h 225"/>
                <a:gd name="T110" fmla="*/ 52 w 142"/>
                <a:gd name="T111" fmla="*/ 65 h 225"/>
                <a:gd name="T112" fmla="*/ 48 w 142"/>
                <a:gd name="T113" fmla="*/ 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225">
                  <a:moveTo>
                    <a:pt x="86" y="225"/>
                  </a:moveTo>
                  <a:cubicBezTo>
                    <a:pt x="58" y="225"/>
                    <a:pt x="58" y="225"/>
                    <a:pt x="58" y="225"/>
                  </a:cubicBezTo>
                  <a:cubicBezTo>
                    <a:pt x="55" y="225"/>
                    <a:pt x="52" y="222"/>
                    <a:pt x="52" y="219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40" y="197"/>
                    <a:pt x="29" y="192"/>
                    <a:pt x="21" y="185"/>
                  </a:cubicBezTo>
                  <a:cubicBezTo>
                    <a:pt x="9" y="175"/>
                    <a:pt x="2" y="160"/>
                    <a:pt x="0" y="140"/>
                  </a:cubicBezTo>
                  <a:cubicBezTo>
                    <a:pt x="0" y="139"/>
                    <a:pt x="0" y="137"/>
                    <a:pt x="1" y="136"/>
                  </a:cubicBezTo>
                  <a:cubicBezTo>
                    <a:pt x="2" y="134"/>
                    <a:pt x="4" y="134"/>
                    <a:pt x="5" y="13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40" y="130"/>
                    <a:pt x="43" y="132"/>
                    <a:pt x="43" y="135"/>
                  </a:cubicBezTo>
                  <a:cubicBezTo>
                    <a:pt x="45" y="144"/>
                    <a:pt x="48" y="151"/>
                    <a:pt x="52" y="15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39" y="121"/>
                    <a:pt x="29" y="116"/>
                    <a:pt x="22" y="110"/>
                  </a:cubicBezTo>
                  <a:cubicBezTo>
                    <a:pt x="11" y="100"/>
                    <a:pt x="6" y="88"/>
                    <a:pt x="6" y="73"/>
                  </a:cubicBezTo>
                  <a:cubicBezTo>
                    <a:pt x="6" y="64"/>
                    <a:pt x="8" y="55"/>
                    <a:pt x="13" y="47"/>
                  </a:cubicBezTo>
                  <a:cubicBezTo>
                    <a:pt x="19" y="39"/>
                    <a:pt x="26" y="33"/>
                    <a:pt x="36" y="29"/>
                  </a:cubicBezTo>
                  <a:cubicBezTo>
                    <a:pt x="41" y="27"/>
                    <a:pt x="47" y="25"/>
                    <a:pt x="52" y="2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3"/>
                    <a:pt x="55" y="0"/>
                    <a:pt x="5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9" y="0"/>
                    <a:pt x="92" y="3"/>
                    <a:pt x="92" y="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103" y="27"/>
                    <a:pt x="112" y="31"/>
                    <a:pt x="119" y="38"/>
                  </a:cubicBezTo>
                  <a:cubicBezTo>
                    <a:pt x="131" y="47"/>
                    <a:pt x="137" y="61"/>
                    <a:pt x="137" y="77"/>
                  </a:cubicBezTo>
                  <a:cubicBezTo>
                    <a:pt x="137" y="80"/>
                    <a:pt x="135" y="83"/>
                    <a:pt x="131" y="83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6" y="85"/>
                    <a:pt x="93" y="83"/>
                    <a:pt x="93" y="80"/>
                  </a:cubicBezTo>
                  <a:cubicBezTo>
                    <a:pt x="93" y="78"/>
                    <a:pt x="92" y="76"/>
                    <a:pt x="92" y="75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101" y="92"/>
                    <a:pt x="109" y="95"/>
                    <a:pt x="115" y="98"/>
                  </a:cubicBezTo>
                  <a:cubicBezTo>
                    <a:pt x="123" y="102"/>
                    <a:pt x="130" y="109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9" y="124"/>
                    <a:pt x="142" y="134"/>
                    <a:pt x="142" y="145"/>
                  </a:cubicBezTo>
                  <a:cubicBezTo>
                    <a:pt x="142" y="155"/>
                    <a:pt x="139" y="165"/>
                    <a:pt x="133" y="174"/>
                  </a:cubicBezTo>
                  <a:cubicBezTo>
                    <a:pt x="127" y="183"/>
                    <a:pt x="119" y="190"/>
                    <a:pt x="109" y="194"/>
                  </a:cubicBezTo>
                  <a:cubicBezTo>
                    <a:pt x="104" y="196"/>
                    <a:pt x="98" y="198"/>
                    <a:pt x="92" y="199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22"/>
                    <a:pt x="89" y="225"/>
                    <a:pt x="86" y="225"/>
                  </a:cubicBezTo>
                  <a:close/>
                  <a:moveTo>
                    <a:pt x="64" y="213"/>
                  </a:moveTo>
                  <a:cubicBezTo>
                    <a:pt x="80" y="213"/>
                    <a:pt x="80" y="213"/>
                    <a:pt x="80" y="213"/>
                  </a:cubicBezTo>
                  <a:cubicBezTo>
                    <a:pt x="80" y="194"/>
                    <a:pt x="80" y="194"/>
                    <a:pt x="80" y="194"/>
                  </a:cubicBezTo>
                  <a:cubicBezTo>
                    <a:pt x="80" y="191"/>
                    <a:pt x="82" y="188"/>
                    <a:pt x="85" y="188"/>
                  </a:cubicBezTo>
                  <a:cubicBezTo>
                    <a:pt x="92" y="187"/>
                    <a:pt x="99" y="185"/>
                    <a:pt x="104" y="183"/>
                  </a:cubicBezTo>
                  <a:cubicBezTo>
                    <a:pt x="112" y="180"/>
                    <a:pt x="119" y="174"/>
                    <a:pt x="123" y="167"/>
                  </a:cubicBezTo>
                  <a:cubicBezTo>
                    <a:pt x="128" y="160"/>
                    <a:pt x="130" y="153"/>
                    <a:pt x="130" y="145"/>
                  </a:cubicBezTo>
                  <a:cubicBezTo>
                    <a:pt x="130" y="136"/>
                    <a:pt x="128" y="129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1" y="117"/>
                    <a:pt x="116" y="112"/>
                    <a:pt x="109" y="109"/>
                  </a:cubicBezTo>
                  <a:cubicBezTo>
                    <a:pt x="103" y="106"/>
                    <a:pt x="95" y="103"/>
                    <a:pt x="84" y="100"/>
                  </a:cubicBezTo>
                  <a:cubicBezTo>
                    <a:pt x="82" y="99"/>
                    <a:pt x="80" y="97"/>
                    <a:pt x="80" y="94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6"/>
                    <a:pt x="81" y="55"/>
                    <a:pt x="83" y="53"/>
                  </a:cubicBezTo>
                  <a:cubicBezTo>
                    <a:pt x="84" y="52"/>
                    <a:pt x="86" y="52"/>
                    <a:pt x="88" y="53"/>
                  </a:cubicBezTo>
                  <a:cubicBezTo>
                    <a:pt x="90" y="54"/>
                    <a:pt x="92" y="55"/>
                    <a:pt x="94" y="56"/>
                  </a:cubicBezTo>
                  <a:cubicBezTo>
                    <a:pt x="98" y="60"/>
                    <a:pt x="102" y="65"/>
                    <a:pt x="104" y="73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3" y="61"/>
                    <a:pt x="119" y="53"/>
                    <a:pt x="111" y="47"/>
                  </a:cubicBezTo>
                  <a:cubicBezTo>
                    <a:pt x="105" y="41"/>
                    <a:pt x="96" y="38"/>
                    <a:pt x="85" y="36"/>
                  </a:cubicBezTo>
                  <a:cubicBezTo>
                    <a:pt x="82" y="35"/>
                    <a:pt x="80" y="33"/>
                    <a:pt x="80" y="3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3"/>
                    <a:pt x="62" y="35"/>
                    <a:pt x="59" y="35"/>
                  </a:cubicBezTo>
                  <a:cubicBezTo>
                    <a:pt x="52" y="36"/>
                    <a:pt x="46" y="38"/>
                    <a:pt x="41" y="40"/>
                  </a:cubicBezTo>
                  <a:cubicBezTo>
                    <a:pt x="33" y="43"/>
                    <a:pt x="27" y="48"/>
                    <a:pt x="23" y="54"/>
                  </a:cubicBezTo>
                  <a:cubicBezTo>
                    <a:pt x="19" y="60"/>
                    <a:pt x="18" y="66"/>
                    <a:pt x="18" y="73"/>
                  </a:cubicBezTo>
                  <a:cubicBezTo>
                    <a:pt x="18" y="84"/>
                    <a:pt x="22" y="94"/>
                    <a:pt x="30" y="101"/>
                  </a:cubicBezTo>
                  <a:cubicBezTo>
                    <a:pt x="36" y="106"/>
                    <a:pt x="46" y="111"/>
                    <a:pt x="60" y="115"/>
                  </a:cubicBezTo>
                  <a:cubicBezTo>
                    <a:pt x="63" y="115"/>
                    <a:pt x="64" y="118"/>
                    <a:pt x="64" y="120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7"/>
                    <a:pt x="64" y="169"/>
                    <a:pt x="62" y="170"/>
                  </a:cubicBezTo>
                  <a:cubicBezTo>
                    <a:pt x="60" y="171"/>
                    <a:pt x="58" y="171"/>
                    <a:pt x="57" y="171"/>
                  </a:cubicBezTo>
                  <a:cubicBezTo>
                    <a:pt x="52" y="169"/>
                    <a:pt x="48" y="167"/>
                    <a:pt x="45" y="164"/>
                  </a:cubicBezTo>
                  <a:cubicBezTo>
                    <a:pt x="39" y="159"/>
                    <a:pt x="35" y="152"/>
                    <a:pt x="32" y="143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5" y="158"/>
                    <a:pt x="21" y="169"/>
                    <a:pt x="29" y="176"/>
                  </a:cubicBezTo>
                  <a:cubicBezTo>
                    <a:pt x="36" y="182"/>
                    <a:pt x="47" y="186"/>
                    <a:pt x="59" y="188"/>
                  </a:cubicBezTo>
                  <a:cubicBezTo>
                    <a:pt x="62" y="188"/>
                    <a:pt x="64" y="191"/>
                    <a:pt x="64" y="194"/>
                  </a:cubicBezTo>
                  <a:lnTo>
                    <a:pt x="64" y="213"/>
                  </a:lnTo>
                  <a:close/>
                  <a:moveTo>
                    <a:pt x="86" y="171"/>
                  </a:moveTo>
                  <a:cubicBezTo>
                    <a:pt x="85" y="171"/>
                    <a:pt x="83" y="171"/>
                    <a:pt x="82" y="170"/>
                  </a:cubicBezTo>
                  <a:cubicBezTo>
                    <a:pt x="81" y="169"/>
                    <a:pt x="80" y="167"/>
                    <a:pt x="80" y="165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0" y="126"/>
                    <a:pt x="81" y="124"/>
                    <a:pt x="82" y="123"/>
                  </a:cubicBezTo>
                  <a:cubicBezTo>
                    <a:pt x="84" y="122"/>
                    <a:pt x="86" y="121"/>
                    <a:pt x="88" y="122"/>
                  </a:cubicBezTo>
                  <a:cubicBezTo>
                    <a:pt x="89" y="122"/>
                    <a:pt x="90" y="123"/>
                    <a:pt x="90" y="123"/>
                  </a:cubicBezTo>
                  <a:cubicBezTo>
                    <a:pt x="97" y="125"/>
                    <a:pt x="102" y="128"/>
                    <a:pt x="105" y="132"/>
                  </a:cubicBezTo>
                  <a:cubicBezTo>
                    <a:pt x="108" y="135"/>
                    <a:pt x="109" y="140"/>
                    <a:pt x="109" y="145"/>
                  </a:cubicBezTo>
                  <a:cubicBezTo>
                    <a:pt x="109" y="153"/>
                    <a:pt x="106" y="160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6" y="168"/>
                    <a:pt x="92" y="170"/>
                    <a:pt x="87" y="171"/>
                  </a:cubicBezTo>
                  <a:cubicBezTo>
                    <a:pt x="87" y="171"/>
                    <a:pt x="86" y="171"/>
                    <a:pt x="86" y="171"/>
                  </a:cubicBezTo>
                  <a:close/>
                  <a:moveTo>
                    <a:pt x="92" y="136"/>
                  </a:moveTo>
                  <a:cubicBezTo>
                    <a:pt x="92" y="156"/>
                    <a:pt x="92" y="156"/>
                    <a:pt x="92" y="156"/>
                  </a:cubicBezTo>
                  <a:cubicBezTo>
                    <a:pt x="96" y="153"/>
                    <a:pt x="97" y="149"/>
                    <a:pt x="97" y="145"/>
                  </a:cubicBezTo>
                  <a:cubicBezTo>
                    <a:pt x="97" y="143"/>
                    <a:pt x="97" y="141"/>
                    <a:pt x="96" y="139"/>
                  </a:cubicBezTo>
                  <a:cubicBezTo>
                    <a:pt x="95" y="138"/>
                    <a:pt x="94" y="138"/>
                    <a:pt x="92" y="136"/>
                  </a:cubicBezTo>
                  <a:close/>
                  <a:moveTo>
                    <a:pt x="58" y="93"/>
                  </a:moveTo>
                  <a:cubicBezTo>
                    <a:pt x="58" y="93"/>
                    <a:pt x="57" y="92"/>
                    <a:pt x="57" y="92"/>
                  </a:cubicBezTo>
                  <a:cubicBezTo>
                    <a:pt x="50" y="90"/>
                    <a:pt x="46" y="88"/>
                    <a:pt x="4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39" y="82"/>
                    <a:pt x="36" y="77"/>
                    <a:pt x="36" y="71"/>
                  </a:cubicBezTo>
                  <a:cubicBezTo>
                    <a:pt x="36" y="65"/>
                    <a:pt x="39" y="60"/>
                    <a:pt x="44" y="57"/>
                  </a:cubicBezTo>
                  <a:cubicBezTo>
                    <a:pt x="48" y="54"/>
                    <a:pt x="52" y="52"/>
                    <a:pt x="57" y="51"/>
                  </a:cubicBezTo>
                  <a:cubicBezTo>
                    <a:pt x="59" y="50"/>
                    <a:pt x="61" y="51"/>
                    <a:pt x="62" y="52"/>
                  </a:cubicBezTo>
                  <a:cubicBezTo>
                    <a:pt x="64" y="53"/>
                    <a:pt x="64" y="55"/>
                    <a:pt x="64" y="5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8"/>
                    <a:pt x="64" y="90"/>
                    <a:pt x="62" y="91"/>
                  </a:cubicBezTo>
                  <a:cubicBezTo>
                    <a:pt x="61" y="92"/>
                    <a:pt x="60" y="93"/>
                    <a:pt x="58" y="93"/>
                  </a:cubicBezTo>
                  <a:close/>
                  <a:moveTo>
                    <a:pt x="51" y="76"/>
                  </a:moveTo>
                  <a:cubicBezTo>
                    <a:pt x="51" y="77"/>
                    <a:pt x="52" y="77"/>
                    <a:pt x="52" y="77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1" y="66"/>
                  </a:cubicBezTo>
                  <a:cubicBezTo>
                    <a:pt x="49" y="68"/>
                    <a:pt x="48" y="69"/>
                    <a:pt x="48" y="71"/>
                  </a:cubicBezTo>
                  <a:cubicBezTo>
                    <a:pt x="48" y="73"/>
                    <a:pt x="49" y="74"/>
                    <a:pt x="51" y="76"/>
                  </a:cubicBez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D0A44DB3-EA82-452C-A5BA-BE8BC6004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1638" y="2038350"/>
              <a:ext cx="136525" cy="136525"/>
            </a:xfrm>
            <a:custGeom>
              <a:avLst/>
              <a:gdLst>
                <a:gd name="T0" fmla="*/ 55 w 78"/>
                <a:gd name="T1" fmla="*/ 78 h 78"/>
                <a:gd name="T2" fmla="*/ 22 w 78"/>
                <a:gd name="T3" fmla="*/ 78 h 78"/>
                <a:gd name="T4" fmla="*/ 0 w 78"/>
                <a:gd name="T5" fmla="*/ 55 h 78"/>
                <a:gd name="T6" fmla="*/ 0 w 78"/>
                <a:gd name="T7" fmla="*/ 23 h 78"/>
                <a:gd name="T8" fmla="*/ 22 w 78"/>
                <a:gd name="T9" fmla="*/ 0 h 78"/>
                <a:gd name="T10" fmla="*/ 55 w 78"/>
                <a:gd name="T11" fmla="*/ 0 h 78"/>
                <a:gd name="T12" fmla="*/ 78 w 78"/>
                <a:gd name="T13" fmla="*/ 23 h 78"/>
                <a:gd name="T14" fmla="*/ 78 w 78"/>
                <a:gd name="T15" fmla="*/ 55 h 78"/>
                <a:gd name="T16" fmla="*/ 55 w 78"/>
                <a:gd name="T17" fmla="*/ 78 h 78"/>
                <a:gd name="T18" fmla="*/ 22 w 78"/>
                <a:gd name="T19" fmla="*/ 12 h 78"/>
                <a:gd name="T20" fmla="*/ 12 w 78"/>
                <a:gd name="T21" fmla="*/ 23 h 78"/>
                <a:gd name="T22" fmla="*/ 12 w 78"/>
                <a:gd name="T23" fmla="*/ 55 h 78"/>
                <a:gd name="T24" fmla="*/ 22 w 78"/>
                <a:gd name="T25" fmla="*/ 66 h 78"/>
                <a:gd name="T26" fmla="*/ 55 w 78"/>
                <a:gd name="T27" fmla="*/ 66 h 78"/>
                <a:gd name="T28" fmla="*/ 66 w 78"/>
                <a:gd name="T29" fmla="*/ 55 h 78"/>
                <a:gd name="T30" fmla="*/ 66 w 78"/>
                <a:gd name="T31" fmla="*/ 23 h 78"/>
                <a:gd name="T32" fmla="*/ 55 w 78"/>
                <a:gd name="T33" fmla="*/ 12 h 78"/>
                <a:gd name="T34" fmla="*/ 22 w 78"/>
                <a:gd name="T35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78">
                  <a:moveTo>
                    <a:pt x="55" y="78"/>
                  </a:moveTo>
                  <a:cubicBezTo>
                    <a:pt x="22" y="78"/>
                    <a:pt x="22" y="78"/>
                    <a:pt x="22" y="78"/>
                  </a:cubicBezTo>
                  <a:cubicBezTo>
                    <a:pt x="10" y="78"/>
                    <a:pt x="0" y="68"/>
                    <a:pt x="0" y="5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8" y="0"/>
                    <a:pt x="78" y="10"/>
                    <a:pt x="78" y="23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68"/>
                    <a:pt x="68" y="78"/>
                    <a:pt x="55" y="78"/>
                  </a:cubicBezTo>
                  <a:close/>
                  <a:moveTo>
                    <a:pt x="22" y="12"/>
                  </a:moveTo>
                  <a:cubicBezTo>
                    <a:pt x="16" y="12"/>
                    <a:pt x="12" y="17"/>
                    <a:pt x="12" y="23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61"/>
                    <a:pt x="16" y="66"/>
                    <a:pt x="2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17"/>
                    <a:pt x="61" y="12"/>
                    <a:pt x="55" y="12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 w="952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50FA3F7D-D827-44FB-AAA8-BC79DEFF0E74}"/>
              </a:ext>
            </a:extLst>
          </p:cNvPr>
          <p:cNvCxnSpPr/>
          <p:nvPr/>
        </p:nvCxnSpPr>
        <p:spPr>
          <a:xfrm>
            <a:off x="-33470" y="3790188"/>
            <a:ext cx="289369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715B4A4-E6EB-415C-8D4B-05A1B135982F}"/>
              </a:ext>
            </a:extLst>
          </p:cNvPr>
          <p:cNvGrpSpPr/>
          <p:nvPr/>
        </p:nvGrpSpPr>
        <p:grpSpPr>
          <a:xfrm>
            <a:off x="351285" y="3863363"/>
            <a:ext cx="343989" cy="959835"/>
            <a:chOff x="3105150" y="2668588"/>
            <a:chExt cx="671513" cy="1703387"/>
          </a:xfrm>
        </p:grpSpPr>
        <p:sp>
          <p:nvSpPr>
            <p:cNvPr id="176" name="Freeform 21">
              <a:extLst>
                <a:ext uri="{FF2B5EF4-FFF2-40B4-BE49-F238E27FC236}">
                  <a16:creationId xmlns:a16="http://schemas.microsoft.com/office/drawing/2014/main" id="{81EF5ED5-EF05-45FE-A6C9-999A587C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3" y="3314700"/>
              <a:ext cx="660400" cy="1057275"/>
            </a:xfrm>
            <a:custGeom>
              <a:avLst/>
              <a:gdLst>
                <a:gd name="T0" fmla="*/ 416 w 416"/>
                <a:gd name="T1" fmla="*/ 666 h 666"/>
                <a:gd name="T2" fmla="*/ 309 w 416"/>
                <a:gd name="T3" fmla="*/ 0 h 666"/>
                <a:gd name="T4" fmla="*/ 107 w 416"/>
                <a:gd name="T5" fmla="*/ 0 h 666"/>
                <a:gd name="T6" fmla="*/ 0 w 416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6" h="666">
                  <a:moveTo>
                    <a:pt x="416" y="666"/>
                  </a:moveTo>
                  <a:lnTo>
                    <a:pt x="309" y="0"/>
                  </a:lnTo>
                  <a:lnTo>
                    <a:pt x="107" y="0"/>
                  </a:lnTo>
                  <a:lnTo>
                    <a:pt x="0" y="666"/>
                  </a:lnTo>
                </a:path>
              </a:pathLst>
            </a:custGeom>
            <a:noFill/>
            <a:ln w="28575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Oval 22">
              <a:extLst>
                <a:ext uri="{FF2B5EF4-FFF2-40B4-BE49-F238E27FC236}">
                  <a16:creationId xmlns:a16="http://schemas.microsoft.com/office/drawing/2014/main" id="{FA9DE87E-C494-47DA-B40B-0A7EB0BA6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263" y="2922588"/>
              <a:ext cx="141288" cy="139700"/>
            </a:xfrm>
            <a:prstGeom prst="ellipse">
              <a:avLst/>
            </a:prstGeom>
            <a:solidFill>
              <a:srgbClr val="282969"/>
            </a:solidFill>
            <a:ln w="2857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2694E3C1-A345-4A72-A7D6-4A4C4642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075" y="3049588"/>
              <a:ext cx="95250" cy="265113"/>
            </a:xfrm>
            <a:custGeom>
              <a:avLst/>
              <a:gdLst>
                <a:gd name="T0" fmla="*/ 60 w 60"/>
                <a:gd name="T1" fmla="*/ 167 h 167"/>
                <a:gd name="T2" fmla="*/ 0 w 60"/>
                <a:gd name="T3" fmla="*/ 167 h 167"/>
                <a:gd name="T4" fmla="*/ 12 w 60"/>
                <a:gd name="T5" fmla="*/ 0 h 167"/>
                <a:gd name="T6" fmla="*/ 48 w 60"/>
                <a:gd name="T7" fmla="*/ 0 h 167"/>
                <a:gd name="T8" fmla="*/ 60 w 60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7">
                  <a:moveTo>
                    <a:pt x="60" y="167"/>
                  </a:moveTo>
                  <a:lnTo>
                    <a:pt x="0" y="167"/>
                  </a:lnTo>
                  <a:lnTo>
                    <a:pt x="12" y="0"/>
                  </a:lnTo>
                  <a:lnTo>
                    <a:pt x="48" y="0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282969"/>
            </a:solidFill>
            <a:ln w="28575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24">
              <a:extLst>
                <a:ext uri="{FF2B5EF4-FFF2-40B4-BE49-F238E27FC236}">
                  <a16:creationId xmlns:a16="http://schemas.microsoft.com/office/drawing/2014/main" id="{C7AB7FCA-0379-4C9B-9718-DE7BFABFD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2809875"/>
              <a:ext cx="369888" cy="307975"/>
            </a:xfrm>
            <a:custGeom>
              <a:avLst/>
              <a:gdLst>
                <a:gd name="T0" fmla="*/ 31 w 175"/>
                <a:gd name="T1" fmla="*/ 145 h 145"/>
                <a:gd name="T2" fmla="*/ 31 w 175"/>
                <a:gd name="T3" fmla="*/ 32 h 145"/>
                <a:gd name="T4" fmla="*/ 144 w 175"/>
                <a:gd name="T5" fmla="*/ 32 h 145"/>
                <a:gd name="T6" fmla="*/ 144 w 175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45">
                  <a:moveTo>
                    <a:pt x="31" y="145"/>
                  </a:moveTo>
                  <a:cubicBezTo>
                    <a:pt x="0" y="114"/>
                    <a:pt x="0" y="63"/>
                    <a:pt x="31" y="32"/>
                  </a:cubicBezTo>
                  <a:cubicBezTo>
                    <a:pt x="62" y="0"/>
                    <a:pt x="113" y="0"/>
                    <a:pt x="144" y="32"/>
                  </a:cubicBezTo>
                  <a:cubicBezTo>
                    <a:pt x="175" y="63"/>
                    <a:pt x="175" y="114"/>
                    <a:pt x="144" y="145"/>
                  </a:cubicBezTo>
                </a:path>
              </a:pathLst>
            </a:custGeom>
            <a:noFill/>
            <a:ln w="28575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25">
              <a:extLst>
                <a:ext uri="{FF2B5EF4-FFF2-40B4-BE49-F238E27FC236}">
                  <a16:creationId xmlns:a16="http://schemas.microsoft.com/office/drawing/2014/main" id="{F4878BAF-83F1-4399-BF2B-16C8A0B14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668588"/>
              <a:ext cx="671513" cy="550863"/>
            </a:xfrm>
            <a:custGeom>
              <a:avLst/>
              <a:gdLst>
                <a:gd name="T0" fmla="*/ 57 w 317"/>
                <a:gd name="T1" fmla="*/ 260 h 260"/>
                <a:gd name="T2" fmla="*/ 57 w 317"/>
                <a:gd name="T3" fmla="*/ 56 h 260"/>
                <a:gd name="T4" fmla="*/ 260 w 317"/>
                <a:gd name="T5" fmla="*/ 56 h 260"/>
                <a:gd name="T6" fmla="*/ 260 w 317"/>
                <a:gd name="T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260">
                  <a:moveTo>
                    <a:pt x="57" y="260"/>
                  </a:moveTo>
                  <a:cubicBezTo>
                    <a:pt x="0" y="204"/>
                    <a:pt x="0" y="112"/>
                    <a:pt x="57" y="56"/>
                  </a:cubicBezTo>
                  <a:cubicBezTo>
                    <a:pt x="113" y="0"/>
                    <a:pt x="204" y="0"/>
                    <a:pt x="260" y="56"/>
                  </a:cubicBezTo>
                  <a:cubicBezTo>
                    <a:pt x="317" y="112"/>
                    <a:pt x="317" y="204"/>
                    <a:pt x="260" y="260"/>
                  </a:cubicBezTo>
                </a:path>
              </a:pathLst>
            </a:custGeom>
            <a:noFill/>
            <a:ln w="28575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26">
              <a:extLst>
                <a:ext uri="{FF2B5EF4-FFF2-40B4-BE49-F238E27FC236}">
                  <a16:creationId xmlns:a16="http://schemas.microsoft.com/office/drawing/2014/main" id="{E73003E4-9685-48E2-B90B-07CC9CEA6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188" y="3902075"/>
              <a:ext cx="576263" cy="293688"/>
            </a:xfrm>
            <a:custGeom>
              <a:avLst/>
              <a:gdLst>
                <a:gd name="T0" fmla="*/ 27 w 363"/>
                <a:gd name="T1" fmla="*/ 0 h 185"/>
                <a:gd name="T2" fmla="*/ 337 w 363"/>
                <a:gd name="T3" fmla="*/ 0 h 185"/>
                <a:gd name="T4" fmla="*/ 0 w 363"/>
                <a:gd name="T5" fmla="*/ 185 h 185"/>
                <a:gd name="T6" fmla="*/ 363 w 363"/>
                <a:gd name="T7" fmla="*/ 185 h 185"/>
                <a:gd name="T8" fmla="*/ 27 w 363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85">
                  <a:moveTo>
                    <a:pt x="27" y="0"/>
                  </a:moveTo>
                  <a:lnTo>
                    <a:pt x="337" y="0"/>
                  </a:lnTo>
                  <a:lnTo>
                    <a:pt x="0" y="185"/>
                  </a:lnTo>
                  <a:lnTo>
                    <a:pt x="363" y="185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28575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CC1A0F6A-1B3F-4C44-80B4-042C0919C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3608388"/>
              <a:ext cx="492125" cy="293688"/>
            </a:xfrm>
            <a:custGeom>
              <a:avLst/>
              <a:gdLst>
                <a:gd name="T0" fmla="*/ 310 w 310"/>
                <a:gd name="T1" fmla="*/ 185 h 185"/>
                <a:gd name="T2" fmla="*/ 27 w 310"/>
                <a:gd name="T3" fmla="*/ 0 h 185"/>
                <a:gd name="T4" fmla="*/ 283 w 310"/>
                <a:gd name="T5" fmla="*/ 0 h 185"/>
                <a:gd name="T6" fmla="*/ 0 w 310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185">
                  <a:moveTo>
                    <a:pt x="310" y="185"/>
                  </a:moveTo>
                  <a:lnTo>
                    <a:pt x="27" y="0"/>
                  </a:lnTo>
                  <a:lnTo>
                    <a:pt x="283" y="0"/>
                  </a:lnTo>
                  <a:lnTo>
                    <a:pt x="0" y="185"/>
                  </a:lnTo>
                </a:path>
              </a:pathLst>
            </a:custGeom>
            <a:noFill/>
            <a:ln w="28575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Line 28">
              <a:extLst>
                <a:ext uri="{FF2B5EF4-FFF2-40B4-BE49-F238E27FC236}">
                  <a16:creationId xmlns:a16="http://schemas.microsoft.com/office/drawing/2014/main" id="{84A9FB94-9872-4B83-B4C6-70E422D8D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6913" y="3314700"/>
              <a:ext cx="363538" cy="293688"/>
            </a:xfrm>
            <a:prstGeom prst="line">
              <a:avLst/>
            </a:prstGeom>
            <a:noFill/>
            <a:ln w="28575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Line 29">
              <a:extLst>
                <a:ext uri="{FF2B5EF4-FFF2-40B4-BE49-F238E27FC236}">
                  <a16:creationId xmlns:a16="http://schemas.microsoft.com/office/drawing/2014/main" id="{64032BAD-56F8-44E6-AF19-3EE1F2996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79775" y="3314700"/>
              <a:ext cx="363538" cy="293688"/>
            </a:xfrm>
            <a:prstGeom prst="line">
              <a:avLst/>
            </a:prstGeom>
            <a:noFill/>
            <a:ln w="28575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F70A7216-F302-4BC2-A5B6-4C69E9B05383}"/>
              </a:ext>
            </a:extLst>
          </p:cNvPr>
          <p:cNvSpPr txBox="1"/>
          <p:nvPr/>
        </p:nvSpPr>
        <p:spPr>
          <a:xfrm>
            <a:off x="831588" y="4216752"/>
            <a:ext cx="168339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275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National Telecom Operators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8E42911-3B8F-48ED-AE80-58B44E9D174C}"/>
              </a:ext>
            </a:extLst>
          </p:cNvPr>
          <p:cNvSpPr txBox="1"/>
          <p:nvPr/>
        </p:nvSpPr>
        <p:spPr>
          <a:xfrm>
            <a:off x="1899514" y="4499736"/>
            <a:ext cx="2888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500" dirty="0">
                <a:solidFill>
                  <a:srgbClr val="00B0F0"/>
                </a:solidFill>
                <a:latin typeface="Futura-Bold" pitchFamily="2" charset="0"/>
              </a:rPr>
              <a:t>3</a:t>
            </a:r>
            <a:endParaRPr lang="en-GB" sz="1500" b="1" dirty="0">
              <a:solidFill>
                <a:srgbClr val="282969"/>
              </a:solidFill>
              <a:latin typeface="Futura Bk BT" panose="020B0502020204020303" pitchFamily="34" charset="0"/>
            </a:endParaRP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A922D3EE-D22B-4CFC-8AC6-8E29CFC9DE28}"/>
              </a:ext>
            </a:extLst>
          </p:cNvPr>
          <p:cNvCxnSpPr/>
          <p:nvPr/>
        </p:nvCxnSpPr>
        <p:spPr>
          <a:xfrm>
            <a:off x="7481969" y="1878832"/>
            <a:ext cx="0" cy="76175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D9AFBF8-72D4-4629-B20E-BCAFFF493712}"/>
              </a:ext>
            </a:extLst>
          </p:cNvPr>
          <p:cNvGrpSpPr/>
          <p:nvPr/>
        </p:nvGrpSpPr>
        <p:grpSpPr>
          <a:xfrm>
            <a:off x="2928508" y="2190126"/>
            <a:ext cx="732624" cy="1108328"/>
            <a:chOff x="5511800" y="2405063"/>
            <a:chExt cx="1300163" cy="1966913"/>
          </a:xfrm>
        </p:grpSpPr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DB56C677-F92A-45ED-84F5-F68089E90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3132138"/>
              <a:ext cx="896938" cy="989013"/>
            </a:xfrm>
            <a:custGeom>
              <a:avLst/>
              <a:gdLst>
                <a:gd name="T0" fmla="*/ 565 w 565"/>
                <a:gd name="T1" fmla="*/ 623 h 623"/>
                <a:gd name="T2" fmla="*/ 282 w 565"/>
                <a:gd name="T3" fmla="*/ 0 h 623"/>
                <a:gd name="T4" fmla="*/ 0 w 565"/>
                <a:gd name="T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5" h="623">
                  <a:moveTo>
                    <a:pt x="565" y="623"/>
                  </a:moveTo>
                  <a:lnTo>
                    <a:pt x="282" y="0"/>
                  </a:lnTo>
                  <a:lnTo>
                    <a:pt x="0" y="623"/>
                  </a:ln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Line 31">
              <a:extLst>
                <a:ext uri="{FF2B5EF4-FFF2-40B4-BE49-F238E27FC236}">
                  <a16:creationId xmlns:a16="http://schemas.microsoft.com/office/drawing/2014/main" id="{F3627158-982E-46D0-BB4E-58B3F18A7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1088" y="3059113"/>
              <a:ext cx="0" cy="1312863"/>
            </a:xfrm>
            <a:prstGeom prst="line">
              <a:avLst/>
            </a:pr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Oval 32">
              <a:extLst>
                <a:ext uri="{FF2B5EF4-FFF2-40B4-BE49-F238E27FC236}">
                  <a16:creationId xmlns:a16="http://schemas.microsoft.com/office/drawing/2014/main" id="{49C9B314-D647-44EB-8812-0E9C750C3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088" y="2930525"/>
              <a:ext cx="254000" cy="255588"/>
            </a:xfrm>
            <a:prstGeom prst="ellipse">
              <a:avLst/>
            </a:prstGeom>
            <a:solidFill>
              <a:srgbClr val="282969"/>
            </a:solidFill>
            <a:ln w="38100">
              <a:solidFill>
                <a:srgbClr val="282969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33">
              <a:extLst>
                <a:ext uri="{FF2B5EF4-FFF2-40B4-BE49-F238E27FC236}">
                  <a16:creationId xmlns:a16="http://schemas.microsoft.com/office/drawing/2014/main" id="{F2862ECF-4E5B-4E9C-9BC1-3A9E3FD6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2778125"/>
              <a:ext cx="558800" cy="458788"/>
            </a:xfrm>
            <a:custGeom>
              <a:avLst/>
              <a:gdLst>
                <a:gd name="T0" fmla="*/ 47 w 264"/>
                <a:gd name="T1" fmla="*/ 216 h 216"/>
                <a:gd name="T2" fmla="*/ 47 w 264"/>
                <a:gd name="T3" fmla="*/ 47 h 216"/>
                <a:gd name="T4" fmla="*/ 217 w 264"/>
                <a:gd name="T5" fmla="*/ 47 h 216"/>
                <a:gd name="T6" fmla="*/ 217 w 264"/>
                <a:gd name="T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216">
                  <a:moveTo>
                    <a:pt x="47" y="216"/>
                  </a:moveTo>
                  <a:cubicBezTo>
                    <a:pt x="0" y="170"/>
                    <a:pt x="0" y="94"/>
                    <a:pt x="47" y="47"/>
                  </a:cubicBezTo>
                  <a:cubicBezTo>
                    <a:pt x="94" y="0"/>
                    <a:pt x="170" y="0"/>
                    <a:pt x="217" y="47"/>
                  </a:cubicBezTo>
                  <a:cubicBezTo>
                    <a:pt x="264" y="94"/>
                    <a:pt x="264" y="170"/>
                    <a:pt x="217" y="216"/>
                  </a:cubicBez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D0FD17DA-AB76-4066-AE33-C92B80DD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0" y="2592388"/>
              <a:ext cx="931863" cy="765175"/>
            </a:xfrm>
            <a:custGeom>
              <a:avLst/>
              <a:gdLst>
                <a:gd name="T0" fmla="*/ 79 w 440"/>
                <a:gd name="T1" fmla="*/ 361 h 361"/>
                <a:gd name="T2" fmla="*/ 79 w 440"/>
                <a:gd name="T3" fmla="*/ 78 h 361"/>
                <a:gd name="T4" fmla="*/ 361 w 440"/>
                <a:gd name="T5" fmla="*/ 78 h 361"/>
                <a:gd name="T6" fmla="*/ 361 w 440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361">
                  <a:moveTo>
                    <a:pt x="79" y="361"/>
                  </a:moveTo>
                  <a:cubicBezTo>
                    <a:pt x="1" y="283"/>
                    <a:pt x="0" y="156"/>
                    <a:pt x="79" y="78"/>
                  </a:cubicBezTo>
                  <a:cubicBezTo>
                    <a:pt x="157" y="0"/>
                    <a:pt x="283" y="0"/>
                    <a:pt x="361" y="78"/>
                  </a:cubicBezTo>
                  <a:cubicBezTo>
                    <a:pt x="440" y="156"/>
                    <a:pt x="440" y="283"/>
                    <a:pt x="361" y="361"/>
                  </a:cubicBez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F5F1B716-7C9C-4A9D-86C1-1DC76858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2405063"/>
              <a:ext cx="1300163" cy="1073150"/>
            </a:xfrm>
            <a:custGeom>
              <a:avLst/>
              <a:gdLst>
                <a:gd name="T0" fmla="*/ 109 w 614"/>
                <a:gd name="T1" fmla="*/ 506 h 506"/>
                <a:gd name="T2" fmla="*/ 109 w 614"/>
                <a:gd name="T3" fmla="*/ 110 h 506"/>
                <a:gd name="T4" fmla="*/ 505 w 614"/>
                <a:gd name="T5" fmla="*/ 110 h 506"/>
                <a:gd name="T6" fmla="*/ 505 w 614"/>
                <a:gd name="T7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4" h="506">
                  <a:moveTo>
                    <a:pt x="109" y="506"/>
                  </a:moveTo>
                  <a:cubicBezTo>
                    <a:pt x="0" y="396"/>
                    <a:pt x="0" y="219"/>
                    <a:pt x="109" y="110"/>
                  </a:cubicBezTo>
                  <a:cubicBezTo>
                    <a:pt x="218" y="0"/>
                    <a:pt x="396" y="0"/>
                    <a:pt x="505" y="110"/>
                  </a:cubicBezTo>
                  <a:cubicBezTo>
                    <a:pt x="614" y="219"/>
                    <a:pt x="614" y="396"/>
                    <a:pt x="505" y="506"/>
                  </a:cubicBez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07B8AC94-CF76-46A5-BEBC-69E7E3AE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922713"/>
              <a:ext cx="715963" cy="233363"/>
            </a:xfrm>
            <a:custGeom>
              <a:avLst/>
              <a:gdLst>
                <a:gd name="T0" fmla="*/ 0 w 451"/>
                <a:gd name="T1" fmla="*/ 0 h 147"/>
                <a:gd name="T2" fmla="*/ 225 w 451"/>
                <a:gd name="T3" fmla="*/ 147 h 147"/>
                <a:gd name="T4" fmla="*/ 451 w 45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147">
                  <a:moveTo>
                    <a:pt x="0" y="0"/>
                  </a:moveTo>
                  <a:lnTo>
                    <a:pt x="225" y="147"/>
                  </a:lnTo>
                  <a:lnTo>
                    <a:pt x="451" y="0"/>
                  </a:ln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6E618067-E33A-40EB-933F-35744A3A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3671888"/>
              <a:ext cx="488950" cy="147638"/>
            </a:xfrm>
            <a:custGeom>
              <a:avLst/>
              <a:gdLst>
                <a:gd name="T0" fmla="*/ 0 w 308"/>
                <a:gd name="T1" fmla="*/ 0 h 93"/>
                <a:gd name="T2" fmla="*/ 153 w 308"/>
                <a:gd name="T3" fmla="*/ 93 h 93"/>
                <a:gd name="T4" fmla="*/ 308 w 308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" h="93">
                  <a:moveTo>
                    <a:pt x="0" y="0"/>
                  </a:moveTo>
                  <a:lnTo>
                    <a:pt x="153" y="93"/>
                  </a:lnTo>
                  <a:lnTo>
                    <a:pt x="308" y="0"/>
                  </a:ln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B656BF51-AB90-4D75-9003-DEAB4AF656F8}"/>
              </a:ext>
            </a:extLst>
          </p:cNvPr>
          <p:cNvSpPr txBox="1"/>
          <p:nvPr/>
        </p:nvSpPr>
        <p:spPr>
          <a:xfrm>
            <a:off x="3686101" y="2464152"/>
            <a:ext cx="12668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Public Infrastructure Providers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C643EF80-E40D-475D-8CC1-EE8AD7EE2369}"/>
              </a:ext>
            </a:extLst>
          </p:cNvPr>
          <p:cNvSpPr txBox="1"/>
          <p:nvPr/>
        </p:nvSpPr>
        <p:spPr>
          <a:xfrm>
            <a:off x="4398051" y="2174133"/>
            <a:ext cx="3930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500" dirty="0">
                <a:solidFill>
                  <a:srgbClr val="00B0F0"/>
                </a:solidFill>
                <a:latin typeface="Futura-Bold" pitchFamily="2" charset="0"/>
              </a:rPr>
              <a:t>13</a:t>
            </a:r>
            <a:endParaRPr lang="en-GB" sz="1500" b="1" dirty="0">
              <a:solidFill>
                <a:srgbClr val="282969"/>
              </a:solidFill>
              <a:latin typeface="Futura Bk BT" panose="020B0502020204020303" pitchFamily="34" charset="0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6733A19-4BB9-4430-BA27-B2A5F28023D6}"/>
              </a:ext>
            </a:extLst>
          </p:cNvPr>
          <p:cNvGrpSpPr/>
          <p:nvPr/>
        </p:nvGrpSpPr>
        <p:grpSpPr>
          <a:xfrm>
            <a:off x="7550653" y="1924421"/>
            <a:ext cx="477785" cy="676964"/>
            <a:chOff x="8281988" y="446088"/>
            <a:chExt cx="1241425" cy="1758950"/>
          </a:xfrm>
        </p:grpSpPr>
        <p:sp>
          <p:nvSpPr>
            <p:cNvPr id="201" name="Freeform 54">
              <a:extLst>
                <a:ext uri="{FF2B5EF4-FFF2-40B4-BE49-F238E27FC236}">
                  <a16:creationId xmlns:a16="http://schemas.microsoft.com/office/drawing/2014/main" id="{E911DFD1-CCA7-47AC-8B02-4948EB6C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3" y="712788"/>
              <a:ext cx="168275" cy="169863"/>
            </a:xfrm>
            <a:custGeom>
              <a:avLst/>
              <a:gdLst>
                <a:gd name="T0" fmla="*/ 0 w 80"/>
                <a:gd name="T1" fmla="*/ 0 h 80"/>
                <a:gd name="T2" fmla="*/ 80 w 80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cubicBezTo>
                    <a:pt x="44" y="0"/>
                    <a:pt x="80" y="35"/>
                    <a:pt x="80" y="80"/>
                  </a:cubicBez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55">
              <a:extLst>
                <a:ext uri="{FF2B5EF4-FFF2-40B4-BE49-F238E27FC236}">
                  <a16:creationId xmlns:a16="http://schemas.microsoft.com/office/drawing/2014/main" id="{9CAF0A8D-778D-454B-9710-25F4CC43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581025"/>
              <a:ext cx="304800" cy="306388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cubicBezTo>
                    <a:pt x="79" y="0"/>
                    <a:pt x="144" y="64"/>
                    <a:pt x="144" y="144"/>
                  </a:cubicBez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56">
              <a:extLst>
                <a:ext uri="{FF2B5EF4-FFF2-40B4-BE49-F238E27FC236}">
                  <a16:creationId xmlns:a16="http://schemas.microsoft.com/office/drawing/2014/main" id="{1ACF4EF5-A1C1-470B-9AF8-25E757956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446088"/>
              <a:ext cx="441325" cy="441325"/>
            </a:xfrm>
            <a:custGeom>
              <a:avLst/>
              <a:gdLst>
                <a:gd name="T0" fmla="*/ 0 w 208"/>
                <a:gd name="T1" fmla="*/ 0 h 208"/>
                <a:gd name="T2" fmla="*/ 208 w 208"/>
                <a:gd name="T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cubicBezTo>
                    <a:pt x="115" y="0"/>
                    <a:pt x="208" y="93"/>
                    <a:pt x="208" y="208"/>
                  </a:cubicBezTo>
                </a:path>
              </a:pathLst>
            </a:cu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57">
              <a:extLst>
                <a:ext uri="{FF2B5EF4-FFF2-40B4-BE49-F238E27FC236}">
                  <a16:creationId xmlns:a16="http://schemas.microsoft.com/office/drawing/2014/main" id="{6B10E885-1624-4571-8FC4-ABE1ACA4E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852488"/>
              <a:ext cx="830263" cy="1352550"/>
            </a:xfrm>
            <a:prstGeom prst="rect">
              <a:avLst/>
            </a:pr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58">
              <a:extLst>
                <a:ext uri="{FF2B5EF4-FFF2-40B4-BE49-F238E27FC236}">
                  <a16:creationId xmlns:a16="http://schemas.microsoft.com/office/drawing/2014/main" id="{EB62126D-F7F2-44CC-B272-1AA975466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525" y="1039813"/>
              <a:ext cx="611188" cy="944563"/>
            </a:xfrm>
            <a:prstGeom prst="rect">
              <a:avLst/>
            </a:pr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Line 59">
              <a:extLst>
                <a:ext uri="{FF2B5EF4-FFF2-40B4-BE49-F238E27FC236}">
                  <a16:creationId xmlns:a16="http://schemas.microsoft.com/office/drawing/2014/main" id="{2E8BB058-F08C-422D-A23D-B296491FF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0600" y="941388"/>
              <a:ext cx="173038" cy="0"/>
            </a:xfrm>
            <a:prstGeom prst="line">
              <a:avLst/>
            </a:pr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Line 60">
              <a:extLst>
                <a:ext uri="{FF2B5EF4-FFF2-40B4-BE49-F238E27FC236}">
                  <a16:creationId xmlns:a16="http://schemas.microsoft.com/office/drawing/2014/main" id="{6D29AA47-3B05-4870-979D-57104245C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3938" y="2097088"/>
              <a:ext cx="106363" cy="0"/>
            </a:xfrm>
            <a:prstGeom prst="line">
              <a:avLst/>
            </a:prstGeom>
            <a:noFill/>
            <a:ln w="38100" cap="rnd">
              <a:solidFill>
                <a:srgbClr val="2829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A4E307EE-78A1-4BC4-BD93-BB4D22EBED63}"/>
              </a:ext>
            </a:extLst>
          </p:cNvPr>
          <p:cNvSpPr txBox="1"/>
          <p:nvPr/>
        </p:nvSpPr>
        <p:spPr>
          <a:xfrm>
            <a:off x="7960921" y="2083152"/>
            <a:ext cx="1183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050" dirty="0">
                <a:solidFill>
                  <a:prstClr val="white">
                    <a:lumMod val="50000"/>
                  </a:prstClr>
                </a:solidFill>
                <a:latin typeface="Futura Hv BT" panose="020B0702020204020204" pitchFamily="34" charset="0"/>
              </a:rPr>
              <a:t>Public Service Providers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B3C92F5-8B4B-4C53-B30E-C95085887B64}"/>
              </a:ext>
            </a:extLst>
          </p:cNvPr>
          <p:cNvSpPr txBox="1"/>
          <p:nvPr/>
        </p:nvSpPr>
        <p:spPr>
          <a:xfrm>
            <a:off x="8604291" y="2410353"/>
            <a:ext cx="405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1500" b="1" dirty="0">
                <a:solidFill>
                  <a:srgbClr val="00B0F0"/>
                </a:solidFill>
                <a:latin typeface="Futura-Bold" pitchFamily="2" charset="0"/>
              </a:rPr>
              <a:t>25</a:t>
            </a:r>
            <a:endParaRPr lang="en-GB" sz="1500" b="1" dirty="0">
              <a:solidFill>
                <a:srgbClr val="282969"/>
              </a:solidFill>
              <a:latin typeface="Futura Bk BT" panose="020B0502020204020303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DD92B72-ED9E-469B-8955-2609E6370386}"/>
              </a:ext>
            </a:extLst>
          </p:cNvPr>
          <p:cNvSpPr txBox="1"/>
          <p:nvPr/>
        </p:nvSpPr>
        <p:spPr>
          <a:xfrm>
            <a:off x="138260" y="1002366"/>
            <a:ext cx="3628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 smtClean="0">
                <a:solidFill>
                  <a:prstClr val="white"/>
                </a:solidFill>
                <a:latin typeface="Futura-Bold" pitchFamily="2" charset="0"/>
              </a:rPr>
              <a:t>ICT USAGE STATISTICS </a:t>
            </a:r>
            <a:endParaRPr lang="en-GB" sz="2400" dirty="0">
              <a:solidFill>
                <a:prstClr val="white"/>
              </a:solidFill>
              <a:latin typeface="Futur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1241425" y="312738"/>
            <a:ext cx="6629400" cy="755650"/>
          </a:xfrm>
        </p:spPr>
        <p:txBody>
          <a:bodyPr>
            <a:normAutofit fontScale="90000"/>
          </a:bodyPr>
          <a:lstStyle/>
          <a:p>
            <a:r>
              <a:rPr lang="en-US" altLang="en-GB" sz="2800" b="1" dirty="0">
                <a:latin typeface="Century Gothic" panose="020B0502020202020204" pitchFamily="34" charset="0"/>
              </a:rPr>
              <a:t>MoICT&amp;NG </a:t>
            </a:r>
            <a:r>
              <a:rPr lang="en-US" altLang="en-GB" sz="2800" b="1" dirty="0" smtClean="0">
                <a:latin typeface="Century Gothic" panose="020B0502020202020204" pitchFamily="34" charset="0"/>
              </a:rPr>
              <a:t>Sector </a:t>
            </a:r>
            <a:r>
              <a:rPr lang="en-US" alt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Contribution to </a:t>
            </a:r>
            <a:r>
              <a:rPr lang="en-US" altLang="en-GB" sz="2800" b="1" dirty="0" smtClean="0">
                <a:latin typeface="Century Gothic" panose="020B0502020202020204" pitchFamily="34" charset="0"/>
              </a:rPr>
              <a:t>NDP </a:t>
            </a:r>
            <a:r>
              <a:rPr lang="en-US" altLang="en-GB" sz="2800" b="1" dirty="0">
                <a:latin typeface="Century Gothic" panose="020B0502020202020204" pitchFamily="34" charset="0"/>
              </a:rPr>
              <a:t>III </a:t>
            </a:r>
            <a:endParaRPr lang="en-US" altLang="en-GB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85738" y="1128713"/>
            <a:ext cx="8816975" cy="54467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The </a:t>
            </a: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Sector will contribute to 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2 NDP III Programmes </a:t>
            </a: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below;</a:t>
            </a:r>
          </a:p>
          <a:p>
            <a:pPr marL="97155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altLang="en-US" sz="1800" dirty="0">
                <a:latin typeface="Century Gothic" panose="020B0502020202020204" pitchFamily="34" charset="0"/>
                <a:cs typeface="Tahoma" panose="020B0604030504040204" pitchFamily="34" charset="0"/>
              </a:rPr>
              <a:t>Digital Transformation </a:t>
            </a:r>
            <a:r>
              <a:rPr lang="en-GB" altLang="en-US" sz="1800" dirty="0" smtClean="0">
                <a:latin typeface="Century Gothic" panose="020B0502020202020204" pitchFamily="34" charset="0"/>
                <a:cs typeface="Tahoma" panose="020B0604030504040204" pitchFamily="34" charset="0"/>
              </a:rPr>
              <a:t>Programme (Programme </a:t>
            </a:r>
            <a:r>
              <a:rPr lang="en-GB" altLang="en-US" sz="1800" dirty="0">
                <a:latin typeface="Century Gothic" panose="020B0502020202020204" pitchFamily="34" charset="0"/>
                <a:cs typeface="Tahoma" panose="020B0604030504040204" pitchFamily="34" charset="0"/>
              </a:rPr>
              <a:t>10)</a:t>
            </a:r>
          </a:p>
          <a:p>
            <a:pPr marL="97155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altLang="en-US" sz="1800" dirty="0">
                <a:latin typeface="Century Gothic" panose="020B0502020202020204" pitchFamily="34" charset="0"/>
                <a:cs typeface="Tahoma" panose="020B0604030504040204" pitchFamily="34" charset="0"/>
              </a:rPr>
              <a:t>Community Mobilisation and </a:t>
            </a:r>
            <a:r>
              <a:rPr lang="en-GB" altLang="en-US" sz="1800" dirty="0" err="1">
                <a:latin typeface="Century Gothic" panose="020B0502020202020204" pitchFamily="34" charset="0"/>
                <a:cs typeface="Tahoma" panose="020B0604030504040204" pitchFamily="34" charset="0"/>
              </a:rPr>
              <a:t>Mindset</a:t>
            </a:r>
            <a:r>
              <a:rPr lang="en-GB" altLang="en-US" sz="1800" dirty="0">
                <a:latin typeface="Century Gothic" panose="020B0502020202020204" pitchFamily="34" charset="0"/>
                <a:cs typeface="Tahoma" panose="020B0604030504040204" pitchFamily="34" charset="0"/>
              </a:rPr>
              <a:t> Change (Programme 14)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Digital Transformation aims to increase ICT penetration and use of ICT services for social and economic development.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expected results 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are </a:t>
            </a: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to: 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increase </a:t>
            </a: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ICT penetration; 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reduce </a:t>
            </a: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cost of ICT devices and services; 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 </a:t>
            </a: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more direct jobs in the sector; and 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increase </a:t>
            </a:r>
            <a:r>
              <a:rPr lang="en-GB" altLang="en-US" sz="22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government services online.</a:t>
            </a:r>
          </a:p>
          <a:p>
            <a:endParaRPr lang="en-US" altLang="en-GB" dirty="0" smtClean="0">
              <a:latin typeface="Candara" panose="020E0502030303020204" pitchFamily="34" charset="0"/>
            </a:endParaRPr>
          </a:p>
          <a:p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2459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1208088" y="312738"/>
            <a:ext cx="6759575" cy="755650"/>
          </a:xfrm>
        </p:spPr>
        <p:txBody>
          <a:bodyPr/>
          <a:lstStyle/>
          <a:p>
            <a:r>
              <a:rPr lang="en-US" altLang="en-GB" sz="2800" b="1" dirty="0"/>
              <a:t>MoICT&amp;NG Sector Contribution to NDP III </a:t>
            </a:r>
            <a:endParaRPr lang="en-US" altLang="en-GB" sz="2800" b="1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06375" y="1068388"/>
            <a:ext cx="8796338" cy="556101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Community Mobilisation and </a:t>
            </a:r>
            <a:r>
              <a:rPr lang="en-GB" altLang="en-US" sz="2200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Mindset</a:t>
            </a: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Change (Programme 14) aims to empower families, communities and citizens to embrace national values and actively participate in sustainable development. 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altLang="en-US" sz="22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Key results include: </a:t>
            </a:r>
          </a:p>
          <a:p>
            <a:pPr marL="97155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altLang="en-US" sz="1800" dirty="0" smtClean="0">
                <a:latin typeface="Century Gothic" panose="020B0502020202020204" pitchFamily="34" charset="0"/>
                <a:cs typeface="Tahoma" panose="020B0604030504040204" pitchFamily="34" charset="0"/>
              </a:rPr>
              <a:t>increased participation of families, communities and citizens in development initiatives; </a:t>
            </a:r>
          </a:p>
          <a:p>
            <a:pPr marL="97155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altLang="en-US" sz="1800" dirty="0" smtClean="0">
                <a:latin typeface="Century Gothic" panose="020B0502020202020204" pitchFamily="34" charset="0"/>
                <a:cs typeface="Tahoma" panose="020B0604030504040204" pitchFamily="34" charset="0"/>
              </a:rPr>
              <a:t>enhanced media coverage of national programmes; and </a:t>
            </a:r>
          </a:p>
          <a:p>
            <a:pPr marL="971550" lvl="1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altLang="en-US" sz="1800" dirty="0" smtClean="0">
                <a:latin typeface="Century Gothic" panose="020B0502020202020204" pitchFamily="34" charset="0"/>
                <a:cs typeface="Tahoma" panose="020B0604030504040204" pitchFamily="34" charset="0"/>
              </a:rPr>
              <a:t>better uptake and/or utilisation of public services (education, health, child protection etc.) at the community and district level. </a:t>
            </a:r>
          </a:p>
          <a:p>
            <a:pPr algn="just">
              <a:lnSpc>
                <a:spcPct val="150000"/>
              </a:lnSpc>
            </a:pPr>
            <a:endParaRPr lang="en-GB" altLang="en-GB" sz="2000" dirty="0" smtClean="0">
              <a:latin typeface="Century Gothic" panose="020B0502020202020204" pitchFamily="34" charset="0"/>
            </a:endParaRPr>
          </a:p>
          <a:p>
            <a:endParaRPr lang="en-US" altLang="en-GB" dirty="0" smtClean="0">
              <a:latin typeface="Candara" panose="020E0502030303020204" pitchFamily="34" charset="0"/>
            </a:endParaRPr>
          </a:p>
          <a:p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9909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97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Legal </a:t>
            </a:r>
            <a:r>
              <a:rPr lang="en-GB" altLang="en-US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GB" altLang="en-US" dirty="0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Regulatory Environment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7940</TotalTime>
  <Words>3372</Words>
  <Application>Microsoft Office PowerPoint</Application>
  <PresentationFormat>On-screen Show (4:3)</PresentationFormat>
  <Paragraphs>499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ＭＳ Ｐゴシック</vt:lpstr>
      <vt:lpstr>Arial</vt:lpstr>
      <vt:lpstr>Bookman Old Style</vt:lpstr>
      <vt:lpstr>Brush Script MT</vt:lpstr>
      <vt:lpstr>Calibri</vt:lpstr>
      <vt:lpstr>Candara</vt:lpstr>
      <vt:lpstr>Century Gothic</vt:lpstr>
      <vt:lpstr>Futura Bk BT</vt:lpstr>
      <vt:lpstr>Futura Hv BT</vt:lpstr>
      <vt:lpstr>Futura-Bold</vt:lpstr>
      <vt:lpstr>Helvetica</vt:lpstr>
      <vt:lpstr>Tahoma</vt:lpstr>
      <vt:lpstr>Times New Roman</vt:lpstr>
      <vt:lpstr>Wingdings</vt:lpstr>
      <vt:lpstr>Office Theme</vt:lpstr>
      <vt:lpstr>        Ministry of ICT and National Guidance  Implementation of the Manifesto Commitments and Strategic Guidelines and Directives  (2016-2021) By  Hon Nabakooba Nalule Judith (MP) Minister for ICT &amp; National Guidance  Manifesto Week May 11th 2021 </vt:lpstr>
      <vt:lpstr>OUTLINE</vt:lpstr>
      <vt:lpstr>Introduction</vt:lpstr>
      <vt:lpstr>Introduction</vt:lpstr>
      <vt:lpstr>Introduction</vt:lpstr>
      <vt:lpstr>PowerPoint Presentation</vt:lpstr>
      <vt:lpstr>MoICT&amp;NG Sector Contribution to NDP III </vt:lpstr>
      <vt:lpstr>MoICT&amp;NG Sector Contribution to NDP III </vt:lpstr>
      <vt:lpstr>Legal and Regulatory Environment</vt:lpstr>
      <vt:lpstr>Laws &amp; Regulations</vt:lpstr>
      <vt:lpstr>Policies and Strategies</vt:lpstr>
      <vt:lpstr>Studies</vt:lpstr>
      <vt:lpstr>Digital Infrastructure and Connectivity</vt:lpstr>
      <vt:lpstr>ACCESS TO ICTS- Voice Coverage </vt:lpstr>
      <vt:lpstr>ACCESS TO ICTS- Broadband Coverage </vt:lpstr>
      <vt:lpstr>ICT Infrastructure Development</vt:lpstr>
      <vt:lpstr>ICT Infrastructure Development</vt:lpstr>
      <vt:lpstr>Prices of Internet Services</vt:lpstr>
      <vt:lpstr>ICT Infrastructure Development</vt:lpstr>
      <vt:lpstr>Digital Services</vt:lpstr>
      <vt:lpstr>Key Performance highlights</vt:lpstr>
      <vt:lpstr>Key Performance highlights</vt:lpstr>
      <vt:lpstr>Key Performance highlights  </vt:lpstr>
      <vt:lpstr>Key performance highlights ctn.</vt:lpstr>
      <vt:lpstr>Key Performance highlights  </vt:lpstr>
      <vt:lpstr>ICT-Based Community Centres</vt:lpstr>
      <vt:lpstr>Innovation and Entrepreneurship</vt:lpstr>
      <vt:lpstr>ICT Innovation</vt:lpstr>
      <vt:lpstr>ICT Innovation</vt:lpstr>
      <vt:lpstr>Development of ICT Parks </vt:lpstr>
      <vt:lpstr>Business Process Outsourcing (BPO) </vt:lpstr>
      <vt:lpstr>Manufacturing of Electronics</vt:lpstr>
      <vt:lpstr>Digital Skills</vt:lpstr>
      <vt:lpstr>Human Capital Development</vt:lpstr>
      <vt:lpstr>Human Capital Development</vt:lpstr>
      <vt:lpstr>Human Capital Development</vt:lpstr>
      <vt:lpstr>Usage of ICTs by special Interest Groups</vt:lpstr>
      <vt:lpstr>Cyber Security &amp; Data Privacy</vt:lpstr>
      <vt:lpstr>Performance</vt:lpstr>
      <vt:lpstr>Community Mobilisation and Mindset Change</vt:lpstr>
      <vt:lpstr>Revamp of UBC</vt:lpstr>
      <vt:lpstr>Revamp of UBC</vt:lpstr>
      <vt:lpstr>Media Engagement</vt:lpstr>
      <vt:lpstr>Media Engagement</vt:lpstr>
      <vt:lpstr>Information and National Guidance</vt:lpstr>
      <vt:lpstr>Information and National Guidance</vt:lpstr>
      <vt:lpstr>Information and National Guidance</vt:lpstr>
      <vt:lpstr>Promoting and upholding democracy and good governance </vt:lpstr>
      <vt:lpstr>Cross-cutting Issues</vt:lpstr>
      <vt:lpstr>Measures to Mitigate Covid-19</vt:lpstr>
      <vt:lpstr>Measures to Mitigate Covid-19</vt:lpstr>
      <vt:lpstr>Regional and International Partnerships</vt:lpstr>
      <vt:lpstr>ICT &amp; NG Sector Challenges</vt:lpstr>
      <vt:lpstr>Targets that were Partially Met</vt:lpstr>
      <vt:lpstr>Digital Transformation Targets for Next 5 years</vt:lpstr>
      <vt:lpstr>Pipeline Projects</vt:lpstr>
      <vt:lpstr>Key Focus Areas in the next 5 Years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ICT and National Guidance  Presentation on progress of implementation of manifesto pledges and presidential directives as of May 2019   May 23rd 2019</dc:title>
  <dc:creator>MOICT</dc:creator>
  <cp:lastModifiedBy>MoICT</cp:lastModifiedBy>
  <cp:revision>431</cp:revision>
  <dcterms:created xsi:type="dcterms:W3CDTF">2006-08-16T00:00:00Z</dcterms:created>
  <dcterms:modified xsi:type="dcterms:W3CDTF">2021-05-08T04:19:30Z</dcterms:modified>
</cp:coreProperties>
</file>