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88"/>
  </p:notesMasterIdLst>
  <p:handoutMasterIdLst>
    <p:handoutMasterId r:id="rId89"/>
  </p:handoutMasterIdLst>
  <p:sldIdLst>
    <p:sldId id="256" r:id="rId2"/>
    <p:sldId id="257" r:id="rId3"/>
    <p:sldId id="429" r:id="rId4"/>
    <p:sldId id="447" r:id="rId5"/>
    <p:sldId id="425" r:id="rId6"/>
    <p:sldId id="426" r:id="rId7"/>
    <p:sldId id="427" r:id="rId8"/>
    <p:sldId id="377" r:id="rId9"/>
    <p:sldId id="273" r:id="rId10"/>
    <p:sldId id="470" r:id="rId11"/>
    <p:sldId id="495" r:id="rId12"/>
    <p:sldId id="407" r:id="rId13"/>
    <p:sldId id="449" r:id="rId14"/>
    <p:sldId id="452" r:id="rId15"/>
    <p:sldId id="472" r:id="rId16"/>
    <p:sldId id="471" r:id="rId17"/>
    <p:sldId id="504" r:id="rId18"/>
    <p:sldId id="466" r:id="rId19"/>
    <p:sldId id="432" r:id="rId20"/>
    <p:sldId id="496" r:id="rId21"/>
    <p:sldId id="450" r:id="rId22"/>
    <p:sldId id="489" r:id="rId23"/>
    <p:sldId id="490" r:id="rId24"/>
    <p:sldId id="451" r:id="rId25"/>
    <p:sldId id="464" r:id="rId26"/>
    <p:sldId id="453" r:id="rId27"/>
    <p:sldId id="454" r:id="rId28"/>
    <p:sldId id="469" r:id="rId29"/>
    <p:sldId id="509" r:id="rId30"/>
    <p:sldId id="430" r:id="rId31"/>
    <p:sldId id="431" r:id="rId32"/>
    <p:sldId id="491" r:id="rId33"/>
    <p:sldId id="434" r:id="rId34"/>
    <p:sldId id="412" r:id="rId35"/>
    <p:sldId id="362" r:id="rId36"/>
    <p:sldId id="275" r:id="rId37"/>
    <p:sldId id="288" r:id="rId38"/>
    <p:sldId id="360" r:id="rId39"/>
    <p:sldId id="393" r:id="rId40"/>
    <p:sldId id="493" r:id="rId41"/>
    <p:sldId id="498" r:id="rId42"/>
    <p:sldId id="502" r:id="rId43"/>
    <p:sldId id="503" r:id="rId44"/>
    <p:sldId id="508" r:id="rId45"/>
    <p:sldId id="506" r:id="rId46"/>
    <p:sldId id="507" r:id="rId47"/>
    <p:sldId id="435" r:id="rId48"/>
    <p:sldId id="499" r:id="rId49"/>
    <p:sldId id="436" r:id="rId50"/>
    <p:sldId id="358" r:id="rId51"/>
    <p:sldId id="364" r:id="rId52"/>
    <p:sldId id="505" r:id="rId53"/>
    <p:sldId id="437" r:id="rId54"/>
    <p:sldId id="488" r:id="rId55"/>
    <p:sldId id="500" r:id="rId56"/>
    <p:sldId id="492" r:id="rId57"/>
    <p:sldId id="438" r:id="rId58"/>
    <p:sldId id="481" r:id="rId59"/>
    <p:sldId id="456" r:id="rId60"/>
    <p:sldId id="484" r:id="rId61"/>
    <p:sldId id="486" r:id="rId62"/>
    <p:sldId id="413" r:id="rId63"/>
    <p:sldId id="473" r:id="rId64"/>
    <p:sldId id="457" r:id="rId65"/>
    <p:sldId id="479" r:id="rId66"/>
    <p:sldId id="501" r:id="rId67"/>
    <p:sldId id="482" r:id="rId68"/>
    <p:sldId id="477" r:id="rId69"/>
    <p:sldId id="439" r:id="rId70"/>
    <p:sldId id="440" r:id="rId71"/>
    <p:sldId id="459" r:id="rId72"/>
    <p:sldId id="460" r:id="rId73"/>
    <p:sldId id="461" r:id="rId74"/>
    <p:sldId id="462" r:id="rId75"/>
    <p:sldId id="467" r:id="rId76"/>
    <p:sldId id="463" r:id="rId77"/>
    <p:sldId id="403" r:id="rId78"/>
    <p:sldId id="465" r:id="rId79"/>
    <p:sldId id="468" r:id="rId80"/>
    <p:sldId id="404" r:id="rId81"/>
    <p:sldId id="494" r:id="rId82"/>
    <p:sldId id="442" r:id="rId83"/>
    <p:sldId id="443" r:id="rId84"/>
    <p:sldId id="444" r:id="rId85"/>
    <p:sldId id="371" r:id="rId86"/>
    <p:sldId id="315" r:id="rId8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ddie" initials="E" lastIdx="1" clrIdx="0">
    <p:extLst>
      <p:ext uri="{19B8F6BF-5375-455C-9EA6-DF929625EA0E}">
        <p15:presenceInfo xmlns:p15="http://schemas.microsoft.com/office/powerpoint/2012/main" xmlns="" userId="Eddi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74" autoAdjust="0"/>
    <p:restoredTop sz="91382" autoAdjust="0"/>
  </p:normalViewPr>
  <p:slideViewPr>
    <p:cSldViewPr snapToGrid="0">
      <p:cViewPr varScale="1">
        <p:scale>
          <a:sx n="63" d="100"/>
          <a:sy n="63" d="100"/>
        </p:scale>
        <p:origin x="-924"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1440" tIns="45720" rIns="91440" bIns="45720" rtlCol="0"/>
          <a:lstStyle>
            <a:lvl1pPr algn="r">
              <a:defRPr sz="1200"/>
            </a:lvl1pPr>
          </a:lstStyle>
          <a:p>
            <a:fld id="{268206FD-064C-486F-A5D7-3DA0F2CF4307}" type="datetimeFigureOut">
              <a:rPr lang="en-US" smtClean="0"/>
              <a:pPr/>
              <a:t>5/3/2021</a:t>
            </a:fld>
            <a:endParaRPr lang="en-US"/>
          </a:p>
        </p:txBody>
      </p:sp>
      <p:sp>
        <p:nvSpPr>
          <p:cNvPr id="4" name="Footer Placeholder 3"/>
          <p:cNvSpPr>
            <a:spLocks noGrp="1"/>
          </p:cNvSpPr>
          <p:nvPr>
            <p:ph type="ftr" sz="quarter" idx="2"/>
          </p:nvPr>
        </p:nvSpPr>
        <p:spPr>
          <a:xfrm>
            <a:off x="1" y="8829967"/>
            <a:ext cx="3037840" cy="46482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1440" tIns="45720" rIns="91440" bIns="45720" rtlCol="0" anchor="b"/>
          <a:lstStyle>
            <a:lvl1pPr algn="r">
              <a:defRPr sz="1200"/>
            </a:lvl1pPr>
          </a:lstStyle>
          <a:p>
            <a:fld id="{CCA3D59F-B0CC-4754-B1D7-4E06996045AD}" type="slidenum">
              <a:rPr lang="en-US" smtClean="0"/>
              <a:pPr/>
              <a:t>‹#›</a:t>
            </a:fld>
            <a:endParaRPr lang="en-US"/>
          </a:p>
        </p:txBody>
      </p:sp>
    </p:spTree>
    <p:extLst>
      <p:ext uri="{BB962C8B-B14F-4D97-AF65-F5344CB8AC3E}">
        <p14:creationId xmlns:p14="http://schemas.microsoft.com/office/powerpoint/2010/main" val="34333527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784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1440" tIns="45720" rIns="91440" bIns="45720" rtlCol="0"/>
          <a:lstStyle>
            <a:lvl1pPr algn="r">
              <a:defRPr sz="1200"/>
            </a:lvl1pPr>
          </a:lstStyle>
          <a:p>
            <a:fld id="{3605AC8D-A121-40E9-8FBF-690837C6565C}" type="datetimeFigureOut">
              <a:rPr lang="en-US" smtClean="0"/>
              <a:pPr/>
              <a:t>5/3/2021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041" y="4473893"/>
            <a:ext cx="5608320" cy="3660458"/>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29968"/>
            <a:ext cx="303784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1440" tIns="45720" rIns="91440" bIns="45720" rtlCol="0" anchor="b"/>
          <a:lstStyle>
            <a:lvl1pPr algn="r">
              <a:defRPr sz="1200"/>
            </a:lvl1pPr>
          </a:lstStyle>
          <a:p>
            <a:fld id="{BB5E1325-4C1E-4A75-93BA-5DDC1B5E4278}" type="slidenum">
              <a:rPr lang="en-US" smtClean="0"/>
              <a:pPr/>
              <a:t>‹#›</a:t>
            </a:fld>
            <a:endParaRPr lang="en-US"/>
          </a:p>
        </p:txBody>
      </p:sp>
    </p:spTree>
    <p:extLst>
      <p:ext uri="{BB962C8B-B14F-4D97-AF65-F5344CB8AC3E}">
        <p14:creationId xmlns:p14="http://schemas.microsoft.com/office/powerpoint/2010/main" val="33222427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B5E1325-4C1E-4A75-93BA-5DDC1B5E4278}" type="slidenum">
              <a:rPr lang="en-US" smtClean="0"/>
              <a:pPr/>
              <a:t>32</a:t>
            </a:fld>
            <a:endParaRPr lang="en-US"/>
          </a:p>
        </p:txBody>
      </p:sp>
    </p:spTree>
    <p:extLst>
      <p:ext uri="{BB962C8B-B14F-4D97-AF65-F5344CB8AC3E}">
        <p14:creationId xmlns:p14="http://schemas.microsoft.com/office/powerpoint/2010/main" val="16074846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EB3101E-EB3E-4726-9A97-D02B48C768CE}" type="datetime1">
              <a:rPr lang="en-US" smtClean="0"/>
              <a:pPr/>
              <a:t>5/3/2021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31C739-2422-4EE0-80D0-F8552E44D9D1}" type="slidenum">
              <a:rPr lang="en-US" smtClean="0"/>
              <a:pPr/>
              <a:t>‹#›</a:t>
            </a:fld>
            <a:endParaRPr lang="en-US"/>
          </a:p>
        </p:txBody>
      </p:sp>
    </p:spTree>
    <p:extLst>
      <p:ext uri="{BB962C8B-B14F-4D97-AF65-F5344CB8AC3E}">
        <p14:creationId xmlns:p14="http://schemas.microsoft.com/office/powerpoint/2010/main" val="27968297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FCBAFE-AC46-47A9-94E3-D50F38DA2C0F}" type="datetime1">
              <a:rPr lang="en-US" smtClean="0"/>
              <a:pPr/>
              <a:t>5/3/2021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31C739-2422-4EE0-80D0-F8552E44D9D1}" type="slidenum">
              <a:rPr lang="en-US" smtClean="0"/>
              <a:pPr/>
              <a:t>‹#›</a:t>
            </a:fld>
            <a:endParaRPr lang="en-US"/>
          </a:p>
        </p:txBody>
      </p:sp>
    </p:spTree>
    <p:extLst>
      <p:ext uri="{BB962C8B-B14F-4D97-AF65-F5344CB8AC3E}">
        <p14:creationId xmlns:p14="http://schemas.microsoft.com/office/powerpoint/2010/main" val="42370293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EC30B1-1C87-4182-9A9F-1A614432B7CA}" type="datetime1">
              <a:rPr lang="en-US" smtClean="0"/>
              <a:pPr/>
              <a:t>5/3/2021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31C739-2422-4EE0-80D0-F8552E44D9D1}" type="slidenum">
              <a:rPr lang="en-US" smtClean="0"/>
              <a:pPr/>
              <a:t>‹#›</a:t>
            </a:fld>
            <a:endParaRPr lang="en-US"/>
          </a:p>
        </p:txBody>
      </p:sp>
    </p:spTree>
    <p:extLst>
      <p:ext uri="{BB962C8B-B14F-4D97-AF65-F5344CB8AC3E}">
        <p14:creationId xmlns:p14="http://schemas.microsoft.com/office/powerpoint/2010/main" val="1678195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3B0CE2-91BB-48F6-95E6-8416161C7AC8}" type="datetime1">
              <a:rPr lang="en-US" smtClean="0"/>
              <a:pPr/>
              <a:t>5/3/2021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31C739-2422-4EE0-80D0-F8552E44D9D1}" type="slidenum">
              <a:rPr lang="en-US" smtClean="0"/>
              <a:pPr/>
              <a:t>‹#›</a:t>
            </a:fld>
            <a:endParaRPr lang="en-US"/>
          </a:p>
        </p:txBody>
      </p:sp>
    </p:spTree>
    <p:extLst>
      <p:ext uri="{BB962C8B-B14F-4D97-AF65-F5344CB8AC3E}">
        <p14:creationId xmlns:p14="http://schemas.microsoft.com/office/powerpoint/2010/main" val="619086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8A361C9-FF88-4AA0-AF69-29040335DD2C}" type="datetime1">
              <a:rPr lang="en-US" smtClean="0"/>
              <a:pPr/>
              <a:t>5/3/2021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31C739-2422-4EE0-80D0-F8552E44D9D1}" type="slidenum">
              <a:rPr lang="en-US" smtClean="0"/>
              <a:pPr/>
              <a:t>‹#›</a:t>
            </a:fld>
            <a:endParaRPr lang="en-US"/>
          </a:p>
        </p:txBody>
      </p:sp>
    </p:spTree>
    <p:extLst>
      <p:ext uri="{BB962C8B-B14F-4D97-AF65-F5344CB8AC3E}">
        <p14:creationId xmlns:p14="http://schemas.microsoft.com/office/powerpoint/2010/main" val="2109085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8DC5EDD-0B89-4591-B411-A7500A49AC94}" type="datetime1">
              <a:rPr lang="en-US" smtClean="0"/>
              <a:pPr/>
              <a:t>5/3/2021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31C739-2422-4EE0-80D0-F8552E44D9D1}" type="slidenum">
              <a:rPr lang="en-US" smtClean="0"/>
              <a:pPr/>
              <a:t>‹#›</a:t>
            </a:fld>
            <a:endParaRPr lang="en-US"/>
          </a:p>
        </p:txBody>
      </p:sp>
    </p:spTree>
    <p:extLst>
      <p:ext uri="{BB962C8B-B14F-4D97-AF65-F5344CB8AC3E}">
        <p14:creationId xmlns:p14="http://schemas.microsoft.com/office/powerpoint/2010/main" val="32759002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8E417D6-3C79-42AF-BC93-9ED3FB01D67A}" type="datetime1">
              <a:rPr lang="en-US" smtClean="0"/>
              <a:pPr/>
              <a:t>5/3/2021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31C739-2422-4EE0-80D0-F8552E44D9D1}" type="slidenum">
              <a:rPr lang="en-US" smtClean="0"/>
              <a:pPr/>
              <a:t>‹#›</a:t>
            </a:fld>
            <a:endParaRPr lang="en-US"/>
          </a:p>
        </p:txBody>
      </p:sp>
    </p:spTree>
    <p:extLst>
      <p:ext uri="{BB962C8B-B14F-4D97-AF65-F5344CB8AC3E}">
        <p14:creationId xmlns:p14="http://schemas.microsoft.com/office/powerpoint/2010/main" val="1746880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E57B55F-FC4E-4AC8-B24B-02A24EF23547}" type="datetime1">
              <a:rPr lang="en-US" smtClean="0"/>
              <a:pPr/>
              <a:t>5/3/2021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31C739-2422-4EE0-80D0-F8552E44D9D1}" type="slidenum">
              <a:rPr lang="en-US" smtClean="0"/>
              <a:pPr/>
              <a:t>‹#›</a:t>
            </a:fld>
            <a:endParaRPr lang="en-US"/>
          </a:p>
        </p:txBody>
      </p:sp>
    </p:spTree>
    <p:extLst>
      <p:ext uri="{BB962C8B-B14F-4D97-AF65-F5344CB8AC3E}">
        <p14:creationId xmlns:p14="http://schemas.microsoft.com/office/powerpoint/2010/main" val="2418338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F76E58-82D3-48E7-B4F3-3361153A4D83}" type="datetime1">
              <a:rPr lang="en-US" smtClean="0"/>
              <a:pPr/>
              <a:t>5/3/2021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31C739-2422-4EE0-80D0-F8552E44D9D1}" type="slidenum">
              <a:rPr lang="en-US" smtClean="0"/>
              <a:pPr/>
              <a:t>‹#›</a:t>
            </a:fld>
            <a:endParaRPr lang="en-US"/>
          </a:p>
        </p:txBody>
      </p:sp>
    </p:spTree>
    <p:extLst>
      <p:ext uri="{BB962C8B-B14F-4D97-AF65-F5344CB8AC3E}">
        <p14:creationId xmlns:p14="http://schemas.microsoft.com/office/powerpoint/2010/main" val="2128622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4889FFF-A4CE-45EA-8B41-75E3B236492D}" type="datetime1">
              <a:rPr lang="en-US" smtClean="0"/>
              <a:pPr/>
              <a:t>5/3/2021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31C739-2422-4EE0-80D0-F8552E44D9D1}" type="slidenum">
              <a:rPr lang="en-US" smtClean="0"/>
              <a:pPr/>
              <a:t>‹#›</a:t>
            </a:fld>
            <a:endParaRPr lang="en-US"/>
          </a:p>
        </p:txBody>
      </p:sp>
    </p:spTree>
    <p:extLst>
      <p:ext uri="{BB962C8B-B14F-4D97-AF65-F5344CB8AC3E}">
        <p14:creationId xmlns:p14="http://schemas.microsoft.com/office/powerpoint/2010/main" val="5767407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59BF972-90A1-422C-BEB3-302B98C6D954}" type="datetime1">
              <a:rPr lang="en-US" smtClean="0"/>
              <a:pPr/>
              <a:t>5/3/2021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31C739-2422-4EE0-80D0-F8552E44D9D1}" type="slidenum">
              <a:rPr lang="en-US" smtClean="0"/>
              <a:pPr/>
              <a:t>‹#›</a:t>
            </a:fld>
            <a:endParaRPr lang="en-US"/>
          </a:p>
        </p:txBody>
      </p:sp>
    </p:spTree>
    <p:extLst>
      <p:ext uri="{BB962C8B-B14F-4D97-AF65-F5344CB8AC3E}">
        <p14:creationId xmlns:p14="http://schemas.microsoft.com/office/powerpoint/2010/main" val="27829143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75EEB1-8FC5-48E1-966C-E59E102CDF51}" type="datetime1">
              <a:rPr lang="en-US" smtClean="0"/>
              <a:pPr/>
              <a:t>5/3/2021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31C739-2422-4EE0-80D0-F8552E44D9D1}" type="slidenum">
              <a:rPr lang="en-US" smtClean="0"/>
              <a:pPr/>
              <a:t>‹#›</a:t>
            </a:fld>
            <a:endParaRPr lang="en-US"/>
          </a:p>
        </p:txBody>
      </p:sp>
    </p:spTree>
    <p:extLst>
      <p:ext uri="{BB962C8B-B14F-4D97-AF65-F5344CB8AC3E}">
        <p14:creationId xmlns:p14="http://schemas.microsoft.com/office/powerpoint/2010/main" val="16709290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jpe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 Id="rId5" Type="http://schemas.openxmlformats.org/officeDocument/2006/relationships/image" Target="../media/image72.jpeg"/><Relationship Id="rId4" Type="http://schemas.openxmlformats.org/officeDocument/2006/relationships/image" Target="../media/image71.jpeg"/></Relationships>
</file>

<file path=ppt/slides/_rels/slide5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1.xml"/><Relationship Id="rId5" Type="http://schemas.openxmlformats.org/officeDocument/2006/relationships/image" Target="../media/image78.jpeg"/><Relationship Id="rId4" Type="http://schemas.openxmlformats.org/officeDocument/2006/relationships/image" Target="../media/image77.jpeg"/></Relationships>
</file>

<file path=ppt/slides/_rels/slide6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1.xml"/><Relationship Id="rId5" Type="http://schemas.openxmlformats.org/officeDocument/2006/relationships/image" Target="../media/image82.jpeg"/><Relationship Id="rId4" Type="http://schemas.openxmlformats.org/officeDocument/2006/relationships/image" Target="../media/image81.jpeg"/></Relationships>
</file>

<file path=ppt/slides/_rels/slide6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 Id="rId5" Type="http://schemas.openxmlformats.org/officeDocument/2006/relationships/image" Target="../media/image96.jpeg"/><Relationship Id="rId4" Type="http://schemas.openxmlformats.org/officeDocument/2006/relationships/image" Target="../media/image95.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0.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326527" y="373485"/>
            <a:ext cx="9895268" cy="4365937"/>
          </a:xfrm>
        </p:spPr>
        <p:txBody>
          <a:bodyPr>
            <a:normAutofit fontScale="90000"/>
          </a:bodyPr>
          <a:lstStyle/>
          <a:p>
            <a:pPr>
              <a:lnSpc>
                <a:spcPct val="100000"/>
              </a:lnSpc>
            </a:pPr>
            <a:r>
              <a:rPr lang="en-US" b="1" dirty="0" smtClean="0"/>
              <a:t/>
            </a:r>
            <a:br>
              <a:rPr lang="en-US" b="1" dirty="0" smtClean="0"/>
            </a:br>
            <a:r>
              <a:rPr lang="en-US" b="1" dirty="0" smtClean="0"/>
              <a:t/>
            </a:r>
            <a:br>
              <a:rPr lang="en-US" b="1" dirty="0" smtClean="0"/>
            </a:br>
            <a:r>
              <a:rPr lang="en-US" b="1" dirty="0" smtClean="0"/>
              <a:t/>
            </a:r>
            <a:br>
              <a:rPr lang="en-US" b="1" dirty="0" smtClean="0"/>
            </a:br>
            <a:r>
              <a:rPr lang="en-US" b="1" dirty="0" smtClean="0"/>
              <a:t/>
            </a:r>
            <a:br>
              <a:rPr lang="en-US" b="1" dirty="0" smtClean="0"/>
            </a:br>
            <a:r>
              <a:rPr lang="en-US" b="1" dirty="0" smtClean="0"/>
              <a:t/>
            </a:r>
            <a:br>
              <a:rPr lang="en-US" b="1" dirty="0" smtClean="0"/>
            </a:br>
            <a:r>
              <a:rPr lang="en-US" b="1" dirty="0" smtClean="0"/>
              <a:t/>
            </a:r>
            <a:br>
              <a:rPr lang="en-US" b="1" dirty="0" smtClean="0"/>
            </a:br>
            <a:r>
              <a:rPr lang="en-US" b="1" dirty="0" smtClean="0"/>
              <a:t/>
            </a:r>
            <a:br>
              <a:rPr lang="en-US" b="1" dirty="0" smtClean="0"/>
            </a:br>
            <a:r>
              <a:rPr lang="en-US" b="1" dirty="0" smtClean="0"/>
              <a:t/>
            </a:r>
            <a:br>
              <a:rPr lang="en-US" b="1" dirty="0" smtClean="0"/>
            </a:br>
            <a:r>
              <a:rPr lang="en-US" b="1" dirty="0" smtClean="0"/>
              <a:t/>
            </a:r>
            <a:br>
              <a:rPr lang="en-US" b="1" dirty="0" smtClean="0"/>
            </a:br>
            <a:r>
              <a:rPr lang="en-US" b="1" dirty="0" smtClean="0"/>
              <a:t/>
            </a:r>
            <a:br>
              <a:rPr lang="en-US" b="1" dirty="0" smtClean="0"/>
            </a:br>
            <a:r>
              <a:rPr lang="en-US" b="1" dirty="0" smtClean="0"/>
              <a:t/>
            </a:r>
            <a:br>
              <a:rPr lang="en-US" b="1" dirty="0" smtClean="0"/>
            </a:br>
            <a:r>
              <a:rPr lang="en-US" b="1" dirty="0" smtClean="0"/>
              <a:t/>
            </a:r>
            <a:br>
              <a:rPr lang="en-US" b="1" dirty="0" smtClean="0"/>
            </a:br>
            <a:r>
              <a:rPr lang="en-US" b="1" dirty="0" smtClean="0"/>
              <a:t/>
            </a:r>
            <a:br>
              <a:rPr lang="en-US" b="1" dirty="0" smtClean="0"/>
            </a:br>
            <a:r>
              <a:rPr lang="en-US" b="1" dirty="0" smtClean="0"/>
              <a:t/>
            </a:r>
            <a:br>
              <a:rPr lang="en-US" b="1" dirty="0" smtClean="0"/>
            </a:br>
            <a:r>
              <a:rPr lang="en-US" b="1" dirty="0" smtClean="0"/>
              <a:t/>
            </a:r>
            <a:br>
              <a:rPr lang="en-US" b="1" dirty="0" smtClean="0"/>
            </a:br>
            <a:r>
              <a:rPr lang="en-US" b="1" dirty="0" smtClean="0"/>
              <a:t/>
            </a:r>
            <a:br>
              <a:rPr lang="en-US" b="1" dirty="0" smtClean="0"/>
            </a:br>
            <a:r>
              <a:rPr lang="en-US" b="1" dirty="0" smtClean="0"/>
              <a:t/>
            </a:r>
            <a:br>
              <a:rPr lang="en-US" b="1" dirty="0" smtClean="0"/>
            </a:br>
            <a:r>
              <a:rPr lang="en-US" b="1" dirty="0" smtClean="0"/>
              <a:t/>
            </a:r>
            <a:br>
              <a:rPr lang="en-US" b="1" dirty="0" smtClean="0"/>
            </a:br>
            <a:r>
              <a:rPr lang="en-US" b="1" dirty="0" smtClean="0"/>
              <a:t/>
            </a:r>
            <a:br>
              <a:rPr lang="en-US" b="1" dirty="0" smtClean="0"/>
            </a:br>
            <a:r>
              <a:rPr lang="en-US" b="1" dirty="0" smtClean="0"/>
              <a:t/>
            </a:r>
            <a:br>
              <a:rPr lang="en-US" b="1" dirty="0" smtClean="0"/>
            </a:br>
            <a:r>
              <a:rPr lang="en-US" b="1" dirty="0" smtClean="0"/>
              <a:t/>
            </a:r>
            <a:br>
              <a:rPr lang="en-US" b="1" dirty="0" smtClean="0"/>
            </a:br>
            <a:r>
              <a:rPr lang="en-US" b="1" dirty="0" smtClean="0"/>
              <a:t/>
            </a:r>
            <a:br>
              <a:rPr lang="en-US" b="1" dirty="0" smtClean="0"/>
            </a:br>
            <a:r>
              <a:rPr lang="en-US" b="1" dirty="0" smtClean="0"/>
              <a:t/>
            </a:r>
            <a:br>
              <a:rPr lang="en-US" b="1" dirty="0" smtClean="0"/>
            </a:br>
            <a:r>
              <a:rPr lang="en-US" b="1" dirty="0" smtClean="0"/>
              <a:t/>
            </a:r>
            <a:br>
              <a:rPr lang="en-US" b="1" dirty="0" smtClean="0"/>
            </a:br>
            <a:r>
              <a:rPr lang="en-US" sz="4400" b="1" dirty="0" smtClean="0">
                <a:latin typeface="Tahoma" panose="020B0604030504040204" pitchFamily="34" charset="0"/>
                <a:ea typeface="Tahoma" panose="020B0604030504040204" pitchFamily="34" charset="0"/>
                <a:cs typeface="Tahoma" panose="020B0604030504040204" pitchFamily="34" charset="0"/>
              </a:rPr>
              <a:t>MINISTRY OF DEFENCE AND VETERAN AFFAIRS NRM </a:t>
            </a:r>
            <a:r>
              <a:rPr lang="en-US" sz="4400" b="1" dirty="0">
                <a:latin typeface="Tahoma" panose="020B0604030504040204" pitchFamily="34" charset="0"/>
                <a:ea typeface="Tahoma" panose="020B0604030504040204" pitchFamily="34" charset="0"/>
                <a:cs typeface="Tahoma" panose="020B0604030504040204" pitchFamily="34" charset="0"/>
              </a:rPr>
              <a:t>MANIFESTO COMMITMENTS, STRATEGIC GUIDELINES AND </a:t>
            </a:r>
            <a:r>
              <a:rPr lang="en-US" sz="4400" b="1" dirty="0" smtClean="0">
                <a:latin typeface="Tahoma" panose="020B0604030504040204" pitchFamily="34" charset="0"/>
                <a:ea typeface="Tahoma" panose="020B0604030504040204" pitchFamily="34" charset="0"/>
                <a:cs typeface="Tahoma" panose="020B0604030504040204" pitchFamily="34" charset="0"/>
              </a:rPr>
              <a:t>PRESIDENTIAL DIRECTIVES 2016-2021</a:t>
            </a:r>
            <a:endParaRPr lang="en-US" dirty="0">
              <a:latin typeface="Andalus" pitchFamily="18" charset="-78"/>
              <a:cs typeface="Andalus" pitchFamily="18" charset="-78"/>
            </a:endParaRPr>
          </a:p>
        </p:txBody>
      </p:sp>
      <p:sp>
        <p:nvSpPr>
          <p:cNvPr id="3" name="Subtitle 2"/>
          <p:cNvSpPr>
            <a:spLocks noGrp="1"/>
          </p:cNvSpPr>
          <p:nvPr>
            <p:ph type="subTitle" idx="1"/>
          </p:nvPr>
        </p:nvSpPr>
        <p:spPr>
          <a:xfrm>
            <a:off x="1524000" y="4932078"/>
            <a:ext cx="9144000" cy="1655762"/>
          </a:xfrm>
        </p:spPr>
        <p:txBody>
          <a:bodyPr/>
          <a:lstStyle/>
          <a:p>
            <a:r>
              <a:rPr lang="en-US" altLang="en-US" dirty="0">
                <a:latin typeface="Andalus" pitchFamily="18" charset="-78"/>
                <a:cs typeface="Andalus" pitchFamily="18" charset="-78"/>
              </a:rPr>
              <a:t>By</a:t>
            </a:r>
          </a:p>
          <a:p>
            <a:r>
              <a:rPr lang="en-GB" altLang="en-US" b="1" dirty="0">
                <a:latin typeface="Andalus" pitchFamily="18" charset="-78"/>
                <a:cs typeface="Andalus" pitchFamily="18" charset="-78"/>
              </a:rPr>
              <a:t>Hon. Minister Of Defence and Veteran Affairs </a:t>
            </a:r>
          </a:p>
          <a:p>
            <a:r>
              <a:rPr lang="en-GB" altLang="en-US" b="1" i="1" dirty="0" smtClean="0">
                <a:latin typeface="Andalus" pitchFamily="18" charset="-78"/>
                <a:cs typeface="Andalus" pitchFamily="18" charset="-78"/>
              </a:rPr>
              <a:t>4</a:t>
            </a:r>
            <a:r>
              <a:rPr lang="en-GB" altLang="en-US" b="1" i="1" baseline="30000" dirty="0" smtClean="0">
                <a:latin typeface="Andalus" pitchFamily="18" charset="-78"/>
                <a:cs typeface="Andalus" pitchFamily="18" charset="-78"/>
              </a:rPr>
              <a:t>th</a:t>
            </a:r>
            <a:r>
              <a:rPr lang="en-GB" altLang="en-US" b="1" i="1" dirty="0" smtClean="0">
                <a:latin typeface="Andalus" pitchFamily="18" charset="-78"/>
                <a:cs typeface="Andalus" pitchFamily="18" charset="-78"/>
              </a:rPr>
              <a:t>  May </a:t>
            </a:r>
            <a:r>
              <a:rPr lang="en-GB" altLang="en-US" b="1" i="1" dirty="0">
                <a:latin typeface="Andalus" pitchFamily="18" charset="-78"/>
                <a:cs typeface="Andalus" pitchFamily="18" charset="-78"/>
              </a:rPr>
              <a:t>, </a:t>
            </a:r>
            <a:r>
              <a:rPr lang="en-GB" altLang="en-US" b="1" i="1" dirty="0" smtClean="0">
                <a:latin typeface="Andalus" pitchFamily="18" charset="-78"/>
                <a:cs typeface="Andalus" pitchFamily="18" charset="-78"/>
              </a:rPr>
              <a:t>2021</a:t>
            </a:r>
            <a:endParaRPr lang="en-GB" altLang="en-US" b="1" i="1" dirty="0">
              <a:latin typeface="Andalus" pitchFamily="18" charset="-78"/>
              <a:cs typeface="Andalus" pitchFamily="18" charset="-78"/>
            </a:endParaRPr>
          </a:p>
        </p:txBody>
      </p:sp>
      <p:sp>
        <p:nvSpPr>
          <p:cNvPr id="4" name="Slide Number Placeholder 3"/>
          <p:cNvSpPr>
            <a:spLocks noGrp="1"/>
          </p:cNvSpPr>
          <p:nvPr>
            <p:ph type="sldNum" sz="quarter" idx="12"/>
          </p:nvPr>
        </p:nvSpPr>
        <p:spPr/>
        <p:txBody>
          <a:bodyPr/>
          <a:lstStyle/>
          <a:p>
            <a:fld id="{FC31C739-2422-4EE0-80D0-F8552E44D9D1}" type="slidenum">
              <a:rPr lang="en-US" smtClean="0"/>
              <a:pPr/>
              <a:t>1</a:t>
            </a:fld>
            <a:endParaRPr lang="en-US"/>
          </a:p>
        </p:txBody>
      </p:sp>
    </p:spTree>
    <p:extLst>
      <p:ext uri="{BB962C8B-B14F-4D97-AF65-F5344CB8AC3E}">
        <p14:creationId xmlns:p14="http://schemas.microsoft.com/office/powerpoint/2010/main" val="4941301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475533"/>
          </a:xfrm>
        </p:spPr>
        <p:txBody>
          <a:bodyPr>
            <a:normAutofit fontScale="90000"/>
          </a:bodyPr>
          <a:lstStyle/>
          <a:p>
            <a:pPr algn="ctr"/>
            <a:r>
              <a:rPr lang="en-US" b="1" dirty="0" smtClean="0">
                <a:latin typeface="Tahoma" panose="020B0604030504040204" pitchFamily="34" charset="0"/>
                <a:ea typeface="Tahoma" panose="020B0604030504040204" pitchFamily="34" charset="0"/>
                <a:cs typeface="Tahoma" panose="020B0604030504040204" pitchFamily="34" charset="0"/>
              </a:rPr>
              <a:t>Capability</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2"/>
          </p:nvPr>
        </p:nvSpPr>
        <p:spPr/>
        <p:txBody>
          <a:bodyPr/>
          <a:lstStyle/>
          <a:p>
            <a:fld id="{FC31C739-2422-4EE0-80D0-F8552E44D9D1}" type="slidenum">
              <a:rPr lang="en-US" smtClean="0"/>
              <a:pPr/>
              <a:t>10</a:t>
            </a:fld>
            <a:endParaRPr lang="en-US"/>
          </a:p>
        </p:txBody>
      </p:sp>
      <p:pic>
        <p:nvPicPr>
          <p:cNvPr id="5" name="Picture 4" descr="E:\CPP 1\Airforce\IMG_6834.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4685" y="1332311"/>
            <a:ext cx="5331881" cy="4729276"/>
          </a:xfrm>
          <a:prstGeom prst="rect">
            <a:avLst/>
          </a:prstGeom>
          <a:noFill/>
          <a:ln>
            <a:noFill/>
          </a:ln>
        </p:spPr>
      </p:pic>
      <p:pic>
        <p:nvPicPr>
          <p:cNvPr id="6" name="Picture 5" descr="E:\CPP 1\Airforce\IMG_6705.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8598" y="1278798"/>
            <a:ext cx="5584874" cy="4782789"/>
          </a:xfrm>
          <a:prstGeom prst="rect">
            <a:avLst/>
          </a:prstGeom>
          <a:noFill/>
          <a:ln>
            <a:noFill/>
          </a:ln>
        </p:spPr>
      </p:pic>
    </p:spTree>
    <p:extLst>
      <p:ext uri="{BB962C8B-B14F-4D97-AF65-F5344CB8AC3E}">
        <p14:creationId xmlns:p14="http://schemas.microsoft.com/office/powerpoint/2010/main" val="27554257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601200" cy="854075"/>
          </a:xfrm>
        </p:spPr>
        <p:txBody>
          <a:bodyPr/>
          <a:lstStyle/>
          <a:p>
            <a:pPr algn="ctr"/>
            <a:r>
              <a:rPr lang="en-GB" b="1" dirty="0" smtClean="0">
                <a:latin typeface="Tahoma" pitchFamily="34" charset="0"/>
                <a:ea typeface="Tahoma" pitchFamily="34" charset="0"/>
                <a:cs typeface="Tahoma" pitchFamily="34" charset="0"/>
              </a:rPr>
              <a:t>Capability</a:t>
            </a:r>
            <a:endParaRPr lang="en-GB" b="1" dirty="0">
              <a:latin typeface="Tahoma" pitchFamily="34" charset="0"/>
              <a:ea typeface="Tahoma" pitchFamily="34" charset="0"/>
              <a:cs typeface="Tahoma" pitchFamily="34" charset="0"/>
            </a:endParaRPr>
          </a:p>
        </p:txBody>
      </p:sp>
      <p:sp>
        <p:nvSpPr>
          <p:cNvPr id="4" name="Slide Number Placeholder 3"/>
          <p:cNvSpPr>
            <a:spLocks noGrp="1"/>
          </p:cNvSpPr>
          <p:nvPr>
            <p:ph type="sldNum" sz="quarter" idx="12"/>
          </p:nvPr>
        </p:nvSpPr>
        <p:spPr/>
        <p:txBody>
          <a:bodyPr/>
          <a:lstStyle/>
          <a:p>
            <a:fld id="{FC31C739-2422-4EE0-80D0-F8552E44D9D1}" type="slidenum">
              <a:rPr lang="en-US" smtClean="0"/>
              <a:pPr/>
              <a:t>11</a:t>
            </a:fld>
            <a:endParaRPr lang="en-US"/>
          </a:p>
        </p:txBody>
      </p:sp>
      <p:pic>
        <p:nvPicPr>
          <p:cNvPr id="1026" name="Picture 2" descr="G:\KAWEWETA INFRASTRUCTURES\Other photos\su-30-mk2-2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970" y="1325880"/>
            <a:ext cx="5238750" cy="48006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G:\KAWEWETA INFRASTRUCTURES\Other photos\su-30-mk2-2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8360" y="1615439"/>
            <a:ext cx="5958840" cy="4267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52041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2055" y="281998"/>
            <a:ext cx="10515600" cy="770948"/>
          </a:xfrm>
        </p:spPr>
        <p:txBody>
          <a:bodyPr>
            <a:normAutofit/>
          </a:bodyPr>
          <a:lstStyle/>
          <a:p>
            <a:pPr algn="ctr"/>
            <a:r>
              <a:rPr lang="en-US" sz="3200" b="1" dirty="0" smtClean="0">
                <a:latin typeface="Tahoma" panose="020B0604030504040204" pitchFamily="34" charset="0"/>
                <a:ea typeface="Tahoma" panose="020B0604030504040204" pitchFamily="34" charset="0"/>
                <a:cs typeface="Tahoma" panose="020B0604030504040204" pitchFamily="34" charset="0"/>
              </a:rPr>
              <a:t>CAPABILITY</a:t>
            </a:r>
            <a:endParaRPr lang="en-US" sz="3200" dirty="0"/>
          </a:p>
        </p:txBody>
      </p:sp>
      <p:sp>
        <p:nvSpPr>
          <p:cNvPr id="4" name="Slide Number Placeholder 3"/>
          <p:cNvSpPr>
            <a:spLocks noGrp="1"/>
          </p:cNvSpPr>
          <p:nvPr>
            <p:ph type="sldNum" sz="quarter" idx="12"/>
          </p:nvPr>
        </p:nvSpPr>
        <p:spPr/>
        <p:txBody>
          <a:bodyPr/>
          <a:lstStyle/>
          <a:p>
            <a:fld id="{FC31C739-2422-4EE0-80D0-F8552E44D9D1}" type="slidenum">
              <a:rPr lang="en-US" smtClean="0"/>
              <a:pPr/>
              <a:t>12</a:t>
            </a:fld>
            <a:endParaRPr lang="en-US"/>
          </a:p>
        </p:txBody>
      </p:sp>
      <p:pic>
        <p:nvPicPr>
          <p:cNvPr id="5" name="Picture 4" descr="G:\@COVID 2020\PHOTO-2020-05-16-14-32-46.jpg"/>
          <p:cNvPicPr/>
          <p:nvPr/>
        </p:nvPicPr>
        <p:blipFill>
          <a:blip r:embed="rId2" cstate="print"/>
          <a:srcRect/>
          <a:stretch>
            <a:fillRect/>
          </a:stretch>
        </p:blipFill>
        <p:spPr bwMode="auto">
          <a:xfrm>
            <a:off x="831271" y="1288473"/>
            <a:ext cx="5334001" cy="4627418"/>
          </a:xfrm>
          <a:prstGeom prst="rect">
            <a:avLst/>
          </a:prstGeom>
          <a:noFill/>
          <a:ln w="9525">
            <a:noFill/>
            <a:miter lim="800000"/>
            <a:headEnd/>
            <a:tailEnd/>
          </a:ln>
        </p:spPr>
      </p:pic>
      <p:pic>
        <p:nvPicPr>
          <p:cNvPr id="7" name="Picture 6" descr="C:\Users\dell\Downloads\PHOTO-2020-05-16-15-11-38.jpg"/>
          <p:cNvPicPr/>
          <p:nvPr/>
        </p:nvPicPr>
        <p:blipFill>
          <a:blip r:embed="rId3" cstate="print"/>
          <a:srcRect/>
          <a:stretch>
            <a:fillRect/>
          </a:stretch>
        </p:blipFill>
        <p:spPr bwMode="auto">
          <a:xfrm>
            <a:off x="6511636" y="1302327"/>
            <a:ext cx="5181600" cy="455814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0591"/>
            <a:ext cx="11835685" cy="631067"/>
          </a:xfrm>
        </p:spPr>
        <p:txBody>
          <a:bodyPr>
            <a:noAutofit/>
          </a:bodyPr>
          <a:lstStyle/>
          <a:p>
            <a:pPr marL="1200150" lvl="1" indent="-742950">
              <a:spcBef>
                <a:spcPts val="0"/>
              </a:spcBef>
              <a:defRPr/>
            </a:pPr>
            <a:r>
              <a:rPr lang="en-GB" sz="2800" b="1" dirty="0" smtClean="0">
                <a:latin typeface="Tahoma" pitchFamily="34" charset="0"/>
                <a:ea typeface="Tahoma" pitchFamily="34" charset="0"/>
                <a:cs typeface="Tahoma" pitchFamily="34" charset="0"/>
              </a:rPr>
              <a:t>Manifesto commitment and Presidential Directives achievements  for </a:t>
            </a:r>
            <a:r>
              <a:rPr lang="en-GB" sz="2800" b="1" dirty="0">
                <a:latin typeface="Tahoma" pitchFamily="34" charset="0"/>
                <a:ea typeface="Tahoma" pitchFamily="34" charset="0"/>
                <a:cs typeface="Tahoma" pitchFamily="34" charset="0"/>
              </a:rPr>
              <a:t>the end-term (2016 – 2021)</a:t>
            </a:r>
          </a:p>
        </p:txBody>
      </p:sp>
      <p:sp>
        <p:nvSpPr>
          <p:cNvPr id="4" name="Slide Number Placeholder 3"/>
          <p:cNvSpPr>
            <a:spLocks noGrp="1"/>
          </p:cNvSpPr>
          <p:nvPr>
            <p:ph type="sldNum" sz="quarter" idx="12"/>
          </p:nvPr>
        </p:nvSpPr>
        <p:spPr/>
        <p:txBody>
          <a:bodyPr/>
          <a:lstStyle/>
          <a:p>
            <a:fld id="{FC31C739-2422-4EE0-80D0-F8552E44D9D1}" type="slidenum">
              <a:rPr lang="en-US" smtClean="0"/>
              <a:pPr/>
              <a:t>13</a:t>
            </a:fld>
            <a:endParaRPr lang="en-US"/>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599963485"/>
              </p:ext>
            </p:extLst>
          </p:nvPr>
        </p:nvGraphicFramePr>
        <p:xfrm>
          <a:off x="179251" y="1030513"/>
          <a:ext cx="11768909" cy="5866622"/>
        </p:xfrm>
        <a:graphic>
          <a:graphicData uri="http://schemas.openxmlformats.org/drawingml/2006/table">
            <a:tbl>
              <a:tblPr firstRow="1" bandRow="1">
                <a:tableStyleId>{5C22544A-7EE6-4342-B048-85BDC9FD1C3A}</a:tableStyleId>
              </a:tblPr>
              <a:tblGrid>
                <a:gridCol w="962775">
                  <a:extLst>
                    <a:ext uri="{9D8B030D-6E8A-4147-A177-3AD203B41FA5}">
                      <a16:colId xmlns:a16="http://schemas.microsoft.com/office/drawing/2014/main" xmlns="" val="20000"/>
                    </a:ext>
                  </a:extLst>
                </a:gridCol>
                <a:gridCol w="3034312">
                  <a:extLst>
                    <a:ext uri="{9D8B030D-6E8A-4147-A177-3AD203B41FA5}">
                      <a16:colId xmlns:a16="http://schemas.microsoft.com/office/drawing/2014/main" xmlns="" val="20001"/>
                    </a:ext>
                  </a:extLst>
                </a:gridCol>
                <a:gridCol w="7771822">
                  <a:extLst>
                    <a:ext uri="{9D8B030D-6E8A-4147-A177-3AD203B41FA5}">
                      <a16:colId xmlns:a16="http://schemas.microsoft.com/office/drawing/2014/main" xmlns="" val="20002"/>
                    </a:ext>
                  </a:extLst>
                </a:gridCol>
              </a:tblGrid>
              <a:tr h="1222737">
                <a:tc>
                  <a:txBody>
                    <a:bodyPr/>
                    <a:lstStyle/>
                    <a:p>
                      <a:pPr marL="457200" algn="l">
                        <a:lnSpc>
                          <a:spcPct val="115000"/>
                        </a:lnSpc>
                        <a:spcAft>
                          <a:spcPts val="0"/>
                        </a:spcAft>
                      </a:pPr>
                      <a:r>
                        <a:rPr lang="en-GB" sz="1800" b="1" dirty="0" smtClean="0">
                          <a:latin typeface="Tahoma" panose="020B0604030504040204" pitchFamily="34" charset="0"/>
                          <a:ea typeface="Tahoma" panose="020B0604030504040204" pitchFamily="34" charset="0"/>
                          <a:cs typeface="Tahoma" panose="020B0604030504040204" pitchFamily="34" charset="0"/>
                        </a:rPr>
                        <a:t>S/No</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457200" algn="just">
                        <a:lnSpc>
                          <a:spcPct val="115000"/>
                        </a:lnSpc>
                        <a:spcAft>
                          <a:spcPts val="0"/>
                        </a:spcAft>
                      </a:pPr>
                      <a:r>
                        <a:rPr lang="en-GB" sz="1800" b="1" dirty="0">
                          <a:latin typeface="Tahoma" panose="020B0604030504040204" pitchFamily="34" charset="0"/>
                          <a:ea typeface="Tahoma" panose="020B0604030504040204" pitchFamily="34" charset="0"/>
                          <a:cs typeface="Tahoma" panose="020B0604030504040204" pitchFamily="34" charset="0"/>
                        </a:rPr>
                        <a:t>Manifesto Commitment and Presidential Directive </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457200" algn="just">
                        <a:lnSpc>
                          <a:spcPct val="115000"/>
                        </a:lnSpc>
                        <a:spcAft>
                          <a:spcPts val="0"/>
                        </a:spcAft>
                      </a:pPr>
                      <a:r>
                        <a:rPr lang="en-GB" sz="1800" b="1" dirty="0">
                          <a:latin typeface="Tahoma" panose="020B0604030504040204" pitchFamily="34" charset="0"/>
                          <a:ea typeface="Tahoma" panose="020B0604030504040204" pitchFamily="34" charset="0"/>
                          <a:cs typeface="Tahoma" panose="020B0604030504040204" pitchFamily="34" charset="0"/>
                        </a:rPr>
                        <a:t>Progress made</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xmlns="" val="10000"/>
                  </a:ext>
                </a:extLst>
              </a:tr>
              <a:tr h="297154">
                <a:tc>
                  <a:txBody>
                    <a:bodyPr/>
                    <a:lstStyle/>
                    <a:p>
                      <a:pPr marL="457200" algn="ctr">
                        <a:lnSpc>
                          <a:spcPct val="115000"/>
                        </a:lnSpc>
                        <a:spcAft>
                          <a:spcPts val="0"/>
                        </a:spcAft>
                      </a:pPr>
                      <a:r>
                        <a:rPr lang="en-US" sz="1600" dirty="0" smtClean="0">
                          <a:latin typeface="Tahoma" panose="020B0604030504040204" pitchFamily="34" charset="0"/>
                          <a:ea typeface="Tahoma" panose="020B0604030504040204" pitchFamily="34" charset="0"/>
                          <a:cs typeface="Tahoma" panose="020B0604030504040204" pitchFamily="34" charset="0"/>
                        </a:rPr>
                        <a:t>(a)</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457200" algn="ctr">
                        <a:lnSpc>
                          <a:spcPct val="115000"/>
                        </a:lnSpc>
                        <a:spcAft>
                          <a:spcPts val="0"/>
                        </a:spcAft>
                      </a:pPr>
                      <a:r>
                        <a:rPr lang="en-US" sz="1600" dirty="0" smtClean="0">
                          <a:latin typeface="Tahoma" panose="020B0604030504040204" pitchFamily="34" charset="0"/>
                          <a:ea typeface="Tahoma" panose="020B0604030504040204" pitchFamily="34" charset="0"/>
                          <a:cs typeface="Tahoma" panose="020B0604030504040204" pitchFamily="34" charset="0"/>
                        </a:rPr>
                        <a:t>(b)</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457200" algn="ctr">
                        <a:lnSpc>
                          <a:spcPct val="115000"/>
                        </a:lnSpc>
                        <a:spcAft>
                          <a:spcPts val="0"/>
                        </a:spcAft>
                      </a:pPr>
                      <a:r>
                        <a:rPr lang="en-US" sz="1600" dirty="0" smtClean="0">
                          <a:latin typeface="Tahoma" panose="020B0604030504040204" pitchFamily="34" charset="0"/>
                          <a:ea typeface="Tahoma" panose="020B0604030504040204" pitchFamily="34" charset="0"/>
                          <a:cs typeface="Tahoma" panose="020B0604030504040204" pitchFamily="34" charset="0"/>
                        </a:rPr>
                        <a:t>(c)</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xmlns="" val="10002"/>
                  </a:ext>
                </a:extLst>
              </a:tr>
              <a:tr h="4307596">
                <a:tc>
                  <a:txBody>
                    <a:bodyPr/>
                    <a:lstStyle/>
                    <a:p>
                      <a:pPr algn="just"/>
                      <a:endParaRPr lang="en-US"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GB" sz="2000" b="1" u="sng"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Manifesto Commitment</a:t>
                      </a:r>
                      <a:r>
                        <a:rPr lang="en-GB" sz="2000" u="sng"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 </a:t>
                      </a:r>
                    </a:p>
                    <a:p>
                      <a:pPr marL="60325" marR="0" indent="344488" algn="just" defTabSz="914400" rtl="0" eaLnBrk="1" fontAlgn="auto" latinLnBrk="0" hangingPunct="1">
                        <a:lnSpc>
                          <a:spcPct val="100000"/>
                        </a:lnSpc>
                        <a:spcBef>
                          <a:spcPts val="0"/>
                        </a:spcBef>
                        <a:spcAft>
                          <a:spcPts val="0"/>
                        </a:spcAft>
                        <a:buClrTx/>
                        <a:buSzTx/>
                        <a:buFont typeface="+mj-lt"/>
                        <a:buAutoNum type="arabicPeriod"/>
                        <a:tabLst/>
                        <a:defRPr/>
                      </a:pPr>
                      <a:r>
                        <a:rPr lang="en-GB" sz="20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Continuing with Professionalization and Modernisation of the Defence and Security Forces. </a:t>
                      </a:r>
                      <a:endParaRPr lang="en-US" sz="20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endParaRPr>
                    </a:p>
                    <a:p>
                      <a:pPr algn="just"/>
                      <a:endParaRPr lang="en-US" sz="2000"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marL="457200" indent="-457200" algn="just">
                        <a:buFont typeface="+mj-lt"/>
                        <a:buAutoNum type="alphaLcParenR" startAt="2"/>
                      </a:pPr>
                      <a:r>
                        <a:rPr lang="en-US" sz="1600" b="1"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Recruitment and Training</a:t>
                      </a:r>
                      <a:r>
                        <a:rPr lang="en-GB" sz="16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a:t>
                      </a:r>
                    </a:p>
                    <a:p>
                      <a:pPr marL="166688" lvl="0" indent="0" algn="just">
                        <a:buFont typeface="Wingdings" panose="05000000000000000000" pitchFamily="2" charset="2"/>
                        <a:buNone/>
                        <a:tabLst>
                          <a:tab pos="688975" algn="l"/>
                        </a:tabLst>
                      </a:pPr>
                      <a:endParaRPr lang="en-GB" sz="500" kern="1200" dirty="0" smtClean="0">
                        <a:solidFill>
                          <a:schemeClr val="dk1"/>
                        </a:solidFill>
                        <a:effectLst/>
                        <a:latin typeface="Tahoma" panose="020B0604030504040204" pitchFamily="34" charset="0"/>
                        <a:ea typeface="Tahoma" panose="020B0604030504040204" pitchFamily="34" charset="0"/>
                        <a:cs typeface="Tahoma" panose="020B0604030504040204" pitchFamily="34" charset="0"/>
                      </a:endParaRPr>
                    </a:p>
                    <a:p>
                      <a:pPr marL="166688" lvl="0" indent="403225" algn="just">
                        <a:buFont typeface="Wingdings" panose="05000000000000000000" pitchFamily="2" charset="2"/>
                        <a:buChar char="v"/>
                        <a:tabLst>
                          <a:tab pos="688975" algn="l"/>
                        </a:tabLst>
                      </a:pPr>
                      <a:r>
                        <a:rPr lang="en-GB" sz="1600" kern="1200" baseline="0" dirty="0" smtClean="0">
                          <a:solidFill>
                            <a:schemeClr val="dk1"/>
                          </a:solidFill>
                          <a:effectLst/>
                          <a:latin typeface="Tahoma" panose="020B0604030504040204" pitchFamily="34" charset="0"/>
                          <a:ea typeface="Tahoma" panose="020B0604030504040204" pitchFamily="34" charset="0"/>
                          <a:cs typeface="Tahoma" panose="020B0604030504040204" pitchFamily="34" charset="0"/>
                        </a:rPr>
                        <a:t> The </a:t>
                      </a:r>
                      <a:r>
                        <a:rPr lang="en-GB" sz="1600" kern="1200" baseline="0" dirty="0" smtClean="0">
                          <a:solidFill>
                            <a:schemeClr val="dk1"/>
                          </a:solidFill>
                          <a:effectLst/>
                          <a:latin typeface="Tahoma" panose="020B0604030504040204" pitchFamily="34" charset="0"/>
                          <a:ea typeface="Tahoma" panose="020B0604030504040204" pitchFamily="34" charset="0"/>
                          <a:cs typeface="Tahoma" panose="020B0604030504040204" pitchFamily="34" charset="0"/>
                        </a:rPr>
                        <a:t>Ministry annually recruited an average of 4,000 able-bodied Ugandans through the District Quota system to replenish the regular Force. </a:t>
                      </a:r>
                    </a:p>
                    <a:p>
                      <a:pPr marL="166688" lvl="0" indent="0" algn="just">
                        <a:buFont typeface="Wingdings" panose="05000000000000000000" pitchFamily="2" charset="2"/>
                        <a:buNone/>
                        <a:tabLst>
                          <a:tab pos="688975" algn="l"/>
                        </a:tabLst>
                      </a:pPr>
                      <a:endParaRPr lang="en-GB" sz="300" kern="1200" dirty="0" smtClean="0">
                        <a:solidFill>
                          <a:schemeClr val="dk1"/>
                        </a:solidFill>
                        <a:effectLst/>
                        <a:latin typeface="Tahoma" panose="020B0604030504040204" pitchFamily="34" charset="0"/>
                        <a:ea typeface="Tahoma" panose="020B0604030504040204" pitchFamily="34" charset="0"/>
                        <a:cs typeface="Tahoma" panose="020B0604030504040204" pitchFamily="34" charset="0"/>
                      </a:endParaRPr>
                    </a:p>
                    <a:p>
                      <a:pPr marL="166688" lvl="0" indent="403225" algn="just">
                        <a:buFont typeface="Wingdings" panose="05000000000000000000" pitchFamily="2" charset="2"/>
                        <a:buChar char="v"/>
                        <a:tabLst>
                          <a:tab pos="688975" algn="l"/>
                        </a:tabLst>
                      </a:pPr>
                      <a:r>
                        <a:rPr lang="en-GB" sz="1600" kern="1200" dirty="0" smtClean="0">
                          <a:solidFill>
                            <a:schemeClr val="dk1"/>
                          </a:solidFill>
                          <a:effectLst/>
                          <a:latin typeface="Tahoma" panose="020B0604030504040204" pitchFamily="34" charset="0"/>
                          <a:ea typeface="Tahoma" panose="020B0604030504040204" pitchFamily="34" charset="0"/>
                          <a:cs typeface="Tahoma" panose="020B0604030504040204" pitchFamily="34" charset="0"/>
                        </a:rPr>
                        <a:t>Officers and Militants were annually trained and retrained locally and abroad for skills and knowledge acquisition to ably play their specific roles individually and collectively while executing</a:t>
                      </a:r>
                      <a:r>
                        <a:rPr lang="en-GB" sz="1600" kern="1200" baseline="0" dirty="0" smtClean="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GB" sz="1600" kern="1200" dirty="0" smtClean="0">
                          <a:solidFill>
                            <a:schemeClr val="dk1"/>
                          </a:solidFill>
                          <a:effectLst/>
                          <a:latin typeface="Tahoma" panose="020B0604030504040204" pitchFamily="34" charset="0"/>
                          <a:ea typeface="Tahoma" panose="020B0604030504040204" pitchFamily="34" charset="0"/>
                          <a:cs typeface="Tahoma" panose="020B0604030504040204" pitchFamily="34" charset="0"/>
                        </a:rPr>
                        <a:t>defence missions. Major courses range</a:t>
                      </a:r>
                      <a:r>
                        <a:rPr lang="en-GB" sz="1600" kern="1200" baseline="0" dirty="0" smtClean="0">
                          <a:solidFill>
                            <a:schemeClr val="dk1"/>
                          </a:solidFill>
                          <a:effectLst/>
                          <a:latin typeface="Tahoma" panose="020B0604030504040204" pitchFamily="34" charset="0"/>
                          <a:ea typeface="Tahoma" panose="020B0604030504040204" pitchFamily="34" charset="0"/>
                          <a:cs typeface="Tahoma" panose="020B0604030504040204" pitchFamily="34" charset="0"/>
                        </a:rPr>
                        <a:t> from Basic to Leadership training</a:t>
                      </a:r>
                      <a:r>
                        <a:rPr lang="en-GB" sz="1600" kern="1200" baseline="0" dirty="0" smtClean="0">
                          <a:solidFill>
                            <a:schemeClr val="dk1"/>
                          </a:solidFill>
                          <a:effectLst/>
                          <a:latin typeface="Tahoma" panose="020B0604030504040204" pitchFamily="34" charset="0"/>
                          <a:ea typeface="Tahoma" panose="020B0604030504040204" pitchFamily="34" charset="0"/>
                          <a:cs typeface="Tahoma" panose="020B0604030504040204" pitchFamily="34" charset="0"/>
                        </a:rPr>
                        <a:t>.</a:t>
                      </a:r>
                    </a:p>
                    <a:p>
                      <a:pPr marL="166688" lvl="0" indent="403225" algn="just">
                        <a:buFont typeface="Wingdings" panose="05000000000000000000" pitchFamily="2" charset="2"/>
                        <a:buChar char="v"/>
                        <a:tabLst>
                          <a:tab pos="688975" algn="l"/>
                        </a:tabLst>
                      </a:pPr>
                      <a:r>
                        <a:rPr lang="en-GB" sz="1600" kern="1200" baseline="0" dirty="0" smtClean="0">
                          <a:solidFill>
                            <a:schemeClr val="dk1"/>
                          </a:solidFill>
                          <a:effectLst/>
                          <a:latin typeface="Tahoma" panose="020B0604030504040204" pitchFamily="34" charset="0"/>
                          <a:ea typeface="Tahoma" panose="020B0604030504040204" pitchFamily="34" charset="0"/>
                          <a:cs typeface="Tahoma" panose="020B0604030504040204" pitchFamily="34" charset="0"/>
                        </a:rPr>
                        <a:t>The Ministry has had targeted recruitments for Scientists to enhance the strength  for doctors, pilots ,Engineers and Air Defence personnel.</a:t>
                      </a:r>
                      <a:endParaRPr lang="en-GB" sz="1600" kern="1200" baseline="0" dirty="0" smtClean="0">
                        <a:solidFill>
                          <a:schemeClr val="dk1"/>
                        </a:solidFill>
                        <a:effectLst/>
                        <a:latin typeface="Tahoma" panose="020B0604030504040204" pitchFamily="34" charset="0"/>
                        <a:ea typeface="Tahoma" panose="020B0604030504040204" pitchFamily="34" charset="0"/>
                        <a:cs typeface="Tahoma" panose="020B0604030504040204" pitchFamily="34" charset="0"/>
                      </a:endParaRPr>
                    </a:p>
                    <a:p>
                      <a:pPr marL="166688" lvl="0" indent="0" algn="just">
                        <a:buFont typeface="Wingdings" panose="05000000000000000000" pitchFamily="2" charset="2"/>
                        <a:buNone/>
                        <a:tabLst>
                          <a:tab pos="688975" algn="l"/>
                        </a:tabLst>
                      </a:pPr>
                      <a:endParaRPr lang="en-GB" sz="700" kern="1200" dirty="0" smtClean="0">
                        <a:solidFill>
                          <a:schemeClr val="dk1"/>
                        </a:solidFill>
                        <a:effectLst/>
                        <a:latin typeface="Tahoma" panose="020B0604030504040204" pitchFamily="34" charset="0"/>
                        <a:ea typeface="Tahoma" panose="020B0604030504040204" pitchFamily="34" charset="0"/>
                        <a:cs typeface="Tahoma" panose="020B0604030504040204" pitchFamily="34" charset="0"/>
                      </a:endParaRPr>
                    </a:p>
                    <a:p>
                      <a:pPr marL="166688" marR="0" lvl="0" indent="403225"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tab pos="688975" algn="l"/>
                        </a:tabLst>
                        <a:defRPr/>
                      </a:pPr>
                      <a:r>
                        <a:rPr lang="en-GB" sz="1600" kern="1200" dirty="0" smtClean="0">
                          <a:solidFill>
                            <a:schemeClr val="dk1"/>
                          </a:solidFill>
                          <a:effectLst/>
                          <a:latin typeface="Tahoma" panose="020B0604030504040204" pitchFamily="34" charset="0"/>
                          <a:ea typeface="Tahoma" panose="020B0604030504040204" pitchFamily="34" charset="0"/>
                          <a:cs typeface="Tahoma" panose="020B0604030504040204" pitchFamily="34" charset="0"/>
                        </a:rPr>
                        <a:t>The Ministry also recruited and trained</a:t>
                      </a:r>
                      <a:r>
                        <a:rPr lang="en-GB" sz="1600" kern="1200" baseline="0" dirty="0" smtClean="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GB" sz="1600" kern="1200" dirty="0" smtClean="0">
                          <a:solidFill>
                            <a:schemeClr val="dk1"/>
                          </a:solidFill>
                          <a:effectLst/>
                          <a:latin typeface="Tahoma" panose="020B0604030504040204" pitchFamily="34" charset="0"/>
                          <a:ea typeface="Tahoma" panose="020B0604030504040204" pitchFamily="34" charset="0"/>
                          <a:cs typeface="Tahoma" panose="020B0604030504040204" pitchFamily="34" charset="0"/>
                        </a:rPr>
                        <a:t>over 26,000 </a:t>
                      </a:r>
                      <a:r>
                        <a:rPr lang="en-GB" sz="1600" kern="1200" dirty="0" smtClean="0">
                          <a:solidFill>
                            <a:schemeClr val="dk1"/>
                          </a:solidFill>
                          <a:effectLst/>
                          <a:latin typeface="Tahoma" panose="020B0604030504040204" pitchFamily="34" charset="0"/>
                          <a:ea typeface="Tahoma" panose="020B0604030504040204" pitchFamily="34" charset="0"/>
                          <a:cs typeface="Tahoma" panose="020B0604030504040204" pitchFamily="34" charset="0"/>
                        </a:rPr>
                        <a:t>LDPs </a:t>
                      </a:r>
                      <a:r>
                        <a:rPr lang="en-GB" sz="1600" kern="1200" dirty="0" smtClean="0">
                          <a:solidFill>
                            <a:schemeClr val="dk1"/>
                          </a:solidFill>
                          <a:effectLst/>
                          <a:latin typeface="Tahoma" panose="020B0604030504040204" pitchFamily="34" charset="0"/>
                          <a:ea typeface="Tahoma" panose="020B0604030504040204" pitchFamily="34" charset="0"/>
                          <a:cs typeface="Tahoma" panose="020B0604030504040204" pitchFamily="34" charset="0"/>
                        </a:rPr>
                        <a:t>to complement the regular force in sustaining peace and stability in Kampala and across the Country. </a:t>
                      </a:r>
                      <a:endParaRPr lang="en-US" sz="16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endParaRPr>
                    </a:p>
                    <a:p>
                      <a:pPr marL="166688" lvl="0" indent="0" algn="just">
                        <a:buFont typeface="Wingdings" panose="05000000000000000000" pitchFamily="2" charset="2"/>
                        <a:buNone/>
                        <a:tabLst>
                          <a:tab pos="688975" algn="l"/>
                        </a:tabLst>
                      </a:pPr>
                      <a:endParaRPr lang="en-GB" sz="800" kern="1200" dirty="0" smtClean="0">
                        <a:solidFill>
                          <a:schemeClr val="dk1"/>
                        </a:solidFill>
                        <a:effectLst/>
                        <a:latin typeface="Tahoma" panose="020B0604030504040204" pitchFamily="34" charset="0"/>
                        <a:ea typeface="Tahoma" panose="020B0604030504040204" pitchFamily="34" charset="0"/>
                        <a:cs typeface="Tahoma" panose="020B0604030504040204" pitchFamily="34" charset="0"/>
                      </a:endParaRPr>
                    </a:p>
                    <a:p>
                      <a:pPr marL="166688" marR="0" lvl="0" indent="403225"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tab pos="688975" algn="l"/>
                        </a:tabLst>
                        <a:defRPr/>
                      </a:pPr>
                      <a:r>
                        <a:rPr lang="en-GB" sz="1600" kern="1200" dirty="0" smtClean="0">
                          <a:solidFill>
                            <a:schemeClr val="dk1"/>
                          </a:solidFill>
                          <a:effectLst/>
                          <a:latin typeface="Tahoma" panose="020B0604030504040204" pitchFamily="34" charset="0"/>
                          <a:ea typeface="Tahoma" panose="020B0604030504040204" pitchFamily="34" charset="0"/>
                          <a:cs typeface="Tahoma" panose="020B0604030504040204" pitchFamily="34" charset="0"/>
                        </a:rPr>
                        <a:t> Courses for</a:t>
                      </a:r>
                      <a:r>
                        <a:rPr lang="en-GB" sz="1600" kern="1200" baseline="0" dirty="0" smtClean="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GB" sz="1600" kern="1200" dirty="0" smtClean="0">
                          <a:solidFill>
                            <a:schemeClr val="dk1"/>
                          </a:solidFill>
                          <a:effectLst/>
                          <a:latin typeface="Tahoma" panose="020B0604030504040204" pitchFamily="34" charset="0"/>
                          <a:ea typeface="Tahoma" panose="020B0604030504040204" pitchFamily="34" charset="0"/>
                          <a:cs typeface="Tahoma" panose="020B0604030504040204" pitchFamily="34" charset="0"/>
                        </a:rPr>
                        <a:t>the award in Diploma, </a:t>
                      </a:r>
                      <a:r>
                        <a:rPr lang="en-GB" sz="1600" kern="1200" dirty="0" smtClean="0">
                          <a:solidFill>
                            <a:schemeClr val="dk1"/>
                          </a:solidFill>
                          <a:effectLst/>
                          <a:latin typeface="Tahoma" panose="020B0604030504040204" pitchFamily="34" charset="0"/>
                          <a:ea typeface="Tahoma" panose="020B0604030504040204" pitchFamily="34" charset="0"/>
                          <a:cs typeface="Tahoma" panose="020B0604030504040204" pitchFamily="34" charset="0"/>
                        </a:rPr>
                        <a:t>Bachelor’s and Master’s Degrees </a:t>
                      </a:r>
                      <a:r>
                        <a:rPr lang="en-GB" sz="1600" kern="1200" dirty="0" smtClean="0">
                          <a:solidFill>
                            <a:schemeClr val="dk1"/>
                          </a:solidFill>
                          <a:effectLst/>
                          <a:latin typeface="Tahoma" panose="020B0604030504040204" pitchFamily="34" charset="0"/>
                          <a:ea typeface="Tahoma" panose="020B0604030504040204" pitchFamily="34" charset="0"/>
                          <a:cs typeface="Tahoma" panose="020B0604030504040204" pitchFamily="34" charset="0"/>
                        </a:rPr>
                        <a:t>were undertaken </a:t>
                      </a:r>
                      <a:r>
                        <a:rPr lang="en-GB" sz="1600" kern="1200" dirty="0" smtClean="0">
                          <a:solidFill>
                            <a:schemeClr val="dk1"/>
                          </a:solidFill>
                          <a:effectLst/>
                          <a:latin typeface="Tahoma" panose="020B0604030504040204" pitchFamily="34" charset="0"/>
                          <a:ea typeface="Tahoma" panose="020B0604030504040204" pitchFamily="34" charset="0"/>
                          <a:cs typeface="Tahoma" panose="020B0604030504040204" pitchFamily="34" charset="0"/>
                        </a:rPr>
                        <a:t>in a bid to build capacity of Officers. </a:t>
                      </a:r>
                      <a:r>
                        <a:rPr lang="en-GB" sz="1600" kern="1200" dirty="0" smtClean="0">
                          <a:solidFill>
                            <a:schemeClr val="dk1"/>
                          </a:solidFill>
                          <a:effectLst/>
                          <a:latin typeface="Tahoma" panose="020B0604030504040204" pitchFamily="34" charset="0"/>
                          <a:ea typeface="Tahoma" panose="020B0604030504040204" pitchFamily="34" charset="0"/>
                          <a:cs typeface="Tahoma" panose="020B0604030504040204" pitchFamily="34" charset="0"/>
                        </a:rPr>
                        <a:t>SCSC-Kimaka,</a:t>
                      </a:r>
                      <a:r>
                        <a:rPr lang="en-GB" sz="1600" kern="1200" baseline="0" dirty="0" smtClean="0">
                          <a:solidFill>
                            <a:schemeClr val="dk1"/>
                          </a:solidFill>
                          <a:effectLst/>
                          <a:latin typeface="Tahoma" panose="020B0604030504040204" pitchFamily="34" charset="0"/>
                          <a:ea typeface="Tahoma" panose="020B0604030504040204" pitchFamily="34" charset="0"/>
                          <a:cs typeface="Tahoma" panose="020B0604030504040204" pitchFamily="34" charset="0"/>
                        </a:rPr>
                        <a:t> </a:t>
                      </a:r>
                      <a:r>
                        <a:rPr lang="en-GB" sz="1600" kern="1200" dirty="0" smtClean="0">
                          <a:solidFill>
                            <a:schemeClr val="dk1"/>
                          </a:solidFill>
                          <a:effectLst/>
                          <a:latin typeface="Tahoma" panose="020B0604030504040204" pitchFamily="34" charset="0"/>
                          <a:ea typeface="Tahoma" panose="020B0604030504040204" pitchFamily="34" charset="0"/>
                          <a:cs typeface="Tahoma" panose="020B0604030504040204" pitchFamily="34" charset="0"/>
                        </a:rPr>
                        <a:t>UMA – Kabamba</a:t>
                      </a:r>
                      <a:r>
                        <a:rPr lang="en-GB" sz="1600" kern="1200" baseline="0" dirty="0" smtClean="0">
                          <a:solidFill>
                            <a:schemeClr val="dk1"/>
                          </a:solidFill>
                          <a:effectLst/>
                          <a:latin typeface="Tahoma" panose="020B0604030504040204" pitchFamily="34" charset="0"/>
                          <a:ea typeface="Tahoma" panose="020B0604030504040204" pitchFamily="34" charset="0"/>
                          <a:cs typeface="Tahoma" panose="020B0604030504040204" pitchFamily="34" charset="0"/>
                        </a:rPr>
                        <a:t> and UMEC – Lugazi are affiliated and accredited to </a:t>
                      </a:r>
                      <a:r>
                        <a:rPr lang="en-GB" sz="1600" kern="1200" baseline="0" dirty="0" err="1" smtClean="0">
                          <a:solidFill>
                            <a:schemeClr val="dk1"/>
                          </a:solidFill>
                          <a:effectLst/>
                          <a:latin typeface="Tahoma" panose="020B0604030504040204" pitchFamily="34" charset="0"/>
                          <a:ea typeface="Tahoma" panose="020B0604030504040204" pitchFamily="34" charset="0"/>
                          <a:cs typeface="Tahoma" panose="020B0604030504040204" pitchFamily="34" charset="0"/>
                        </a:rPr>
                        <a:t>Makerere</a:t>
                      </a:r>
                      <a:r>
                        <a:rPr lang="en-GB" sz="1600" kern="1200" baseline="0" dirty="0" smtClean="0">
                          <a:solidFill>
                            <a:schemeClr val="dk1"/>
                          </a:solidFill>
                          <a:effectLst/>
                          <a:latin typeface="Tahoma" panose="020B0604030504040204" pitchFamily="34" charset="0"/>
                          <a:ea typeface="Tahoma" panose="020B0604030504040204" pitchFamily="34" charset="0"/>
                          <a:cs typeface="Tahoma" panose="020B0604030504040204" pitchFamily="34" charset="0"/>
                        </a:rPr>
                        <a:t> and </a:t>
                      </a:r>
                      <a:r>
                        <a:rPr lang="en-GB" sz="1600" kern="1200" baseline="0" dirty="0" err="1" smtClean="0">
                          <a:solidFill>
                            <a:schemeClr val="dk1"/>
                          </a:solidFill>
                          <a:effectLst/>
                          <a:latin typeface="Tahoma" panose="020B0604030504040204" pitchFamily="34" charset="0"/>
                          <a:ea typeface="Tahoma" panose="020B0604030504040204" pitchFamily="34" charset="0"/>
                          <a:cs typeface="Tahoma" panose="020B0604030504040204" pitchFamily="34" charset="0"/>
                        </a:rPr>
                        <a:t>Kyambogo</a:t>
                      </a:r>
                      <a:r>
                        <a:rPr lang="en-GB" sz="1600" kern="1200" baseline="0" dirty="0" smtClean="0">
                          <a:solidFill>
                            <a:schemeClr val="dk1"/>
                          </a:solidFill>
                          <a:effectLst/>
                          <a:latin typeface="Tahoma" panose="020B0604030504040204" pitchFamily="34" charset="0"/>
                          <a:ea typeface="Tahoma" panose="020B0604030504040204" pitchFamily="34" charset="0"/>
                          <a:cs typeface="Tahoma" panose="020B0604030504040204" pitchFamily="34" charset="0"/>
                        </a:rPr>
                        <a:t> Universities. </a:t>
                      </a:r>
                      <a:endParaRPr lang="en-GB" sz="1600" kern="1200" dirty="0" smtClean="0">
                        <a:solidFill>
                          <a:schemeClr val="dk1"/>
                        </a:solidFill>
                        <a:effectLst/>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2198573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20527"/>
          </a:xfrm>
        </p:spPr>
        <p:txBody>
          <a:bodyPr>
            <a:normAutofit fontScale="90000"/>
          </a:bodyPr>
          <a:lstStyle/>
          <a:p>
            <a:pPr algn="ctr"/>
            <a:r>
              <a:rPr lang="en-US" b="1" dirty="0">
                <a:latin typeface="Tahoma" pitchFamily="34" charset="0"/>
                <a:ea typeface="Tahoma" pitchFamily="34" charset="0"/>
                <a:cs typeface="Tahoma" pitchFamily="34" charset="0"/>
              </a:rPr>
              <a:t>T</a:t>
            </a:r>
            <a:r>
              <a:rPr lang="en-US" b="1" dirty="0" smtClean="0">
                <a:latin typeface="Tahoma" pitchFamily="34" charset="0"/>
                <a:ea typeface="Tahoma" pitchFamily="34" charset="0"/>
                <a:cs typeface="Tahoma" pitchFamily="34" charset="0"/>
              </a:rPr>
              <a:t>raining</a:t>
            </a:r>
            <a:endParaRPr lang="en-US" b="1" dirty="0">
              <a:latin typeface="Tahoma" pitchFamily="34" charset="0"/>
              <a:ea typeface="Tahoma" pitchFamily="34" charset="0"/>
              <a:cs typeface="Tahoma" pitchFamily="34" charset="0"/>
            </a:endParaRPr>
          </a:p>
        </p:txBody>
      </p:sp>
      <p:sp>
        <p:nvSpPr>
          <p:cNvPr id="4" name="Slide Number Placeholder 3"/>
          <p:cNvSpPr>
            <a:spLocks noGrp="1"/>
          </p:cNvSpPr>
          <p:nvPr>
            <p:ph type="sldNum" sz="quarter" idx="12"/>
          </p:nvPr>
        </p:nvSpPr>
        <p:spPr/>
        <p:txBody>
          <a:bodyPr/>
          <a:lstStyle/>
          <a:p>
            <a:fld id="{FC31C739-2422-4EE0-80D0-F8552E44D9D1}" type="slidenum">
              <a:rPr lang="en-US" smtClean="0"/>
              <a:pPr/>
              <a:t>14</a:t>
            </a:fld>
            <a:endParaRPr lang="en-US"/>
          </a:p>
        </p:txBody>
      </p:sp>
      <p:pic>
        <p:nvPicPr>
          <p:cNvPr id="5" name="Picture 4" descr="UPDF Conducts its First Airforce Cadet Course"/>
          <p:cNvPicPr/>
          <p:nvPr/>
        </p:nvPicPr>
        <p:blipFill>
          <a:blip r:embed="rId2">
            <a:extLst>
              <a:ext uri="{28A0092B-C50C-407E-A947-70E740481C1C}">
                <a14:useLocalDpi xmlns:a14="http://schemas.microsoft.com/office/drawing/2010/main" val="0"/>
              </a:ext>
            </a:extLst>
          </a:blip>
          <a:srcRect/>
          <a:stretch>
            <a:fillRect/>
          </a:stretch>
        </p:blipFill>
        <p:spPr bwMode="auto">
          <a:xfrm>
            <a:off x="1067978" y="1316340"/>
            <a:ext cx="5332822" cy="4524263"/>
          </a:xfrm>
          <a:prstGeom prst="rect">
            <a:avLst/>
          </a:prstGeom>
          <a:noFill/>
          <a:ln>
            <a:noFill/>
          </a:ln>
        </p:spPr>
      </p:pic>
      <p:pic>
        <p:nvPicPr>
          <p:cNvPr id="6" name="Picture 5" descr="http://www.sunrise.ug/wp-content/uploads/2020/08/PSX_20200824_140538.jpg"/>
          <p:cNvPicPr/>
          <p:nvPr/>
        </p:nvPicPr>
        <p:blipFill>
          <a:blip r:embed="rId3">
            <a:extLst>
              <a:ext uri="{28A0092B-C50C-407E-A947-70E740481C1C}">
                <a14:useLocalDpi xmlns:a14="http://schemas.microsoft.com/office/drawing/2010/main" val="0"/>
              </a:ext>
            </a:extLst>
          </a:blip>
          <a:srcRect/>
          <a:stretch>
            <a:fillRect/>
          </a:stretch>
        </p:blipFill>
        <p:spPr bwMode="auto">
          <a:xfrm>
            <a:off x="6622374" y="1301350"/>
            <a:ext cx="5294323" cy="4524263"/>
          </a:xfrm>
          <a:prstGeom prst="rect">
            <a:avLst/>
          </a:prstGeom>
          <a:noFill/>
          <a:ln>
            <a:noFill/>
          </a:ln>
        </p:spPr>
      </p:pic>
    </p:spTree>
    <p:extLst>
      <p:ext uri="{BB962C8B-B14F-4D97-AF65-F5344CB8AC3E}">
        <p14:creationId xmlns:p14="http://schemas.microsoft.com/office/powerpoint/2010/main" val="5776193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C31C739-2422-4EE0-80D0-F8552E44D9D1}" type="slidenum">
              <a:rPr lang="en-US" smtClean="0"/>
              <a:pPr/>
              <a:t>15</a:t>
            </a:fld>
            <a:endParaRPr lang="en-US"/>
          </a:p>
        </p:txBody>
      </p:sp>
      <p:pic>
        <p:nvPicPr>
          <p:cNvPr id="5" name="Picture 4" descr="F:\CPP 1\CPP Pics\training\Trainees demostrating at Military police passout at Masindi.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2205" y="1195755"/>
            <a:ext cx="5336564" cy="4923692"/>
          </a:xfrm>
          <a:prstGeom prst="rect">
            <a:avLst/>
          </a:prstGeom>
          <a:noFill/>
          <a:ln>
            <a:noFill/>
          </a:ln>
        </p:spPr>
      </p:pic>
      <p:pic>
        <p:nvPicPr>
          <p:cNvPr id="6" name="Picture 5" descr="F:\CPP 1\CPP Pics\training\Trainees withdraw after an assualt to enemy location at a demostration exercise at Masindi Military Training School.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92558" y="1195755"/>
            <a:ext cx="5039897" cy="4808951"/>
          </a:xfrm>
          <a:prstGeom prst="rect">
            <a:avLst/>
          </a:prstGeom>
          <a:noFill/>
          <a:ln>
            <a:noFill/>
          </a:ln>
        </p:spPr>
      </p:pic>
      <p:sp>
        <p:nvSpPr>
          <p:cNvPr id="2" name="TextBox 1"/>
          <p:cNvSpPr txBox="1"/>
          <p:nvPr/>
        </p:nvSpPr>
        <p:spPr>
          <a:xfrm>
            <a:off x="3462728" y="494675"/>
            <a:ext cx="3927423" cy="707886"/>
          </a:xfrm>
          <a:prstGeom prst="rect">
            <a:avLst/>
          </a:prstGeom>
          <a:noFill/>
        </p:spPr>
        <p:txBody>
          <a:bodyPr wrap="square" rtlCol="0">
            <a:spAutoFit/>
          </a:bodyPr>
          <a:lstStyle/>
          <a:p>
            <a:pPr algn="ctr"/>
            <a:r>
              <a:rPr lang="en-US" sz="4000" b="1" dirty="0"/>
              <a:t>Tr</a:t>
            </a:r>
            <a:r>
              <a:rPr lang="en-US" sz="4000" b="1" dirty="0" smtClean="0"/>
              <a:t>aining</a:t>
            </a:r>
            <a:r>
              <a:rPr lang="en-US" dirty="0" smtClean="0"/>
              <a:t> </a:t>
            </a:r>
            <a:endParaRPr lang="en-US" dirty="0"/>
          </a:p>
        </p:txBody>
      </p:sp>
    </p:spTree>
    <p:extLst>
      <p:ext uri="{BB962C8B-B14F-4D97-AF65-F5344CB8AC3E}">
        <p14:creationId xmlns:p14="http://schemas.microsoft.com/office/powerpoint/2010/main" val="35273446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3920" y="182245"/>
            <a:ext cx="10515600" cy="1013509"/>
          </a:xfrm>
        </p:spPr>
        <p:txBody>
          <a:bodyPr>
            <a:normAutofit fontScale="90000"/>
          </a:bodyPr>
          <a:lstStyle/>
          <a:p>
            <a:pPr algn="ctr"/>
            <a:r>
              <a:rPr lang="en-US" b="1" dirty="0" smtClean="0"/>
              <a:t/>
            </a:r>
            <a:br>
              <a:rPr lang="en-US" b="1" dirty="0" smtClean="0"/>
            </a:br>
            <a:r>
              <a:rPr lang="en-US" sz="4000" b="1" dirty="0" smtClean="0">
                <a:latin typeface="Tahoma" pitchFamily="34" charset="0"/>
                <a:ea typeface="Tahoma" pitchFamily="34" charset="0"/>
                <a:cs typeface="Tahoma" pitchFamily="34" charset="0"/>
              </a:rPr>
              <a:t>Pass </a:t>
            </a:r>
            <a:r>
              <a:rPr lang="en-US" sz="4000" b="1" dirty="0">
                <a:latin typeface="Tahoma" pitchFamily="34" charset="0"/>
                <a:ea typeface="Tahoma" pitchFamily="34" charset="0"/>
                <a:cs typeface="Tahoma" pitchFamily="34" charset="0"/>
              </a:rPr>
              <a:t>out </a:t>
            </a:r>
            <a:r>
              <a:rPr lang="en-US" sz="4000" b="1" dirty="0" smtClean="0">
                <a:latin typeface="Tahoma" pitchFamily="34" charset="0"/>
                <a:ea typeface="Tahoma" pitchFamily="34" charset="0"/>
                <a:cs typeface="Tahoma" pitchFamily="34" charset="0"/>
              </a:rPr>
              <a:t>of Young </a:t>
            </a:r>
            <a:r>
              <a:rPr lang="en-US" sz="4000" b="1" dirty="0">
                <a:latin typeface="Tahoma" pitchFamily="34" charset="0"/>
                <a:ea typeface="Tahoma" pitchFamily="34" charset="0"/>
                <a:cs typeface="Tahoma" pitchFamily="34" charset="0"/>
              </a:rPr>
              <a:t>Officers at UMA - Kabamba</a:t>
            </a:r>
            <a:r>
              <a:rPr lang="en-US" b="1" dirty="0"/>
              <a:t/>
            </a:r>
            <a:br>
              <a:rPr lang="en-US" b="1" dirty="0"/>
            </a:br>
            <a:endParaRPr lang="en-US" dirty="0"/>
          </a:p>
        </p:txBody>
      </p:sp>
      <p:sp>
        <p:nvSpPr>
          <p:cNvPr id="4" name="Slide Number Placeholder 3"/>
          <p:cNvSpPr>
            <a:spLocks noGrp="1"/>
          </p:cNvSpPr>
          <p:nvPr>
            <p:ph type="sldNum" sz="quarter" idx="12"/>
          </p:nvPr>
        </p:nvSpPr>
        <p:spPr/>
        <p:txBody>
          <a:bodyPr/>
          <a:lstStyle/>
          <a:p>
            <a:fld id="{FC31C739-2422-4EE0-80D0-F8552E44D9D1}" type="slidenum">
              <a:rPr lang="en-US" smtClean="0"/>
              <a:pPr/>
              <a:t>16</a:t>
            </a:fld>
            <a:endParaRPr lang="en-US"/>
          </a:p>
        </p:txBody>
      </p:sp>
      <p:pic>
        <p:nvPicPr>
          <p:cNvPr id="6" name="Picture 5" descr="F:\CPP 1\CPP Pics\training\commissioning of young officers at Kabamba.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02326" y="1195755"/>
            <a:ext cx="5472331" cy="4957396"/>
          </a:xfrm>
          <a:prstGeom prst="rect">
            <a:avLst/>
          </a:prstGeom>
          <a:noFill/>
          <a:ln>
            <a:noFill/>
          </a:ln>
        </p:spPr>
      </p:pic>
      <p:pic>
        <p:nvPicPr>
          <p:cNvPr id="8" name="Picture 7" descr="F:\CPP 1\CPP Pics\training\DSC_7739.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370" y="1448972"/>
            <a:ext cx="5359790" cy="4572000"/>
          </a:xfrm>
          <a:prstGeom prst="rect">
            <a:avLst/>
          </a:prstGeom>
          <a:noFill/>
          <a:ln>
            <a:noFill/>
          </a:ln>
        </p:spPr>
      </p:pic>
    </p:spTree>
    <p:extLst>
      <p:ext uri="{BB962C8B-B14F-4D97-AF65-F5344CB8AC3E}">
        <p14:creationId xmlns:p14="http://schemas.microsoft.com/office/powerpoint/2010/main" val="4912594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49275"/>
          </a:xfrm>
        </p:spPr>
        <p:txBody>
          <a:bodyPr>
            <a:normAutofit fontScale="90000"/>
          </a:bodyPr>
          <a:lstStyle/>
          <a:p>
            <a:pPr algn="ctr"/>
            <a:r>
              <a:rPr lang="en-GB" b="1" dirty="0" smtClean="0">
                <a:latin typeface="Tahoma" pitchFamily="34" charset="0"/>
                <a:ea typeface="Tahoma" pitchFamily="34" charset="0"/>
                <a:cs typeface="Tahoma" pitchFamily="34" charset="0"/>
              </a:rPr>
              <a:t>UPDF Commandos Training</a:t>
            </a:r>
            <a:endParaRPr lang="en-GB" b="1" dirty="0">
              <a:latin typeface="Tahoma" pitchFamily="34" charset="0"/>
              <a:ea typeface="Tahoma" pitchFamily="34" charset="0"/>
              <a:cs typeface="Tahoma" pitchFamily="34" charset="0"/>
            </a:endParaRPr>
          </a:p>
        </p:txBody>
      </p:sp>
      <p:sp>
        <p:nvSpPr>
          <p:cNvPr id="4" name="Slide Number Placeholder 3"/>
          <p:cNvSpPr>
            <a:spLocks noGrp="1"/>
          </p:cNvSpPr>
          <p:nvPr>
            <p:ph type="sldNum" sz="quarter" idx="12"/>
          </p:nvPr>
        </p:nvSpPr>
        <p:spPr/>
        <p:txBody>
          <a:bodyPr/>
          <a:lstStyle/>
          <a:p>
            <a:fld id="{FC31C739-2422-4EE0-80D0-F8552E44D9D1}" type="slidenum">
              <a:rPr lang="en-US" smtClean="0"/>
              <a:pPr/>
              <a:t>17</a:t>
            </a:fld>
            <a:endParaRPr lang="en-US"/>
          </a:p>
        </p:txBody>
      </p:sp>
      <p:pic>
        <p:nvPicPr>
          <p:cNvPr id="5" name="Picture 4" descr="Activists in push to block sale of Israeli firearms to SFC - Daily Monitor"/>
          <p:cNvPicPr/>
          <p:nvPr/>
        </p:nvPicPr>
        <p:blipFill>
          <a:blip r:embed="rId2">
            <a:extLst>
              <a:ext uri="{28A0092B-C50C-407E-A947-70E740481C1C}">
                <a14:useLocalDpi xmlns:a14="http://schemas.microsoft.com/office/drawing/2010/main" val="0"/>
              </a:ext>
            </a:extLst>
          </a:blip>
          <a:srcRect/>
          <a:stretch>
            <a:fillRect/>
          </a:stretch>
        </p:blipFill>
        <p:spPr bwMode="auto">
          <a:xfrm>
            <a:off x="533400" y="1386840"/>
            <a:ext cx="5394960" cy="4831080"/>
          </a:xfrm>
          <a:prstGeom prst="rect">
            <a:avLst/>
          </a:prstGeom>
          <a:noFill/>
          <a:ln>
            <a:noFill/>
          </a:ln>
        </p:spPr>
      </p:pic>
      <p:pic>
        <p:nvPicPr>
          <p:cNvPr id="6" name="Picture 5" descr="Museveni Passes Out SFC Commandos, Praises UPDF Quality » Business Focus"/>
          <p:cNvPicPr/>
          <p:nvPr/>
        </p:nvPicPr>
        <p:blipFill>
          <a:blip r:embed="rId3">
            <a:extLst>
              <a:ext uri="{28A0092B-C50C-407E-A947-70E740481C1C}">
                <a14:useLocalDpi xmlns:a14="http://schemas.microsoft.com/office/drawing/2010/main" val="0"/>
              </a:ext>
            </a:extLst>
          </a:blip>
          <a:srcRect/>
          <a:stretch>
            <a:fillRect/>
          </a:stretch>
        </p:blipFill>
        <p:spPr bwMode="auto">
          <a:xfrm>
            <a:off x="6324600" y="1386840"/>
            <a:ext cx="5349240" cy="4831080"/>
          </a:xfrm>
          <a:prstGeom prst="rect">
            <a:avLst/>
          </a:prstGeom>
          <a:noFill/>
          <a:ln>
            <a:noFill/>
          </a:ln>
        </p:spPr>
      </p:pic>
    </p:spTree>
    <p:extLst>
      <p:ext uri="{BB962C8B-B14F-4D97-AF65-F5344CB8AC3E}">
        <p14:creationId xmlns:p14="http://schemas.microsoft.com/office/powerpoint/2010/main" val="42397676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05030"/>
          </a:xfrm>
        </p:spPr>
        <p:txBody>
          <a:bodyPr>
            <a:normAutofit fontScale="90000"/>
          </a:bodyPr>
          <a:lstStyle/>
          <a:p>
            <a:pPr algn="ctr"/>
            <a:r>
              <a:rPr lang="en-US" b="1" dirty="0" smtClean="0">
                <a:latin typeface="Tahoma" panose="020B0604030504040204" pitchFamily="34" charset="0"/>
                <a:ea typeface="Tahoma" panose="020B0604030504040204" pitchFamily="34" charset="0"/>
                <a:cs typeface="Tahoma" panose="020B0604030504040204" pitchFamily="34" charset="0"/>
              </a:rPr>
              <a:t>Recruitment at Kololo Air Strip</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2"/>
          </p:nvPr>
        </p:nvSpPr>
        <p:spPr/>
        <p:txBody>
          <a:bodyPr/>
          <a:lstStyle/>
          <a:p>
            <a:fld id="{FC31C739-2422-4EE0-80D0-F8552E44D9D1}" type="slidenum">
              <a:rPr lang="en-US" smtClean="0"/>
              <a:pPr/>
              <a:t>18</a:t>
            </a:fld>
            <a:endParaRPr lang="en-US"/>
          </a:p>
        </p:txBody>
      </p:sp>
      <p:pic>
        <p:nvPicPr>
          <p:cNvPr id="6" name="Picture 5" descr="UPDF-2 – Sunrise"/>
          <p:cNvPicPr/>
          <p:nvPr/>
        </p:nvPicPr>
        <p:blipFill>
          <a:blip r:embed="rId2">
            <a:extLst>
              <a:ext uri="{28A0092B-C50C-407E-A947-70E740481C1C}">
                <a14:useLocalDpi xmlns:a14="http://schemas.microsoft.com/office/drawing/2010/main" val="0"/>
              </a:ext>
            </a:extLst>
          </a:blip>
          <a:srcRect/>
          <a:stretch>
            <a:fillRect/>
          </a:stretch>
        </p:blipFill>
        <p:spPr bwMode="auto">
          <a:xfrm>
            <a:off x="1434906" y="1459692"/>
            <a:ext cx="8243666" cy="4307122"/>
          </a:xfrm>
          <a:prstGeom prst="rect">
            <a:avLst/>
          </a:prstGeom>
          <a:noFill/>
          <a:ln>
            <a:noFill/>
          </a:ln>
        </p:spPr>
      </p:pic>
    </p:spTree>
    <p:extLst>
      <p:ext uri="{BB962C8B-B14F-4D97-AF65-F5344CB8AC3E}">
        <p14:creationId xmlns:p14="http://schemas.microsoft.com/office/powerpoint/2010/main" val="9676356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835685" cy="631067"/>
          </a:xfrm>
        </p:spPr>
        <p:txBody>
          <a:bodyPr>
            <a:noAutofit/>
          </a:bodyPr>
          <a:lstStyle/>
          <a:p>
            <a:pPr marL="1200150" lvl="1" indent="-742950">
              <a:spcBef>
                <a:spcPts val="0"/>
              </a:spcBef>
              <a:defRPr/>
            </a:pPr>
            <a:r>
              <a:rPr lang="en-GB" sz="2800" b="1" dirty="0">
                <a:latin typeface="Tahoma" pitchFamily="34" charset="0"/>
                <a:ea typeface="Tahoma" pitchFamily="34" charset="0"/>
                <a:cs typeface="Tahoma" pitchFamily="34" charset="0"/>
              </a:rPr>
              <a:t>Key Manifesto achievements  for the end-term (2016 – 2021)</a:t>
            </a:r>
          </a:p>
        </p:txBody>
      </p:sp>
      <p:sp>
        <p:nvSpPr>
          <p:cNvPr id="4" name="Slide Number Placeholder 3"/>
          <p:cNvSpPr>
            <a:spLocks noGrp="1"/>
          </p:cNvSpPr>
          <p:nvPr>
            <p:ph type="sldNum" sz="quarter" idx="12"/>
          </p:nvPr>
        </p:nvSpPr>
        <p:spPr/>
        <p:txBody>
          <a:bodyPr/>
          <a:lstStyle/>
          <a:p>
            <a:fld id="{FC31C739-2422-4EE0-80D0-F8552E44D9D1}" type="slidenum">
              <a:rPr lang="en-US" smtClean="0"/>
              <a:pPr/>
              <a:t>19</a:t>
            </a:fld>
            <a:endParaRPr lang="en-US"/>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4089524297"/>
              </p:ext>
            </p:extLst>
          </p:nvPr>
        </p:nvGraphicFramePr>
        <p:xfrm>
          <a:off x="232229" y="798285"/>
          <a:ext cx="11727542" cy="5562552"/>
        </p:xfrm>
        <a:graphic>
          <a:graphicData uri="http://schemas.openxmlformats.org/drawingml/2006/table">
            <a:tbl>
              <a:tblPr firstRow="1" bandRow="1">
                <a:tableStyleId>{5C22544A-7EE6-4342-B048-85BDC9FD1C3A}</a:tableStyleId>
              </a:tblPr>
              <a:tblGrid>
                <a:gridCol w="1192810">
                  <a:extLst>
                    <a:ext uri="{9D8B030D-6E8A-4147-A177-3AD203B41FA5}">
                      <a16:colId xmlns:a16="http://schemas.microsoft.com/office/drawing/2014/main" xmlns="" val="20000"/>
                    </a:ext>
                  </a:extLst>
                </a:gridCol>
                <a:gridCol w="4191990">
                  <a:extLst>
                    <a:ext uri="{9D8B030D-6E8A-4147-A177-3AD203B41FA5}">
                      <a16:colId xmlns:a16="http://schemas.microsoft.com/office/drawing/2014/main" xmlns="" val="20001"/>
                    </a:ext>
                  </a:extLst>
                </a:gridCol>
                <a:gridCol w="6342742">
                  <a:extLst>
                    <a:ext uri="{9D8B030D-6E8A-4147-A177-3AD203B41FA5}">
                      <a16:colId xmlns:a16="http://schemas.microsoft.com/office/drawing/2014/main" xmlns="" val="20002"/>
                    </a:ext>
                  </a:extLst>
                </a:gridCol>
              </a:tblGrid>
              <a:tr h="781133">
                <a:tc>
                  <a:txBody>
                    <a:bodyPr/>
                    <a:lstStyle/>
                    <a:p>
                      <a:pPr marL="457200" algn="l">
                        <a:lnSpc>
                          <a:spcPct val="115000"/>
                        </a:lnSpc>
                        <a:spcAft>
                          <a:spcPts val="0"/>
                        </a:spcAft>
                      </a:pPr>
                      <a:r>
                        <a:rPr lang="en-US" sz="1600" dirty="0" smtClean="0">
                          <a:latin typeface="Tahoma" panose="020B0604030504040204" pitchFamily="34" charset="0"/>
                          <a:ea typeface="Tahoma" panose="020B0604030504040204" pitchFamily="34" charset="0"/>
                          <a:cs typeface="Tahoma" panose="020B0604030504040204" pitchFamily="34" charset="0"/>
                        </a:rPr>
                        <a:t>S/No</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457200" algn="l">
                        <a:lnSpc>
                          <a:spcPct val="115000"/>
                        </a:lnSpc>
                        <a:spcAft>
                          <a:spcPts val="0"/>
                        </a:spcAft>
                      </a:pPr>
                      <a:r>
                        <a:rPr lang="en-GB" sz="1800" b="1" dirty="0">
                          <a:latin typeface="Tahoma" panose="020B0604030504040204" pitchFamily="34" charset="0"/>
                          <a:ea typeface="Tahoma" panose="020B0604030504040204" pitchFamily="34" charset="0"/>
                          <a:cs typeface="Tahoma" panose="020B0604030504040204" pitchFamily="34" charset="0"/>
                        </a:rPr>
                        <a:t>Manifesto Commitment and Presidential Directive </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457200" algn="just">
                        <a:lnSpc>
                          <a:spcPct val="115000"/>
                        </a:lnSpc>
                        <a:spcAft>
                          <a:spcPts val="0"/>
                        </a:spcAft>
                      </a:pPr>
                      <a:r>
                        <a:rPr lang="en-GB" sz="1800" b="1" dirty="0">
                          <a:latin typeface="Tahoma" panose="020B0604030504040204" pitchFamily="34" charset="0"/>
                          <a:ea typeface="Tahoma" panose="020B0604030504040204" pitchFamily="34" charset="0"/>
                          <a:cs typeface="Tahoma" panose="020B0604030504040204" pitchFamily="34" charset="0"/>
                        </a:rPr>
                        <a:t>Progress </a:t>
                      </a:r>
                      <a:r>
                        <a:rPr lang="en-GB" sz="1800" b="1" dirty="0" smtClean="0">
                          <a:latin typeface="Tahoma" panose="020B0604030504040204" pitchFamily="34" charset="0"/>
                          <a:ea typeface="Tahoma" panose="020B0604030504040204" pitchFamily="34" charset="0"/>
                          <a:cs typeface="Tahoma" panose="020B0604030504040204" pitchFamily="34" charset="0"/>
                        </a:rPr>
                        <a:t>made</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xmlns="" val="10000"/>
                  </a:ext>
                </a:extLst>
              </a:tr>
              <a:tr h="320634">
                <a:tc>
                  <a:txBody>
                    <a:bodyPr/>
                    <a:lstStyle/>
                    <a:p>
                      <a:pPr marL="457200" algn="ctr">
                        <a:lnSpc>
                          <a:spcPct val="115000"/>
                        </a:lnSpc>
                        <a:spcAft>
                          <a:spcPts val="0"/>
                        </a:spcAft>
                      </a:pPr>
                      <a:r>
                        <a:rPr lang="en-US" sz="1600" dirty="0" smtClean="0">
                          <a:latin typeface="Tahoma" panose="020B0604030504040204" pitchFamily="34" charset="0"/>
                          <a:ea typeface="Tahoma" panose="020B0604030504040204" pitchFamily="34" charset="0"/>
                          <a:cs typeface="Tahoma" panose="020B0604030504040204" pitchFamily="34" charset="0"/>
                        </a:rPr>
                        <a:t>(a)</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457200" algn="ctr">
                        <a:lnSpc>
                          <a:spcPct val="115000"/>
                        </a:lnSpc>
                        <a:spcAft>
                          <a:spcPts val="0"/>
                        </a:spcAft>
                      </a:pPr>
                      <a:r>
                        <a:rPr lang="en-US" sz="1600" dirty="0" smtClean="0">
                          <a:latin typeface="Tahoma" panose="020B0604030504040204" pitchFamily="34" charset="0"/>
                          <a:ea typeface="Tahoma" panose="020B0604030504040204" pitchFamily="34" charset="0"/>
                          <a:cs typeface="Tahoma" panose="020B0604030504040204" pitchFamily="34" charset="0"/>
                        </a:rPr>
                        <a:t>(b )</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457200" algn="ctr">
                        <a:lnSpc>
                          <a:spcPct val="115000"/>
                        </a:lnSpc>
                        <a:spcAft>
                          <a:spcPts val="0"/>
                        </a:spcAft>
                      </a:pPr>
                      <a:r>
                        <a:rPr lang="en-US" sz="1600" dirty="0" smtClean="0">
                          <a:latin typeface="Tahoma" panose="020B0604030504040204" pitchFamily="34" charset="0"/>
                          <a:ea typeface="Tahoma" panose="020B0604030504040204" pitchFamily="34" charset="0"/>
                          <a:cs typeface="Tahoma" panose="020B0604030504040204" pitchFamily="34" charset="0"/>
                        </a:rPr>
                        <a:t>(c)</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xmlns="" val="10002"/>
                  </a:ext>
                </a:extLst>
              </a:tr>
              <a:tr h="4460785">
                <a:tc>
                  <a:txBody>
                    <a:bodyPr/>
                    <a:lstStyle/>
                    <a:p>
                      <a:pPr algn="just"/>
                      <a:endParaRPr lang="en-US">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GB" sz="2000" b="1" u="sng"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Manifesto Commitment</a:t>
                      </a:r>
                      <a:r>
                        <a:rPr lang="en-GB" sz="2000" u="sng"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 </a:t>
                      </a:r>
                    </a:p>
                    <a:p>
                      <a:pPr marL="60325" marR="0" indent="344488" algn="just" defTabSz="914400" rtl="0" eaLnBrk="1" fontAlgn="auto" latinLnBrk="0" hangingPunct="1">
                        <a:lnSpc>
                          <a:spcPct val="100000"/>
                        </a:lnSpc>
                        <a:spcBef>
                          <a:spcPts val="0"/>
                        </a:spcBef>
                        <a:spcAft>
                          <a:spcPts val="0"/>
                        </a:spcAft>
                        <a:buClrTx/>
                        <a:buSzTx/>
                        <a:buFont typeface="+mj-lt"/>
                        <a:buAutoNum type="arabicPeriod"/>
                        <a:tabLst/>
                        <a:defRPr/>
                      </a:pPr>
                      <a:r>
                        <a:rPr lang="en-GB" sz="20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Continuing with Professionalization and Modernisation of the Defence and Security Forces. </a:t>
                      </a:r>
                      <a:endParaRPr lang="en-US" sz="20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endParaRPr>
                    </a:p>
                    <a:p>
                      <a:pPr marL="0" marR="0" indent="0" algn="just" defTabSz="914400" rtl="0" eaLnBrk="1" fontAlgn="auto" latinLnBrk="0" hangingPunct="1">
                        <a:lnSpc>
                          <a:spcPct val="100000"/>
                        </a:lnSpc>
                        <a:spcBef>
                          <a:spcPts val="0"/>
                        </a:spcBef>
                        <a:spcAft>
                          <a:spcPts val="0"/>
                        </a:spcAft>
                        <a:buClrTx/>
                        <a:buSzTx/>
                        <a:buFontTx/>
                        <a:buNone/>
                        <a:tabLst/>
                        <a:defRPr/>
                      </a:pPr>
                      <a:endParaRPr lang="en-US" sz="2000" b="1" kern="1200" dirty="0" smtClean="0">
                        <a:solidFill>
                          <a:schemeClr val="dk1"/>
                        </a:solidFill>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sz="2000" b="1"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c)   Health care Services </a:t>
                      </a:r>
                      <a:endParaRPr lang="en-US" sz="2000" b="1" kern="1200" dirty="0" smtClean="0">
                        <a:solidFill>
                          <a:schemeClr val="dk1"/>
                        </a:solidFill>
                        <a:latin typeface="Tahoma" panose="020B0604030504040204" pitchFamily="34" charset="0"/>
                        <a:ea typeface="Tahoma" panose="020B0604030504040204" pitchFamily="34" charset="0"/>
                        <a:cs typeface="Tahom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GB" sz="20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Preventive, curative and rehabilitative medical services were provided to Officers and Militants, their immediate families and surrounding community members in all MoDVA/UPDF 156 Health </a:t>
                      </a:r>
                      <a:r>
                        <a:rPr lang="en-GB" sz="20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Centres. Medical </a:t>
                      </a:r>
                      <a:r>
                        <a:rPr lang="en-GB" sz="20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Referrals were </a:t>
                      </a:r>
                      <a:r>
                        <a:rPr lang="en-GB" sz="20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made </a:t>
                      </a:r>
                      <a:r>
                        <a:rPr lang="en-GB" sz="20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for complex cases </a:t>
                      </a:r>
                      <a:r>
                        <a:rPr lang="en-GB" sz="20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to other </a:t>
                      </a:r>
                      <a:r>
                        <a:rPr lang="en-GB" sz="20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Health Facilities under MOU </a:t>
                      </a:r>
                      <a:r>
                        <a:rPr lang="en-GB" sz="20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arrangements.</a:t>
                      </a:r>
                      <a:r>
                        <a:rPr lang="en-GB" sz="2000" kern="1200" baseline="0" dirty="0" smtClean="0">
                          <a:solidFill>
                            <a:schemeClr val="dk1"/>
                          </a:solidFill>
                          <a:latin typeface="Tahoma" panose="020B0604030504040204" pitchFamily="34" charset="0"/>
                          <a:ea typeface="Tahoma" panose="020B0604030504040204" pitchFamily="34" charset="0"/>
                          <a:cs typeface="Tahoma" panose="020B060403050404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GB" sz="2000" kern="1200" baseline="0" dirty="0" smtClean="0">
                        <a:solidFill>
                          <a:schemeClr val="dk1"/>
                        </a:solidFill>
                        <a:latin typeface="Tahoma" panose="020B0604030504040204" pitchFamily="34" charset="0"/>
                        <a:ea typeface="Tahoma" panose="020B0604030504040204" pitchFamily="34" charset="0"/>
                        <a:cs typeface="Tahom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GB" sz="20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Pharmaceutical </a:t>
                      </a:r>
                      <a:r>
                        <a:rPr lang="en-GB" sz="20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drugs and sundries were also supplied and provided under an MOU arrangement with National Medical Stores (NMS) and Ministry of Health (</a:t>
                      </a:r>
                      <a:r>
                        <a:rPr lang="en-GB" sz="2000" kern="1200" dirty="0" err="1" smtClean="0">
                          <a:solidFill>
                            <a:schemeClr val="dk1"/>
                          </a:solidFill>
                          <a:latin typeface="Tahoma" panose="020B0604030504040204" pitchFamily="34" charset="0"/>
                          <a:ea typeface="Tahoma" panose="020B0604030504040204" pitchFamily="34" charset="0"/>
                          <a:cs typeface="Tahoma" panose="020B0604030504040204" pitchFamily="34" charset="0"/>
                        </a:rPr>
                        <a:t>MoH</a:t>
                      </a:r>
                      <a:r>
                        <a:rPr lang="en-GB" sz="20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 </a:t>
                      </a:r>
                    </a:p>
                  </a:txBody>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39308153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26366"/>
          </a:xfrm>
        </p:spPr>
        <p:txBody>
          <a:bodyPr>
            <a:noAutofit/>
          </a:bodyPr>
          <a:lstStyle/>
          <a:p>
            <a:pPr marL="457200" lvl="1" algn="just" rtl="0">
              <a:lnSpc>
                <a:spcPct val="90000"/>
              </a:lnSpc>
              <a:defRPr/>
            </a:pPr>
            <a:r>
              <a:rPr lang="en-US" sz="4400" kern="1200" dirty="0" smtClean="0">
                <a:solidFill>
                  <a:schemeClr val="tx1"/>
                </a:solidFill>
                <a:latin typeface="Andalus" pitchFamily="18" charset="-78"/>
                <a:ea typeface="Tahoma" panose="020B0604030504040204" pitchFamily="34" charset="0"/>
                <a:cs typeface="Andalus" pitchFamily="18" charset="-78"/>
              </a:rPr>
              <a:t/>
            </a:r>
            <a:br>
              <a:rPr lang="en-US" sz="4400" kern="1200" dirty="0" smtClean="0">
                <a:solidFill>
                  <a:schemeClr val="tx1"/>
                </a:solidFill>
                <a:latin typeface="Andalus" pitchFamily="18" charset="-78"/>
                <a:ea typeface="Tahoma" panose="020B0604030504040204" pitchFamily="34" charset="0"/>
                <a:cs typeface="Andalus" pitchFamily="18" charset="-78"/>
              </a:rPr>
            </a:br>
            <a:r>
              <a:rPr lang="en-US" sz="4400" kern="1200" dirty="0" smtClean="0">
                <a:solidFill>
                  <a:schemeClr val="tx1"/>
                </a:solidFill>
                <a:latin typeface="Andalus" pitchFamily="18" charset="-78"/>
                <a:ea typeface="Tahoma" panose="020B0604030504040204" pitchFamily="34" charset="0"/>
                <a:cs typeface="Andalus" pitchFamily="18" charset="-78"/>
              </a:rPr>
              <a:t>SCOPE </a:t>
            </a:r>
            <a:r>
              <a:rPr lang="en-US" sz="4400" kern="1200" dirty="0">
                <a:solidFill>
                  <a:schemeClr val="tx1"/>
                </a:solidFill>
                <a:latin typeface="Andalus" pitchFamily="18" charset="-78"/>
                <a:ea typeface="Tahoma" panose="020B0604030504040204" pitchFamily="34" charset="0"/>
                <a:cs typeface="Andalus" pitchFamily="18" charset="-78"/>
              </a:rPr>
              <a:t/>
            </a:r>
            <a:br>
              <a:rPr lang="en-US" sz="4400" kern="1200" dirty="0">
                <a:solidFill>
                  <a:schemeClr val="tx1"/>
                </a:solidFill>
                <a:latin typeface="Andalus" pitchFamily="18" charset="-78"/>
                <a:ea typeface="Tahoma" panose="020B0604030504040204" pitchFamily="34" charset="0"/>
                <a:cs typeface="Andalus" pitchFamily="18" charset="-78"/>
              </a:rPr>
            </a:br>
            <a:endParaRPr lang="en-US" sz="4400" kern="1200" dirty="0">
              <a:solidFill>
                <a:schemeClr val="tx1"/>
              </a:solidFill>
              <a:latin typeface="Andalus" pitchFamily="18" charset="-78"/>
              <a:ea typeface="Tahoma" panose="020B0604030504040204" pitchFamily="34" charset="0"/>
              <a:cs typeface="Andalus" pitchFamily="18" charset="-78"/>
            </a:endParaRPr>
          </a:p>
        </p:txBody>
      </p:sp>
      <p:sp>
        <p:nvSpPr>
          <p:cNvPr id="3" name="Content Placeholder 2"/>
          <p:cNvSpPr>
            <a:spLocks noGrp="1"/>
          </p:cNvSpPr>
          <p:nvPr>
            <p:ph idx="1"/>
          </p:nvPr>
        </p:nvSpPr>
        <p:spPr>
          <a:xfrm>
            <a:off x="741218" y="1197428"/>
            <a:ext cx="10515600" cy="5326201"/>
          </a:xfrm>
        </p:spPr>
        <p:txBody>
          <a:bodyPr>
            <a:noAutofit/>
          </a:bodyPr>
          <a:lstStyle/>
          <a:p>
            <a:pPr marL="1200150" lvl="1" indent="-742950" algn="just">
              <a:spcBef>
                <a:spcPts val="0"/>
              </a:spcBef>
              <a:buFont typeface="+mj-lt"/>
              <a:buAutoNum type="arabicPeriod"/>
              <a:defRPr/>
            </a:pPr>
            <a:r>
              <a:rPr lang="en-US" sz="4000" dirty="0" smtClean="0">
                <a:latin typeface="Tahoma" pitchFamily="34" charset="0"/>
                <a:ea typeface="Tahoma" pitchFamily="34" charset="0"/>
                <a:cs typeface="Tahoma" pitchFamily="34" charset="0"/>
              </a:rPr>
              <a:t>Mandate</a:t>
            </a:r>
          </a:p>
          <a:p>
            <a:pPr marL="1200150" lvl="1" indent="-742950" algn="just">
              <a:spcBef>
                <a:spcPts val="0"/>
              </a:spcBef>
              <a:buFont typeface="+mj-lt"/>
              <a:buAutoNum type="arabicPeriod"/>
              <a:defRPr/>
            </a:pPr>
            <a:r>
              <a:rPr lang="en-US" sz="4000" dirty="0" smtClean="0">
                <a:latin typeface="Tahoma" pitchFamily="34" charset="0"/>
                <a:ea typeface="Tahoma" pitchFamily="34" charset="0"/>
                <a:cs typeface="Tahoma" pitchFamily="34" charset="0"/>
              </a:rPr>
              <a:t>Commitments and Directives</a:t>
            </a:r>
          </a:p>
          <a:p>
            <a:pPr marL="1200150" lvl="1" indent="-742950" algn="just">
              <a:spcBef>
                <a:spcPts val="0"/>
              </a:spcBef>
              <a:buFont typeface="+mj-lt"/>
              <a:buAutoNum type="arabicPeriod"/>
              <a:defRPr/>
            </a:pPr>
            <a:r>
              <a:rPr lang="en-GB" sz="3400" dirty="0" smtClean="0">
                <a:latin typeface="Tahoma" pitchFamily="34" charset="0"/>
                <a:ea typeface="Tahoma" pitchFamily="34" charset="0"/>
                <a:cs typeface="Tahoma" pitchFamily="34" charset="0"/>
              </a:rPr>
              <a:t>Key Manifesto achievements  for the end-term (2016 – 2021)</a:t>
            </a:r>
          </a:p>
          <a:p>
            <a:pPr marL="1200150" lvl="1" indent="-742950" algn="just">
              <a:spcBef>
                <a:spcPts val="0"/>
              </a:spcBef>
              <a:buFont typeface="+mj-lt"/>
              <a:buAutoNum type="arabicPeriod"/>
              <a:defRPr/>
            </a:pPr>
            <a:r>
              <a:rPr lang="en-GB" sz="3400" dirty="0" smtClean="0">
                <a:latin typeface="Tahoma" pitchFamily="34" charset="0"/>
                <a:ea typeface="Tahoma" pitchFamily="34" charset="0"/>
                <a:cs typeface="Tahoma" pitchFamily="34" charset="0"/>
              </a:rPr>
              <a:t>Targets that were not met and why</a:t>
            </a:r>
          </a:p>
          <a:p>
            <a:pPr marL="1200150" lvl="1" indent="-742950" algn="just">
              <a:spcBef>
                <a:spcPts val="0"/>
              </a:spcBef>
              <a:buFont typeface="+mj-lt"/>
              <a:buAutoNum type="arabicPeriod"/>
              <a:defRPr/>
            </a:pPr>
            <a:r>
              <a:rPr lang="en-GB" sz="3400" dirty="0" smtClean="0">
                <a:latin typeface="Tahoma" pitchFamily="34" charset="0"/>
                <a:ea typeface="Tahoma" pitchFamily="34" charset="0"/>
                <a:cs typeface="Tahoma" pitchFamily="34" charset="0"/>
              </a:rPr>
              <a:t>Challenges</a:t>
            </a:r>
          </a:p>
          <a:p>
            <a:pPr marL="1200150" lvl="1" indent="-742950" algn="just">
              <a:spcBef>
                <a:spcPts val="0"/>
              </a:spcBef>
              <a:buFont typeface="+mj-lt"/>
              <a:buAutoNum type="arabicPeriod"/>
              <a:defRPr/>
            </a:pPr>
            <a:r>
              <a:rPr lang="en-GB" sz="3400" dirty="0" smtClean="0">
                <a:latin typeface="Tahoma" pitchFamily="34" charset="0"/>
                <a:ea typeface="Tahoma" pitchFamily="34" charset="0"/>
                <a:cs typeface="Tahoma" pitchFamily="34" charset="0"/>
              </a:rPr>
              <a:t>Way forward.</a:t>
            </a:r>
            <a:endParaRPr lang="en-US" sz="3400" dirty="0" smtClean="0">
              <a:latin typeface="Tahoma" pitchFamily="34" charset="0"/>
              <a:ea typeface="Tahoma" pitchFamily="34" charset="0"/>
              <a:cs typeface="Tahoma" pitchFamily="34" charset="0"/>
            </a:endParaRPr>
          </a:p>
          <a:p>
            <a:pPr>
              <a:buNone/>
            </a:pPr>
            <a:endParaRPr lang="en-US" sz="4000" dirty="0"/>
          </a:p>
        </p:txBody>
      </p:sp>
      <p:sp>
        <p:nvSpPr>
          <p:cNvPr id="4" name="Slide Number Placeholder 3"/>
          <p:cNvSpPr>
            <a:spLocks noGrp="1"/>
          </p:cNvSpPr>
          <p:nvPr>
            <p:ph type="sldNum" sz="quarter" idx="12"/>
          </p:nvPr>
        </p:nvSpPr>
        <p:spPr/>
        <p:txBody>
          <a:bodyPr/>
          <a:lstStyle/>
          <a:p>
            <a:fld id="{FC31C739-2422-4EE0-80D0-F8552E44D9D1}" type="slidenum">
              <a:rPr lang="en-US" smtClean="0"/>
              <a:pPr/>
              <a:t>2</a:t>
            </a:fld>
            <a:endParaRPr lang="en-US"/>
          </a:p>
        </p:txBody>
      </p:sp>
    </p:spTree>
    <p:extLst>
      <p:ext uri="{BB962C8B-B14F-4D97-AF65-F5344CB8AC3E}">
        <p14:creationId xmlns:p14="http://schemas.microsoft.com/office/powerpoint/2010/main" val="32815683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38835"/>
          </a:xfrm>
        </p:spPr>
        <p:txBody>
          <a:bodyPr/>
          <a:lstStyle/>
          <a:p>
            <a:pPr algn="ctr"/>
            <a:r>
              <a:rPr lang="en-GB" b="1" dirty="0" smtClean="0">
                <a:latin typeface="Tahoma" pitchFamily="34" charset="0"/>
                <a:ea typeface="Tahoma" pitchFamily="34" charset="0"/>
                <a:cs typeface="Tahoma" pitchFamily="34" charset="0"/>
              </a:rPr>
              <a:t>Medical Photos</a:t>
            </a:r>
            <a:endParaRPr lang="en-GB" b="1" dirty="0">
              <a:latin typeface="Tahoma" pitchFamily="34" charset="0"/>
              <a:ea typeface="Tahoma" pitchFamily="34" charset="0"/>
              <a:cs typeface="Tahoma" pitchFamily="34" charset="0"/>
            </a:endParaRPr>
          </a:p>
        </p:txBody>
      </p:sp>
      <p:sp>
        <p:nvSpPr>
          <p:cNvPr id="4" name="Slide Number Placeholder 3"/>
          <p:cNvSpPr>
            <a:spLocks noGrp="1"/>
          </p:cNvSpPr>
          <p:nvPr>
            <p:ph type="sldNum" sz="quarter" idx="12"/>
          </p:nvPr>
        </p:nvSpPr>
        <p:spPr/>
        <p:txBody>
          <a:bodyPr/>
          <a:lstStyle/>
          <a:p>
            <a:fld id="{FC31C739-2422-4EE0-80D0-F8552E44D9D1}" type="slidenum">
              <a:rPr lang="en-US" smtClean="0"/>
              <a:pPr/>
              <a:t>20</a:t>
            </a:fld>
            <a:endParaRPr lang="en-US"/>
          </a:p>
        </p:txBody>
      </p:sp>
      <p:pic>
        <p:nvPicPr>
          <p:cNvPr id="2050" name="Picture 2" descr="G:\KAWEWETA INFRASTRUCTURES\Other photos\65748661_1104151929781739_7628649790791745536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 y="1325880"/>
            <a:ext cx="5379720" cy="48006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G:\KAWEWETA INFRASTRUCTURES\Other photos\UPDF-graduates-demonstrate-how-to-administer-first-ai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2640" y="1325880"/>
            <a:ext cx="6149340" cy="48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11677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835685" cy="631067"/>
          </a:xfrm>
        </p:spPr>
        <p:txBody>
          <a:bodyPr>
            <a:noAutofit/>
          </a:bodyPr>
          <a:lstStyle/>
          <a:p>
            <a:pPr marL="1200150" lvl="1" indent="-742950">
              <a:spcBef>
                <a:spcPts val="0"/>
              </a:spcBef>
              <a:defRPr/>
            </a:pPr>
            <a:r>
              <a:rPr lang="en-GB" sz="2800" b="1" dirty="0">
                <a:latin typeface="Tahoma" pitchFamily="34" charset="0"/>
                <a:ea typeface="Tahoma" pitchFamily="34" charset="0"/>
                <a:cs typeface="Tahoma" pitchFamily="34" charset="0"/>
              </a:rPr>
              <a:t>Key Manifesto achievements  for the end-term (2016 – 2021)</a:t>
            </a:r>
          </a:p>
        </p:txBody>
      </p:sp>
      <p:sp>
        <p:nvSpPr>
          <p:cNvPr id="4" name="Slide Number Placeholder 3"/>
          <p:cNvSpPr>
            <a:spLocks noGrp="1"/>
          </p:cNvSpPr>
          <p:nvPr>
            <p:ph type="sldNum" sz="quarter" idx="12"/>
          </p:nvPr>
        </p:nvSpPr>
        <p:spPr/>
        <p:txBody>
          <a:bodyPr/>
          <a:lstStyle/>
          <a:p>
            <a:fld id="{FC31C739-2422-4EE0-80D0-F8552E44D9D1}" type="slidenum">
              <a:rPr lang="en-US" smtClean="0"/>
              <a:pPr/>
              <a:t>21</a:t>
            </a:fld>
            <a:endParaRPr lang="en-US"/>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90624414"/>
              </p:ext>
            </p:extLst>
          </p:nvPr>
        </p:nvGraphicFramePr>
        <p:xfrm>
          <a:off x="171268" y="691605"/>
          <a:ext cx="11959771" cy="6235278"/>
        </p:xfrm>
        <a:graphic>
          <a:graphicData uri="http://schemas.openxmlformats.org/drawingml/2006/table">
            <a:tbl>
              <a:tblPr firstRow="1" bandRow="1">
                <a:tableStyleId>{5C22544A-7EE6-4342-B048-85BDC9FD1C3A}</a:tableStyleId>
              </a:tblPr>
              <a:tblGrid>
                <a:gridCol w="742305">
                  <a:extLst>
                    <a:ext uri="{9D8B030D-6E8A-4147-A177-3AD203B41FA5}">
                      <a16:colId xmlns:a16="http://schemas.microsoft.com/office/drawing/2014/main" xmlns="" val="20000"/>
                    </a:ext>
                  </a:extLst>
                </a:gridCol>
                <a:gridCol w="3247230">
                  <a:extLst>
                    <a:ext uri="{9D8B030D-6E8A-4147-A177-3AD203B41FA5}">
                      <a16:colId xmlns:a16="http://schemas.microsoft.com/office/drawing/2014/main" xmlns="" val="20001"/>
                    </a:ext>
                  </a:extLst>
                </a:gridCol>
                <a:gridCol w="7970236">
                  <a:extLst>
                    <a:ext uri="{9D8B030D-6E8A-4147-A177-3AD203B41FA5}">
                      <a16:colId xmlns:a16="http://schemas.microsoft.com/office/drawing/2014/main" xmlns="" val="20002"/>
                    </a:ext>
                  </a:extLst>
                </a:gridCol>
              </a:tblGrid>
              <a:tr h="781133">
                <a:tc>
                  <a:txBody>
                    <a:bodyPr/>
                    <a:lstStyle/>
                    <a:p>
                      <a:pPr marL="457200" indent="-365125" algn="l">
                        <a:lnSpc>
                          <a:spcPct val="115000"/>
                        </a:lnSpc>
                        <a:spcAft>
                          <a:spcPts val="0"/>
                        </a:spcAft>
                      </a:pPr>
                      <a:r>
                        <a:rPr lang="en-US" sz="1600" dirty="0" smtClean="0">
                          <a:latin typeface="Tahoma" panose="020B0604030504040204" pitchFamily="34" charset="0"/>
                          <a:ea typeface="Tahoma" panose="020B0604030504040204" pitchFamily="34" charset="0"/>
                          <a:cs typeface="Tahoma" panose="020B0604030504040204" pitchFamily="34" charset="0"/>
                        </a:rPr>
                        <a:t>S/N</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457200" algn="l">
                        <a:lnSpc>
                          <a:spcPct val="115000"/>
                        </a:lnSpc>
                        <a:spcAft>
                          <a:spcPts val="0"/>
                        </a:spcAft>
                      </a:pPr>
                      <a:r>
                        <a:rPr lang="en-GB" sz="1800" b="1" dirty="0">
                          <a:latin typeface="Tahoma" panose="020B0604030504040204" pitchFamily="34" charset="0"/>
                          <a:ea typeface="Tahoma" panose="020B0604030504040204" pitchFamily="34" charset="0"/>
                          <a:cs typeface="Tahoma" panose="020B0604030504040204" pitchFamily="34" charset="0"/>
                        </a:rPr>
                        <a:t>Manifesto Commitment and Presidential Directive </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457200" algn="just">
                        <a:lnSpc>
                          <a:spcPct val="115000"/>
                        </a:lnSpc>
                        <a:spcAft>
                          <a:spcPts val="0"/>
                        </a:spcAft>
                      </a:pPr>
                      <a:r>
                        <a:rPr lang="en-GB" sz="1800" b="1" dirty="0">
                          <a:latin typeface="Tahoma" panose="020B0604030504040204" pitchFamily="34" charset="0"/>
                          <a:ea typeface="Tahoma" panose="020B0604030504040204" pitchFamily="34" charset="0"/>
                          <a:cs typeface="Tahoma" panose="020B0604030504040204" pitchFamily="34" charset="0"/>
                        </a:rPr>
                        <a:t>Progress </a:t>
                      </a:r>
                      <a:r>
                        <a:rPr lang="en-GB" sz="1800" b="1" dirty="0" smtClean="0">
                          <a:latin typeface="Tahoma" panose="020B0604030504040204" pitchFamily="34" charset="0"/>
                          <a:ea typeface="Tahoma" panose="020B0604030504040204" pitchFamily="34" charset="0"/>
                          <a:cs typeface="Tahoma" panose="020B0604030504040204" pitchFamily="34" charset="0"/>
                        </a:rPr>
                        <a:t>made</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xmlns="" val="10000"/>
                  </a:ext>
                </a:extLst>
              </a:tr>
              <a:tr h="320634">
                <a:tc>
                  <a:txBody>
                    <a:bodyPr/>
                    <a:lstStyle/>
                    <a:p>
                      <a:pPr marL="92075" indent="0" algn="ctr">
                        <a:lnSpc>
                          <a:spcPct val="115000"/>
                        </a:lnSpc>
                        <a:spcAft>
                          <a:spcPts val="0"/>
                        </a:spcAft>
                      </a:pPr>
                      <a:r>
                        <a:rPr lang="en-US" sz="1600" dirty="0" smtClean="0">
                          <a:latin typeface="Tahoma" panose="020B0604030504040204" pitchFamily="34" charset="0"/>
                          <a:ea typeface="Tahoma" panose="020B0604030504040204" pitchFamily="34" charset="0"/>
                          <a:cs typeface="Tahoma" panose="020B0604030504040204" pitchFamily="34" charset="0"/>
                        </a:rPr>
                        <a:t>(a)</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457200" algn="ctr">
                        <a:lnSpc>
                          <a:spcPct val="115000"/>
                        </a:lnSpc>
                        <a:spcAft>
                          <a:spcPts val="0"/>
                        </a:spcAft>
                      </a:pPr>
                      <a:r>
                        <a:rPr lang="en-US" sz="1600" dirty="0" smtClean="0">
                          <a:latin typeface="Tahoma" panose="020B0604030504040204" pitchFamily="34" charset="0"/>
                          <a:ea typeface="Tahoma" panose="020B0604030504040204" pitchFamily="34" charset="0"/>
                          <a:cs typeface="Tahoma" panose="020B0604030504040204" pitchFamily="34" charset="0"/>
                        </a:rPr>
                        <a:t>(b )</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457200" algn="ctr">
                        <a:lnSpc>
                          <a:spcPct val="115000"/>
                        </a:lnSpc>
                        <a:spcAft>
                          <a:spcPts val="0"/>
                        </a:spcAft>
                      </a:pPr>
                      <a:r>
                        <a:rPr lang="en-US" sz="1600" dirty="0" smtClean="0">
                          <a:latin typeface="Tahoma" panose="020B0604030504040204" pitchFamily="34" charset="0"/>
                          <a:ea typeface="Tahoma" panose="020B0604030504040204" pitchFamily="34" charset="0"/>
                          <a:cs typeface="Tahoma" panose="020B0604030504040204" pitchFamily="34" charset="0"/>
                        </a:rPr>
                        <a:t>(c)</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xmlns="" val="10002"/>
                  </a:ext>
                </a:extLst>
              </a:tr>
              <a:tr h="4460785">
                <a:tc>
                  <a:txBody>
                    <a:bodyPr/>
                    <a:lstStyle/>
                    <a:p>
                      <a:pPr algn="just"/>
                      <a:endParaRPr lang="en-US">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GB" sz="2000" b="1" u="sng"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Manifesto Commitment</a:t>
                      </a:r>
                      <a:r>
                        <a:rPr lang="en-GB" sz="2000" u="sng"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 </a:t>
                      </a:r>
                    </a:p>
                    <a:p>
                      <a:pPr marL="60325" marR="0" indent="344488" algn="just" defTabSz="914400" rtl="0" eaLnBrk="1" fontAlgn="auto" latinLnBrk="0" hangingPunct="1">
                        <a:lnSpc>
                          <a:spcPct val="100000"/>
                        </a:lnSpc>
                        <a:spcBef>
                          <a:spcPts val="0"/>
                        </a:spcBef>
                        <a:spcAft>
                          <a:spcPts val="0"/>
                        </a:spcAft>
                        <a:buClrTx/>
                        <a:buSzTx/>
                        <a:buFont typeface="+mj-lt"/>
                        <a:buAutoNum type="arabicPeriod"/>
                        <a:tabLst/>
                        <a:defRPr/>
                      </a:pPr>
                      <a:r>
                        <a:rPr lang="en-GB" sz="20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Continuing with Professionalization and Modernisation of the Defence and Security Forces. </a:t>
                      </a:r>
                      <a:endParaRPr lang="en-US" sz="20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endParaRPr>
                    </a:p>
                    <a:p>
                      <a:pPr marL="0" marR="0" indent="0" algn="just" defTabSz="914400" rtl="0" eaLnBrk="1" fontAlgn="auto" latinLnBrk="0" hangingPunct="1">
                        <a:lnSpc>
                          <a:spcPct val="100000"/>
                        </a:lnSpc>
                        <a:spcBef>
                          <a:spcPts val="0"/>
                        </a:spcBef>
                        <a:spcAft>
                          <a:spcPts val="0"/>
                        </a:spcAft>
                        <a:buClrTx/>
                        <a:buSzTx/>
                        <a:buFontTx/>
                        <a:buNone/>
                        <a:tabLst/>
                        <a:defRPr/>
                      </a:pPr>
                      <a:endParaRPr lang="en-US" sz="2000" b="1" kern="1200" dirty="0" smtClean="0">
                        <a:solidFill>
                          <a:schemeClr val="dk1"/>
                        </a:solidFill>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sz="2000" b="1"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COVID </a:t>
                      </a:r>
                      <a:r>
                        <a:rPr lang="en-GB" sz="2000" b="1"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- 19</a:t>
                      </a:r>
                      <a:endParaRPr lang="en-US" sz="2000" b="1" kern="1200" dirty="0" smtClean="0">
                        <a:solidFill>
                          <a:schemeClr val="dk1"/>
                        </a:solidFill>
                        <a:latin typeface="Tahoma" panose="020B0604030504040204" pitchFamily="34" charset="0"/>
                        <a:ea typeface="Tahoma" panose="020B0604030504040204" pitchFamily="34" charset="0"/>
                        <a:cs typeface="Tahom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GB" sz="2000" kern="1200" dirty="0" smtClean="0">
                          <a:solidFill>
                            <a:schemeClr val="tx1"/>
                          </a:solidFill>
                          <a:latin typeface="Tahoma" panose="020B0604030504040204" pitchFamily="34" charset="0"/>
                          <a:ea typeface="Tahoma" panose="020B0604030504040204" pitchFamily="34" charset="0"/>
                          <a:cs typeface="Tahoma" panose="020B0604030504040204" pitchFamily="34" charset="0"/>
                        </a:rPr>
                        <a:t>The Ministry since the outbreak of COVID – 19 worked in collaboration with Ministry of</a:t>
                      </a:r>
                      <a:r>
                        <a:rPr lang="en-GB" sz="2000" kern="12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Health (M</a:t>
                      </a:r>
                      <a:r>
                        <a:rPr lang="en-GB" sz="2000" kern="1200" dirty="0" smtClean="0">
                          <a:solidFill>
                            <a:schemeClr val="tx1"/>
                          </a:solidFill>
                          <a:latin typeface="Tahoma" panose="020B0604030504040204" pitchFamily="34" charset="0"/>
                          <a:ea typeface="Tahoma" panose="020B0604030504040204" pitchFamily="34" charset="0"/>
                          <a:cs typeface="Tahoma" panose="020B0604030504040204" pitchFamily="34" charset="0"/>
                        </a:rPr>
                        <a:t>OH) to prevent the spread of COVID-19 within the Country and along its</a:t>
                      </a:r>
                      <a:r>
                        <a:rPr lang="en-GB" sz="2000" kern="12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boarders. The following measures were undertaken to address COVID – 19 and its challenges; </a:t>
                      </a:r>
                      <a:endParaRPr lang="en-US" sz="2000" kern="12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marL="457200" marR="0" lvl="1" indent="0" algn="just" defTabSz="914400" rtl="0" eaLnBrk="1" fontAlgn="auto" latinLnBrk="0" hangingPunct="1">
                        <a:lnSpc>
                          <a:spcPct val="100000"/>
                        </a:lnSpc>
                        <a:spcBef>
                          <a:spcPts val="0"/>
                        </a:spcBef>
                        <a:spcAft>
                          <a:spcPts val="0"/>
                        </a:spcAft>
                        <a:buClrTx/>
                        <a:buSzTx/>
                        <a:buFontTx/>
                        <a:buNone/>
                        <a:tabLst/>
                        <a:defRPr/>
                      </a:pPr>
                      <a:r>
                        <a:rPr lang="en-US" sz="2000" kern="1200" dirty="0" smtClean="0">
                          <a:solidFill>
                            <a:schemeClr val="tx1"/>
                          </a:solidFill>
                          <a:latin typeface="Tahoma" panose="020B0604030504040204" pitchFamily="34" charset="0"/>
                          <a:ea typeface="Tahoma" panose="020B0604030504040204" pitchFamily="34" charset="0"/>
                          <a:cs typeface="Tahoma" panose="020B0604030504040204" pitchFamily="34" charset="0"/>
                        </a:rPr>
                        <a:t>a.	Luweero Industries Limited (LIL) carried</a:t>
                      </a:r>
                      <a:r>
                        <a:rPr lang="en-US" sz="2000" kern="12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out a m</a:t>
                      </a:r>
                      <a:r>
                        <a:rPr lang="en-US" sz="2000" kern="1200" dirty="0" smtClean="0">
                          <a:solidFill>
                            <a:schemeClr val="tx1"/>
                          </a:solidFill>
                          <a:latin typeface="Tahoma" panose="020B0604030504040204" pitchFamily="34" charset="0"/>
                          <a:ea typeface="Tahoma" panose="020B0604030504040204" pitchFamily="34" charset="0"/>
                          <a:cs typeface="Tahoma" panose="020B0604030504040204" pitchFamily="34" charset="0"/>
                        </a:rPr>
                        <a:t>assive manufacturing and supply of sanitizers</a:t>
                      </a:r>
                      <a:r>
                        <a:rPr lang="en-US" sz="2000" kern="12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and </a:t>
                      </a:r>
                      <a:r>
                        <a:rPr lang="en-US" sz="2000" kern="1200" dirty="0" smtClean="0">
                          <a:solidFill>
                            <a:schemeClr val="tx1"/>
                          </a:solidFill>
                          <a:latin typeface="Tahoma" panose="020B0604030504040204" pitchFamily="34" charset="0"/>
                          <a:ea typeface="Tahoma" panose="020B0604030504040204" pitchFamily="34" charset="0"/>
                          <a:cs typeface="Tahoma" panose="020B0604030504040204" pitchFamily="34" charset="0"/>
                        </a:rPr>
                        <a:t>masks.</a:t>
                      </a:r>
                    </a:p>
                    <a:p>
                      <a:pPr marL="457200" marR="0" lvl="1" indent="0" algn="just" defTabSz="914400" rtl="0" eaLnBrk="1" fontAlgn="auto" latinLnBrk="0" hangingPunct="1">
                        <a:lnSpc>
                          <a:spcPct val="100000"/>
                        </a:lnSpc>
                        <a:spcBef>
                          <a:spcPts val="0"/>
                        </a:spcBef>
                        <a:spcAft>
                          <a:spcPts val="0"/>
                        </a:spcAft>
                        <a:buClrTx/>
                        <a:buSzTx/>
                        <a:buFontTx/>
                        <a:buNone/>
                        <a:tabLst/>
                        <a:defRPr/>
                      </a:pPr>
                      <a:r>
                        <a:rPr lang="en-US" sz="2000" kern="1200" dirty="0" smtClean="0">
                          <a:solidFill>
                            <a:schemeClr val="tx1"/>
                          </a:solidFill>
                          <a:latin typeface="Tahoma" panose="020B0604030504040204" pitchFamily="34" charset="0"/>
                          <a:ea typeface="Tahoma" panose="020B0604030504040204" pitchFamily="34" charset="0"/>
                          <a:cs typeface="Tahoma" panose="020B0604030504040204" pitchFamily="34" charset="0"/>
                        </a:rPr>
                        <a:t>b.	Trained health workers on Infection Prevention Control (IPC) measures</a:t>
                      </a:r>
                      <a:r>
                        <a:rPr lang="en-US" sz="2000" kern="12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as well as </a:t>
                      </a:r>
                      <a:r>
                        <a:rPr lang="en-US" sz="2000" kern="1200" dirty="0" smtClean="0">
                          <a:solidFill>
                            <a:schemeClr val="tx1"/>
                          </a:solidFill>
                          <a:latin typeface="Tahoma" panose="020B0604030504040204" pitchFamily="34" charset="0"/>
                          <a:ea typeface="Tahoma" panose="020B0604030504040204" pitchFamily="34" charset="0"/>
                          <a:cs typeface="Tahoma" panose="020B0604030504040204" pitchFamily="34" charset="0"/>
                        </a:rPr>
                        <a:t>fumigating to disinfect UPDF barracks occasionally.</a:t>
                      </a:r>
                    </a:p>
                    <a:p>
                      <a:pPr marL="457200" marR="0" lvl="1" indent="0" algn="just" defTabSz="914400" rtl="0" eaLnBrk="1" fontAlgn="auto" latinLnBrk="0" hangingPunct="1">
                        <a:lnSpc>
                          <a:spcPct val="100000"/>
                        </a:lnSpc>
                        <a:spcBef>
                          <a:spcPts val="0"/>
                        </a:spcBef>
                        <a:spcAft>
                          <a:spcPts val="0"/>
                        </a:spcAft>
                        <a:buClrTx/>
                        <a:buSzTx/>
                        <a:buFontTx/>
                        <a:buNone/>
                        <a:tabLst/>
                        <a:defRPr/>
                      </a:pPr>
                      <a:r>
                        <a:rPr lang="en-US" sz="2000" kern="1200" dirty="0" smtClean="0">
                          <a:solidFill>
                            <a:schemeClr val="tx1"/>
                          </a:solidFill>
                          <a:latin typeface="Tahoma" panose="020B0604030504040204" pitchFamily="34" charset="0"/>
                          <a:ea typeface="Tahoma" panose="020B0604030504040204" pitchFamily="34" charset="0"/>
                          <a:cs typeface="Tahoma" panose="020B0604030504040204" pitchFamily="34" charset="0"/>
                        </a:rPr>
                        <a:t>c. Carried out supervision of implementation of Covid-19 SOPs at border points.</a:t>
                      </a:r>
                    </a:p>
                    <a:p>
                      <a:pPr marL="457200" marR="0" lvl="1" indent="0" algn="just" defTabSz="914400" rtl="0" eaLnBrk="1" fontAlgn="auto" latinLnBrk="0" hangingPunct="1">
                        <a:lnSpc>
                          <a:spcPct val="100000"/>
                        </a:lnSpc>
                        <a:spcBef>
                          <a:spcPts val="0"/>
                        </a:spcBef>
                        <a:spcAft>
                          <a:spcPts val="0"/>
                        </a:spcAft>
                        <a:buClrTx/>
                        <a:buSzTx/>
                        <a:buFontTx/>
                        <a:buNone/>
                        <a:tabLst/>
                        <a:defRPr/>
                      </a:pPr>
                      <a:r>
                        <a:rPr lang="en-US" sz="2000" kern="1200" dirty="0" smtClean="0">
                          <a:solidFill>
                            <a:schemeClr val="tx1"/>
                          </a:solidFill>
                          <a:latin typeface="Tahoma" panose="020B0604030504040204" pitchFamily="34" charset="0"/>
                          <a:ea typeface="Tahoma" panose="020B0604030504040204" pitchFamily="34" charset="0"/>
                          <a:cs typeface="Tahoma" panose="020B0604030504040204" pitchFamily="34" charset="0"/>
                        </a:rPr>
                        <a:t>d. Conducted</a:t>
                      </a:r>
                      <a:r>
                        <a:rPr lang="en-US" sz="2000" kern="12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food distribution exercise</a:t>
                      </a:r>
                    </a:p>
                    <a:p>
                      <a:pPr marL="457200" marR="0" lvl="1" indent="0" algn="just" defTabSz="914400" rtl="0" eaLnBrk="1" fontAlgn="auto" latinLnBrk="0" hangingPunct="1">
                        <a:lnSpc>
                          <a:spcPct val="100000"/>
                        </a:lnSpc>
                        <a:spcBef>
                          <a:spcPts val="0"/>
                        </a:spcBef>
                        <a:spcAft>
                          <a:spcPts val="0"/>
                        </a:spcAft>
                        <a:buClrTx/>
                        <a:buSzTx/>
                        <a:buFontTx/>
                        <a:buNone/>
                        <a:tabLst/>
                        <a:defRPr/>
                      </a:pPr>
                      <a:r>
                        <a:rPr lang="en-US" sz="2000" kern="1200" dirty="0" smtClean="0">
                          <a:solidFill>
                            <a:schemeClr val="tx1"/>
                          </a:solidFill>
                          <a:latin typeface="Tahoma" panose="020B0604030504040204" pitchFamily="34" charset="0"/>
                          <a:ea typeface="Tahoma" panose="020B0604030504040204" pitchFamily="34" charset="0"/>
                          <a:cs typeface="Tahoma" panose="020B0604030504040204" pitchFamily="34" charset="0"/>
                        </a:rPr>
                        <a:t>e. Continued rolling out COVID-19 vaccination exercise throughout all UPDF establishments</a:t>
                      </a:r>
                    </a:p>
                  </a:txBody>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28065665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335915"/>
          </a:xfrm>
        </p:spPr>
        <p:txBody>
          <a:bodyPr>
            <a:normAutofit fontScale="90000"/>
          </a:bodyPr>
          <a:lstStyle/>
          <a:p>
            <a:pPr algn="ctr"/>
            <a:r>
              <a:rPr lang="en-GB" b="1" u="sng" dirty="0" smtClean="0"/>
              <a:t>COVID-19 Prevention measures</a:t>
            </a:r>
            <a:endParaRPr lang="en-GB" b="1" u="sng" dirty="0"/>
          </a:p>
        </p:txBody>
      </p:sp>
      <p:sp>
        <p:nvSpPr>
          <p:cNvPr id="4" name="Slide Number Placeholder 3"/>
          <p:cNvSpPr>
            <a:spLocks noGrp="1"/>
          </p:cNvSpPr>
          <p:nvPr>
            <p:ph type="sldNum" sz="quarter" idx="12"/>
          </p:nvPr>
        </p:nvSpPr>
        <p:spPr/>
        <p:txBody>
          <a:bodyPr/>
          <a:lstStyle/>
          <a:p>
            <a:fld id="{FC31C739-2422-4EE0-80D0-F8552E44D9D1}" type="slidenum">
              <a:rPr lang="en-US" smtClean="0"/>
              <a:pPr/>
              <a:t>22</a:t>
            </a:fld>
            <a:endParaRPr lang="en-US"/>
          </a:p>
        </p:txBody>
      </p:sp>
      <p:pic>
        <p:nvPicPr>
          <p:cNvPr id="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127" y="1194952"/>
            <a:ext cx="3867150" cy="5358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ontent Placeholder 5" descr="C:\Users\ADMIN\Desktop\PHOTOS FOR SANitizer AND nec sy\IMG-20200708-WA0025.jpg"/>
          <p:cNvPicPr>
            <a:picLocks noGrp="1"/>
          </p:cNvPicPr>
          <p:nvPr>
            <p:ph sz="quarter" idx="1"/>
          </p:nvPr>
        </p:nvPicPr>
        <p:blipFill>
          <a:blip r:embed="rId3">
            <a:extLst>
              <a:ext uri="{28A0092B-C50C-407E-A947-70E740481C1C}">
                <a14:useLocalDpi xmlns:a14="http://schemas.microsoft.com/office/drawing/2010/main" val="0"/>
              </a:ext>
            </a:extLst>
          </a:blip>
          <a:srcRect l="16167" r="18060" b="23138"/>
          <a:stretch>
            <a:fillRect/>
          </a:stretch>
        </p:blipFill>
        <p:spPr>
          <a:xfrm>
            <a:off x="3803117" y="1194952"/>
            <a:ext cx="3573677" cy="3194169"/>
          </a:xfrm>
        </p:spPr>
      </p:pic>
      <p:pic>
        <p:nvPicPr>
          <p:cNvPr id="8"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76794" y="1194952"/>
            <a:ext cx="4678045" cy="552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C:\Users\ADMIN\Desktop\PHOTOS FOR SANitizer AND nec sy\IMG-20200708-WA0021.jpg"/>
          <p:cNvPicPr>
            <a:picLocks noChangeAspect="1" noChangeArrowheads="1"/>
          </p:cNvPicPr>
          <p:nvPr/>
        </p:nvPicPr>
        <p:blipFill>
          <a:blip r:embed="rId5">
            <a:extLst>
              <a:ext uri="{28A0092B-C50C-407E-A947-70E740481C1C}">
                <a14:useLocalDpi xmlns:a14="http://schemas.microsoft.com/office/drawing/2010/main" val="0"/>
              </a:ext>
            </a:extLst>
          </a:blip>
          <a:srcRect b="4562"/>
          <a:stretch>
            <a:fillRect/>
          </a:stretch>
        </p:blipFill>
        <p:spPr bwMode="auto">
          <a:xfrm>
            <a:off x="3784919" y="4029254"/>
            <a:ext cx="3591875" cy="282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28965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a:xfrm>
            <a:off x="127000" y="209551"/>
            <a:ext cx="11379200" cy="758825"/>
          </a:xfrm>
        </p:spPr>
        <p:txBody>
          <a:bodyPr/>
          <a:lstStyle/>
          <a:p>
            <a:pPr algn="ctr"/>
            <a:r>
              <a:rPr lang="en-US" altLang="en-US" sz="2800" b="1" u="sng" dirty="0" smtClean="0">
                <a:latin typeface="Tahoma" pitchFamily="34" charset="0"/>
                <a:ea typeface="Tahoma" pitchFamily="34" charset="0"/>
                <a:cs typeface="Tahoma" pitchFamily="34" charset="0"/>
              </a:rPr>
              <a:t>COVID-19 Prevention Measures</a:t>
            </a:r>
          </a:p>
        </p:txBody>
      </p:sp>
      <p:sp>
        <p:nvSpPr>
          <p:cNvPr id="31746" name="Content Placeholder 2"/>
          <p:cNvSpPr>
            <a:spLocks noGrp="1"/>
          </p:cNvSpPr>
          <p:nvPr>
            <p:ph sz="quarter" idx="1"/>
          </p:nvPr>
        </p:nvSpPr>
        <p:spPr>
          <a:xfrm>
            <a:off x="450851" y="1027113"/>
            <a:ext cx="11341100" cy="4572000"/>
          </a:xfrm>
        </p:spPr>
        <p:txBody>
          <a:bodyPr/>
          <a:lstStyle/>
          <a:p>
            <a:r>
              <a:rPr lang="en-US" altLang="en-US" sz="2400" dirty="0" smtClean="0">
                <a:latin typeface="Tahoma" pitchFamily="34" charset="0"/>
                <a:ea typeface="Tahoma" pitchFamily="34" charset="0"/>
                <a:cs typeface="Tahoma" pitchFamily="34" charset="0"/>
              </a:rPr>
              <a:t>Working with Makerere University  LIL fabricated 20 Epi-tent structures for medical tents used in various Stations .</a:t>
            </a:r>
          </a:p>
          <a:p>
            <a:endParaRPr lang="en-US" altLang="en-US" sz="2400" dirty="0" smtClean="0"/>
          </a:p>
          <a:p>
            <a:endParaRPr lang="en-US" altLang="en-US" sz="3600" dirty="0" smtClean="0"/>
          </a:p>
        </p:txBody>
      </p:sp>
      <p:sp>
        <p:nvSpPr>
          <p:cNvPr id="31747"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958A1B1E-93E5-49AD-828C-967A60E712C6}" type="slidenum">
              <a:rPr lang="en-US" altLang="en-US">
                <a:solidFill>
                  <a:srgbClr val="7B9899"/>
                </a:solidFill>
              </a:rPr>
              <a:pPr/>
              <a:t>23</a:t>
            </a:fld>
            <a:endParaRPr lang="en-US" altLang="en-US">
              <a:solidFill>
                <a:srgbClr val="7B9899"/>
              </a:solidFill>
            </a:endParaRPr>
          </a:p>
        </p:txBody>
      </p:sp>
      <p:pic>
        <p:nvPicPr>
          <p:cNvPr id="31748"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001" y="1752600"/>
            <a:ext cx="4849284" cy="491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7"/>
          <p:cNvPicPr>
            <a:picLocks noChangeAspect="1"/>
          </p:cNvPicPr>
          <p:nvPr/>
        </p:nvPicPr>
        <p:blipFill>
          <a:blip r:embed="rId3">
            <a:extLst>
              <a:ext uri="{28A0092B-C50C-407E-A947-70E740481C1C}">
                <a14:useLocalDpi xmlns:a14="http://schemas.microsoft.com/office/drawing/2010/main" val="0"/>
              </a:ext>
            </a:extLst>
          </a:blip>
          <a:srcRect t="18900" b="28448"/>
          <a:stretch>
            <a:fillRect/>
          </a:stretch>
        </p:blipFill>
        <p:spPr bwMode="auto">
          <a:xfrm>
            <a:off x="4967818" y="1752601"/>
            <a:ext cx="6538383" cy="2779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5"/>
          <p:cNvPicPr>
            <a:picLocks noChangeAspect="1"/>
          </p:cNvPicPr>
          <p:nvPr/>
        </p:nvPicPr>
        <p:blipFill>
          <a:blip r:embed="rId4">
            <a:extLst>
              <a:ext uri="{28A0092B-C50C-407E-A947-70E740481C1C}">
                <a14:useLocalDpi xmlns:a14="http://schemas.microsoft.com/office/drawing/2010/main" val="0"/>
              </a:ext>
            </a:extLst>
          </a:blip>
          <a:srcRect t="9630" b="34814"/>
          <a:stretch>
            <a:fillRect/>
          </a:stretch>
        </p:blipFill>
        <p:spPr bwMode="auto">
          <a:xfrm>
            <a:off x="5056718" y="4532313"/>
            <a:ext cx="653838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10254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63031"/>
          </a:xfrm>
        </p:spPr>
        <p:txBody>
          <a:bodyPr/>
          <a:lstStyle/>
          <a:p>
            <a:pPr algn="ctr"/>
            <a:r>
              <a:rPr lang="en-US" b="1" dirty="0" smtClean="0">
                <a:latin typeface="Tahoma" pitchFamily="34" charset="0"/>
                <a:ea typeface="Tahoma" pitchFamily="34" charset="0"/>
                <a:cs typeface="Tahoma" pitchFamily="34" charset="0"/>
              </a:rPr>
              <a:t>Medical Operation on COVID-19 </a:t>
            </a:r>
            <a:endParaRPr lang="en-US" b="1" dirty="0">
              <a:latin typeface="Tahoma" pitchFamily="34" charset="0"/>
              <a:ea typeface="Tahoma" pitchFamily="34" charset="0"/>
              <a:cs typeface="Tahoma" pitchFamily="34" charset="0"/>
            </a:endParaRPr>
          </a:p>
        </p:txBody>
      </p:sp>
      <p:sp>
        <p:nvSpPr>
          <p:cNvPr id="4" name="Slide Number Placeholder 3"/>
          <p:cNvSpPr>
            <a:spLocks noGrp="1"/>
          </p:cNvSpPr>
          <p:nvPr>
            <p:ph type="sldNum" sz="quarter" idx="12"/>
          </p:nvPr>
        </p:nvSpPr>
        <p:spPr/>
        <p:txBody>
          <a:bodyPr/>
          <a:lstStyle/>
          <a:p>
            <a:fld id="{FC31C739-2422-4EE0-80D0-F8552E44D9D1}" type="slidenum">
              <a:rPr lang="en-US" smtClean="0"/>
              <a:pPr/>
              <a:t>24</a:t>
            </a:fld>
            <a:endParaRPr lang="en-US"/>
          </a:p>
        </p:txBody>
      </p:sp>
      <p:pic>
        <p:nvPicPr>
          <p:cNvPr id="5" name="Content Placeholder 4" descr="G:\@COVID 2020\@COVID UPDF DEPARTURE\DPU_6559.JPG"/>
          <p:cNvPicPr>
            <a:picLocks noGrp="1"/>
          </p:cNvPicPr>
          <p:nvPr>
            <p:ph idx="1"/>
          </p:nvPr>
        </p:nvPicPr>
        <p:blipFill>
          <a:blip r:embed="rId2" cstate="print"/>
          <a:srcRect/>
          <a:stretch>
            <a:fillRect/>
          </a:stretch>
        </p:blipFill>
        <p:spPr bwMode="auto">
          <a:xfrm>
            <a:off x="941773" y="1128156"/>
            <a:ext cx="5382491" cy="4903934"/>
          </a:xfrm>
          <a:prstGeom prst="rect">
            <a:avLst/>
          </a:prstGeom>
          <a:noFill/>
          <a:ln w="9525">
            <a:noFill/>
            <a:miter lim="800000"/>
            <a:headEnd/>
            <a:tailEnd/>
          </a:ln>
        </p:spPr>
      </p:pic>
      <p:pic>
        <p:nvPicPr>
          <p:cNvPr id="6" name="Picture 5" descr="G:\@COVID 2020\@COVID UPDF DEPARTURE\DPU_6479.JPG"/>
          <p:cNvPicPr/>
          <p:nvPr/>
        </p:nvPicPr>
        <p:blipFill>
          <a:blip r:embed="rId3" cstate="print"/>
          <a:srcRect/>
          <a:stretch>
            <a:fillRect/>
          </a:stretch>
        </p:blipFill>
        <p:spPr bwMode="auto">
          <a:xfrm>
            <a:off x="6933324" y="1128156"/>
            <a:ext cx="4621367" cy="4718462"/>
          </a:xfrm>
          <a:prstGeom prst="rect">
            <a:avLst/>
          </a:prstGeom>
          <a:noFill/>
          <a:ln w="9525">
            <a:noFill/>
            <a:miter lim="800000"/>
            <a:headEnd/>
            <a:tailEnd/>
          </a:ln>
        </p:spPr>
      </p:pic>
    </p:spTree>
    <p:extLst>
      <p:ext uri="{BB962C8B-B14F-4D97-AF65-F5344CB8AC3E}">
        <p14:creationId xmlns:p14="http://schemas.microsoft.com/office/powerpoint/2010/main" val="19050436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484" y="186996"/>
            <a:ext cx="10515600" cy="549275"/>
          </a:xfrm>
        </p:spPr>
        <p:txBody>
          <a:bodyPr>
            <a:normAutofit fontScale="90000"/>
          </a:bodyPr>
          <a:lstStyle/>
          <a:p>
            <a:pPr algn="ctr"/>
            <a:r>
              <a:rPr lang="en-US" b="1" dirty="0" smtClean="0">
                <a:latin typeface="Tahoma" panose="020B0604030504040204" pitchFamily="34" charset="0"/>
                <a:ea typeface="Tahoma" panose="020B0604030504040204" pitchFamily="34" charset="0"/>
                <a:cs typeface="Tahoma" panose="020B0604030504040204" pitchFamily="34" charset="0"/>
              </a:rPr>
              <a:t>COVID – 19 VACCINATION</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2"/>
          </p:nvPr>
        </p:nvSpPr>
        <p:spPr/>
        <p:txBody>
          <a:bodyPr/>
          <a:lstStyle/>
          <a:p>
            <a:fld id="{FC31C739-2422-4EE0-80D0-F8552E44D9D1}" type="slidenum">
              <a:rPr lang="en-US" smtClean="0"/>
              <a:pPr/>
              <a:t>25</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1861" y="944840"/>
            <a:ext cx="5175168" cy="4879185"/>
          </a:xfrm>
          <a:prstGeom prst="rect">
            <a:avLst/>
          </a:prstGeom>
        </p:spPr>
      </p:pic>
      <p:pic>
        <p:nvPicPr>
          <p:cNvPr id="6" name="Picture 5" descr="C:\Users\USER\Desktop\NRM Manifesto FY 2016-2021 - 04 May 21\CPP 1\CPP Pics\Covid-19 operations\DPU_9354.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33890" y="958908"/>
            <a:ext cx="4812042" cy="4879185"/>
          </a:xfrm>
          <a:prstGeom prst="rect">
            <a:avLst/>
          </a:prstGeom>
          <a:noFill/>
          <a:ln>
            <a:noFill/>
          </a:ln>
        </p:spPr>
      </p:pic>
    </p:spTree>
    <p:extLst>
      <p:ext uri="{BB962C8B-B14F-4D97-AF65-F5344CB8AC3E}">
        <p14:creationId xmlns:p14="http://schemas.microsoft.com/office/powerpoint/2010/main" val="12002650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835685" cy="631067"/>
          </a:xfrm>
        </p:spPr>
        <p:txBody>
          <a:bodyPr>
            <a:noAutofit/>
          </a:bodyPr>
          <a:lstStyle/>
          <a:p>
            <a:pPr marL="1200150" lvl="1" indent="-742950">
              <a:spcBef>
                <a:spcPts val="0"/>
              </a:spcBef>
              <a:defRPr/>
            </a:pPr>
            <a:r>
              <a:rPr lang="en-GB" sz="2800" b="1" dirty="0">
                <a:latin typeface="Tahoma" pitchFamily="34" charset="0"/>
                <a:ea typeface="Tahoma" pitchFamily="34" charset="0"/>
                <a:cs typeface="Tahoma" pitchFamily="34" charset="0"/>
              </a:rPr>
              <a:t>Key Manifesto achievements  for the end-term (2016 – 2021)</a:t>
            </a:r>
          </a:p>
        </p:txBody>
      </p:sp>
      <p:sp>
        <p:nvSpPr>
          <p:cNvPr id="4" name="Slide Number Placeholder 3"/>
          <p:cNvSpPr>
            <a:spLocks noGrp="1"/>
          </p:cNvSpPr>
          <p:nvPr>
            <p:ph type="sldNum" sz="quarter" idx="12"/>
          </p:nvPr>
        </p:nvSpPr>
        <p:spPr/>
        <p:txBody>
          <a:bodyPr/>
          <a:lstStyle/>
          <a:p>
            <a:fld id="{FC31C739-2422-4EE0-80D0-F8552E44D9D1}" type="slidenum">
              <a:rPr lang="en-US" smtClean="0"/>
              <a:pPr/>
              <a:t>26</a:t>
            </a:fld>
            <a:endParaRPr lang="en-US"/>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101757289"/>
              </p:ext>
            </p:extLst>
          </p:nvPr>
        </p:nvGraphicFramePr>
        <p:xfrm>
          <a:off x="232229" y="798285"/>
          <a:ext cx="11727542" cy="5562552"/>
        </p:xfrm>
        <a:graphic>
          <a:graphicData uri="http://schemas.openxmlformats.org/drawingml/2006/table">
            <a:tbl>
              <a:tblPr firstRow="1" bandRow="1">
                <a:tableStyleId>{5C22544A-7EE6-4342-B048-85BDC9FD1C3A}</a:tableStyleId>
              </a:tblPr>
              <a:tblGrid>
                <a:gridCol w="1050306">
                  <a:extLst>
                    <a:ext uri="{9D8B030D-6E8A-4147-A177-3AD203B41FA5}">
                      <a16:colId xmlns:a16="http://schemas.microsoft.com/office/drawing/2014/main" xmlns="" val="20000"/>
                    </a:ext>
                  </a:extLst>
                </a:gridCol>
                <a:gridCol w="3681351">
                  <a:extLst>
                    <a:ext uri="{9D8B030D-6E8A-4147-A177-3AD203B41FA5}">
                      <a16:colId xmlns:a16="http://schemas.microsoft.com/office/drawing/2014/main" xmlns="" val="20001"/>
                    </a:ext>
                  </a:extLst>
                </a:gridCol>
                <a:gridCol w="6995885">
                  <a:extLst>
                    <a:ext uri="{9D8B030D-6E8A-4147-A177-3AD203B41FA5}">
                      <a16:colId xmlns:a16="http://schemas.microsoft.com/office/drawing/2014/main" xmlns="" val="20002"/>
                    </a:ext>
                  </a:extLst>
                </a:gridCol>
              </a:tblGrid>
              <a:tr h="781133">
                <a:tc>
                  <a:txBody>
                    <a:bodyPr/>
                    <a:lstStyle/>
                    <a:p>
                      <a:pPr marL="457200" algn="l">
                        <a:lnSpc>
                          <a:spcPct val="115000"/>
                        </a:lnSpc>
                        <a:spcAft>
                          <a:spcPts val="0"/>
                        </a:spcAft>
                      </a:pPr>
                      <a:r>
                        <a:rPr lang="en-US" sz="1600" dirty="0" smtClean="0">
                          <a:latin typeface="Tahoma" panose="020B0604030504040204" pitchFamily="34" charset="0"/>
                          <a:ea typeface="Tahoma" panose="020B0604030504040204" pitchFamily="34" charset="0"/>
                          <a:cs typeface="Tahoma" panose="020B0604030504040204" pitchFamily="34" charset="0"/>
                        </a:rPr>
                        <a:t>S/No</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457200" algn="l">
                        <a:lnSpc>
                          <a:spcPct val="115000"/>
                        </a:lnSpc>
                        <a:spcAft>
                          <a:spcPts val="0"/>
                        </a:spcAft>
                      </a:pPr>
                      <a:r>
                        <a:rPr lang="en-GB" sz="1800" b="1" dirty="0">
                          <a:latin typeface="Tahoma" panose="020B0604030504040204" pitchFamily="34" charset="0"/>
                          <a:ea typeface="Tahoma" panose="020B0604030504040204" pitchFamily="34" charset="0"/>
                          <a:cs typeface="Tahoma" panose="020B0604030504040204" pitchFamily="34" charset="0"/>
                        </a:rPr>
                        <a:t>Manifesto Commitment and Presidential Directive </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457200" algn="just">
                        <a:lnSpc>
                          <a:spcPct val="115000"/>
                        </a:lnSpc>
                        <a:spcAft>
                          <a:spcPts val="0"/>
                        </a:spcAft>
                      </a:pPr>
                      <a:r>
                        <a:rPr lang="en-GB" sz="1800" b="1" dirty="0">
                          <a:latin typeface="Tahoma" panose="020B0604030504040204" pitchFamily="34" charset="0"/>
                          <a:ea typeface="Tahoma" panose="020B0604030504040204" pitchFamily="34" charset="0"/>
                          <a:cs typeface="Tahoma" panose="020B0604030504040204" pitchFamily="34" charset="0"/>
                        </a:rPr>
                        <a:t>Progress </a:t>
                      </a:r>
                      <a:r>
                        <a:rPr lang="en-GB" sz="1800" b="1" dirty="0" smtClean="0">
                          <a:latin typeface="Tahoma" panose="020B0604030504040204" pitchFamily="34" charset="0"/>
                          <a:ea typeface="Tahoma" panose="020B0604030504040204" pitchFamily="34" charset="0"/>
                          <a:cs typeface="Tahoma" panose="020B0604030504040204" pitchFamily="34" charset="0"/>
                        </a:rPr>
                        <a:t>made</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xmlns="" val="10000"/>
                  </a:ext>
                </a:extLst>
              </a:tr>
              <a:tr h="320634">
                <a:tc>
                  <a:txBody>
                    <a:bodyPr/>
                    <a:lstStyle/>
                    <a:p>
                      <a:pPr marL="457200" algn="ctr">
                        <a:lnSpc>
                          <a:spcPct val="115000"/>
                        </a:lnSpc>
                        <a:spcAft>
                          <a:spcPts val="0"/>
                        </a:spcAft>
                      </a:pPr>
                      <a:r>
                        <a:rPr lang="en-US" sz="1600" dirty="0" smtClean="0">
                          <a:latin typeface="Tahoma" panose="020B0604030504040204" pitchFamily="34" charset="0"/>
                          <a:ea typeface="Tahoma" panose="020B0604030504040204" pitchFamily="34" charset="0"/>
                          <a:cs typeface="Tahoma" panose="020B0604030504040204" pitchFamily="34" charset="0"/>
                        </a:rPr>
                        <a:t>(a)</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457200" algn="ctr">
                        <a:lnSpc>
                          <a:spcPct val="115000"/>
                        </a:lnSpc>
                        <a:spcAft>
                          <a:spcPts val="0"/>
                        </a:spcAft>
                      </a:pPr>
                      <a:r>
                        <a:rPr lang="en-US" sz="1600" dirty="0" smtClean="0">
                          <a:latin typeface="Tahoma" panose="020B0604030504040204" pitchFamily="34" charset="0"/>
                          <a:ea typeface="Tahoma" panose="020B0604030504040204" pitchFamily="34" charset="0"/>
                          <a:cs typeface="Tahoma" panose="020B0604030504040204" pitchFamily="34" charset="0"/>
                        </a:rPr>
                        <a:t>(b )</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457200" algn="ctr">
                        <a:lnSpc>
                          <a:spcPct val="115000"/>
                        </a:lnSpc>
                        <a:spcAft>
                          <a:spcPts val="0"/>
                        </a:spcAft>
                      </a:pPr>
                      <a:r>
                        <a:rPr lang="en-US" sz="1600" dirty="0" smtClean="0">
                          <a:latin typeface="Tahoma" panose="020B0604030504040204" pitchFamily="34" charset="0"/>
                          <a:ea typeface="Tahoma" panose="020B0604030504040204" pitchFamily="34" charset="0"/>
                          <a:cs typeface="Tahoma" panose="020B0604030504040204" pitchFamily="34" charset="0"/>
                        </a:rPr>
                        <a:t>(c)</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xmlns="" val="10002"/>
                  </a:ext>
                </a:extLst>
              </a:tr>
              <a:tr h="4460785">
                <a:tc>
                  <a:txBody>
                    <a:bodyPr/>
                    <a:lstStyle/>
                    <a:p>
                      <a:pPr algn="just"/>
                      <a:endParaRPr lang="en-US">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GB" sz="2000" b="1" u="sng"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Presidential Directive</a:t>
                      </a:r>
                      <a:r>
                        <a:rPr lang="en-GB" sz="2000" u="sng"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 </a:t>
                      </a:r>
                    </a:p>
                    <a:p>
                      <a:pPr marL="0" marR="0" indent="0" algn="just" defTabSz="914400" rtl="0" eaLnBrk="1" fontAlgn="auto" latinLnBrk="0" hangingPunct="1">
                        <a:lnSpc>
                          <a:spcPct val="100000"/>
                        </a:lnSpc>
                        <a:spcBef>
                          <a:spcPts val="0"/>
                        </a:spcBef>
                        <a:spcAft>
                          <a:spcPts val="0"/>
                        </a:spcAft>
                        <a:buClrTx/>
                        <a:buSzTx/>
                        <a:buFontTx/>
                        <a:buNone/>
                        <a:tabLst/>
                        <a:defRPr/>
                      </a:pPr>
                      <a:r>
                        <a:rPr lang="en-US" sz="2000" i="0" dirty="0" smtClean="0">
                          <a:latin typeface="Tahoma" panose="020B0604030504040204" pitchFamily="34" charset="0"/>
                          <a:ea typeface="Tahoma" panose="020B0604030504040204" pitchFamily="34" charset="0"/>
                          <a:cs typeface="Tahoma" panose="020B0604030504040204" pitchFamily="34" charset="0"/>
                        </a:rPr>
                        <a:t>Construct National Military Referral Hospital (NMRH) in a phased manner.</a:t>
                      </a:r>
                      <a:endParaRPr lang="en-US" sz="2000" b="1" kern="1200" dirty="0" smtClean="0">
                        <a:solidFill>
                          <a:schemeClr val="dk1"/>
                        </a:solidFill>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000" i="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Construction of a 250 Bed Military Referral Hospital at lower Mbuya. Civil works include: On-going works include OPD and special clinic, main pharmacy, laboratory, pediatric ward, emergency room, isolation and radiology wards, theatre, maternity and intensive care units. Currently civil works are over 70% completed. </a:t>
                      </a:r>
                      <a:r>
                        <a:rPr lang="en-US" sz="2000" i="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The Referral Hospital</a:t>
                      </a:r>
                      <a:r>
                        <a:rPr lang="en-US" sz="2000" i="0" kern="1200" baseline="0" dirty="0" smtClean="0">
                          <a:solidFill>
                            <a:schemeClr val="dk1"/>
                          </a:solidFill>
                          <a:latin typeface="Tahoma" panose="020B0604030504040204" pitchFamily="34" charset="0"/>
                          <a:ea typeface="Tahoma" panose="020B0604030504040204" pitchFamily="34" charset="0"/>
                          <a:cs typeface="Tahoma" panose="020B0604030504040204" pitchFamily="34" charset="0"/>
                        </a:rPr>
                        <a:t> will also have Heart and Cancer Units.</a:t>
                      </a:r>
                      <a:endParaRPr lang="en-US" sz="2000" i="0" kern="1200" dirty="0" smtClean="0">
                        <a:solidFill>
                          <a:schemeClr val="dk1"/>
                        </a:solidFill>
                        <a:latin typeface="Tahoma" panose="020B0604030504040204" pitchFamily="34" charset="0"/>
                        <a:ea typeface="Tahoma" panose="020B0604030504040204" pitchFamily="34" charset="0"/>
                        <a:cs typeface="Tahom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GB" sz="2000" kern="1200" baseline="0" dirty="0" smtClean="0">
                        <a:solidFill>
                          <a:schemeClr val="dk1"/>
                        </a:solidFill>
                        <a:latin typeface="Tahoma" panose="020B0604030504040204" pitchFamily="34" charset="0"/>
                        <a:ea typeface="Tahoma" panose="020B0604030504040204" pitchFamily="34" charset="0"/>
                        <a:cs typeface="Tahom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GB" sz="2000" b="1" i="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Other Health Facilities</a:t>
                      </a:r>
                      <a:r>
                        <a:rPr lang="en-GB" sz="2000" i="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000" i="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Completed construction Works at lower Mbuya - Officers’ Diagnostic Centre with 02 Dental units and Outpatient Facility.</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2000" i="0" kern="1200" dirty="0" smtClean="0">
                        <a:solidFill>
                          <a:schemeClr val="dk1"/>
                        </a:solidFill>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28742804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44278"/>
          </a:xfrm>
        </p:spPr>
        <p:txBody>
          <a:bodyPr>
            <a:normAutofit fontScale="90000"/>
          </a:bodyPr>
          <a:lstStyle/>
          <a:p>
            <a:pPr algn="ctr"/>
            <a:r>
              <a:rPr lang="en-US" b="1" dirty="0" smtClean="0">
                <a:latin typeface="Tahoma" panose="020B0604030504040204" pitchFamily="34" charset="0"/>
                <a:ea typeface="Tahoma" panose="020B0604030504040204" pitchFamily="34" charset="0"/>
                <a:cs typeface="Tahoma" panose="020B0604030504040204" pitchFamily="34" charset="0"/>
              </a:rPr>
              <a:t>Military Referral Hospital (MRH) </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2"/>
          </p:nvPr>
        </p:nvSpPr>
        <p:spPr/>
        <p:txBody>
          <a:bodyPr/>
          <a:lstStyle/>
          <a:p>
            <a:fld id="{FC31C739-2422-4EE0-80D0-F8552E44D9D1}" type="slidenum">
              <a:rPr lang="en-US" smtClean="0"/>
              <a:pPr/>
              <a:t>27</a:t>
            </a:fld>
            <a:endParaRPr lang="en-US"/>
          </a:p>
        </p:txBody>
      </p:sp>
      <p:pic>
        <p:nvPicPr>
          <p:cNvPr id="5" name="Picture 4" descr="TAREHE SITA: Museveni Commissions State-Of-The-Art Military Hospital -  Command One Post"/>
          <p:cNvPicPr/>
          <p:nvPr/>
        </p:nvPicPr>
        <p:blipFill>
          <a:blip r:embed="rId2">
            <a:extLst>
              <a:ext uri="{28A0092B-C50C-407E-A947-70E740481C1C}">
                <a14:useLocalDpi xmlns:a14="http://schemas.microsoft.com/office/drawing/2010/main" val="0"/>
              </a:ext>
            </a:extLst>
          </a:blip>
          <a:srcRect/>
          <a:stretch>
            <a:fillRect/>
          </a:stretch>
        </p:blipFill>
        <p:spPr bwMode="auto">
          <a:xfrm>
            <a:off x="1209368" y="1135625"/>
            <a:ext cx="10144431" cy="5353665"/>
          </a:xfrm>
          <a:prstGeom prst="rect">
            <a:avLst/>
          </a:prstGeom>
          <a:noFill/>
          <a:ln>
            <a:noFill/>
          </a:ln>
        </p:spPr>
      </p:pic>
    </p:spTree>
    <p:extLst>
      <p:ext uri="{BB962C8B-B14F-4D97-AF65-F5344CB8AC3E}">
        <p14:creationId xmlns:p14="http://schemas.microsoft.com/office/powerpoint/2010/main" val="178174857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37765"/>
          </a:xfrm>
        </p:spPr>
        <p:txBody>
          <a:bodyPr>
            <a:normAutofit fontScale="90000"/>
          </a:bodyPr>
          <a:lstStyle/>
          <a:p>
            <a:pPr algn="ctr"/>
            <a:r>
              <a:rPr lang="en-US" b="1" dirty="0" smtClean="0">
                <a:latin typeface="Tahoma" panose="020B0604030504040204" pitchFamily="34" charset="0"/>
                <a:ea typeface="Tahoma" panose="020B0604030504040204" pitchFamily="34" charset="0"/>
                <a:cs typeface="Tahoma" panose="020B0604030504040204" pitchFamily="34" charset="0"/>
              </a:rPr>
              <a:t>MRH Photos </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2"/>
          </p:nvPr>
        </p:nvSpPr>
        <p:spPr/>
        <p:txBody>
          <a:bodyPr/>
          <a:lstStyle/>
          <a:p>
            <a:fld id="{FC31C739-2422-4EE0-80D0-F8552E44D9D1}" type="slidenum">
              <a:rPr lang="en-US" smtClean="0"/>
              <a:pPr/>
              <a:t>28</a:t>
            </a:fld>
            <a:endParaRPr lang="en-US"/>
          </a:p>
        </p:txBody>
      </p:sp>
      <p:pic>
        <p:nvPicPr>
          <p:cNvPr id="5" name="Picture 4" descr="E:\CPP 1\hospital\IMG_9449.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1098" y="1002890"/>
            <a:ext cx="9601200" cy="5560142"/>
          </a:xfrm>
          <a:prstGeom prst="rect">
            <a:avLst/>
          </a:prstGeom>
          <a:noFill/>
          <a:ln>
            <a:noFill/>
          </a:ln>
        </p:spPr>
      </p:pic>
    </p:spTree>
    <p:extLst>
      <p:ext uri="{BB962C8B-B14F-4D97-AF65-F5344CB8AC3E}">
        <p14:creationId xmlns:p14="http://schemas.microsoft.com/office/powerpoint/2010/main" val="107031234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34035"/>
          </a:xfrm>
        </p:spPr>
        <p:txBody>
          <a:bodyPr>
            <a:normAutofit fontScale="90000"/>
          </a:bodyPr>
          <a:lstStyle/>
          <a:p>
            <a:pPr algn="ctr"/>
            <a:r>
              <a:rPr lang="en-GB" sz="3600" b="1" dirty="0" smtClean="0">
                <a:latin typeface="Tahoma" pitchFamily="34" charset="0"/>
                <a:ea typeface="Tahoma" pitchFamily="34" charset="0"/>
                <a:cs typeface="Tahoma" pitchFamily="34" charset="0"/>
              </a:rPr>
              <a:t>National Military Referral Hospital - </a:t>
            </a:r>
            <a:r>
              <a:rPr lang="en-GB" sz="3600" b="1" dirty="0" err="1" smtClean="0">
                <a:latin typeface="Tahoma" pitchFamily="34" charset="0"/>
                <a:ea typeface="Tahoma" pitchFamily="34" charset="0"/>
                <a:cs typeface="Tahoma" pitchFamily="34" charset="0"/>
              </a:rPr>
              <a:t>Mbuya</a:t>
            </a:r>
            <a:endParaRPr lang="en-GB" sz="3600" b="1" dirty="0">
              <a:latin typeface="Tahoma" pitchFamily="34" charset="0"/>
              <a:ea typeface="Tahoma" pitchFamily="34" charset="0"/>
              <a:cs typeface="Tahoma" pitchFamily="34" charset="0"/>
            </a:endParaRPr>
          </a:p>
        </p:txBody>
      </p:sp>
      <p:sp>
        <p:nvSpPr>
          <p:cNvPr id="4" name="Slide Number Placeholder 3"/>
          <p:cNvSpPr>
            <a:spLocks noGrp="1"/>
          </p:cNvSpPr>
          <p:nvPr>
            <p:ph type="sldNum" sz="quarter" idx="12"/>
          </p:nvPr>
        </p:nvSpPr>
        <p:spPr/>
        <p:txBody>
          <a:bodyPr/>
          <a:lstStyle/>
          <a:p>
            <a:fld id="{FC31C739-2422-4EE0-80D0-F8552E44D9D1}" type="slidenum">
              <a:rPr lang="en-US" smtClean="0"/>
              <a:pPr/>
              <a:t>29</a:t>
            </a:fld>
            <a:endParaRPr lang="en-US"/>
          </a:p>
        </p:txBody>
      </p:sp>
      <p:pic>
        <p:nvPicPr>
          <p:cNvPr id="5" name="Picture 4" descr="C:\Users\Nayanish Rane\Documents\IPMsg\AutoSave\External views\DSCN6354.JPG"/>
          <p:cNvPicPr/>
          <p:nvPr/>
        </p:nvPicPr>
        <p:blipFill>
          <a:blip r:embed="rId2" cstate="print"/>
          <a:srcRect/>
          <a:stretch>
            <a:fillRect/>
          </a:stretch>
        </p:blipFill>
        <p:spPr bwMode="auto">
          <a:xfrm>
            <a:off x="1341120" y="929640"/>
            <a:ext cx="9296400" cy="5669280"/>
          </a:xfrm>
          <a:prstGeom prst="rect">
            <a:avLst/>
          </a:prstGeom>
          <a:ln>
            <a:noFill/>
          </a:ln>
          <a:effectLst>
            <a:softEdge rad="112500"/>
          </a:effectLst>
        </p:spPr>
      </p:pic>
    </p:spTree>
    <p:extLst>
      <p:ext uri="{BB962C8B-B14F-4D97-AF65-F5344CB8AC3E}">
        <p14:creationId xmlns:p14="http://schemas.microsoft.com/office/powerpoint/2010/main" val="15904584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39561"/>
          </a:xfrm>
        </p:spPr>
        <p:txBody>
          <a:bodyPr>
            <a:normAutofit/>
          </a:bodyPr>
          <a:lstStyle/>
          <a:p>
            <a:pPr algn="ctr"/>
            <a:r>
              <a:rPr lang="en-GB" sz="4000" b="1" dirty="0" smtClean="0">
                <a:latin typeface="Tahoma" pitchFamily="34" charset="0"/>
                <a:ea typeface="Tahoma" pitchFamily="34" charset="0"/>
                <a:cs typeface="Tahoma" pitchFamily="34" charset="0"/>
              </a:rPr>
              <a:t>Mandate</a:t>
            </a:r>
            <a:endParaRPr lang="en-US" sz="4000" b="1" dirty="0">
              <a:latin typeface="Tahoma" pitchFamily="34" charset="0"/>
              <a:ea typeface="Tahoma" pitchFamily="34" charset="0"/>
              <a:cs typeface="Tahoma" pitchFamily="34" charset="0"/>
            </a:endParaRPr>
          </a:p>
        </p:txBody>
      </p:sp>
      <p:sp>
        <p:nvSpPr>
          <p:cNvPr id="3" name="Content Placeholder 2"/>
          <p:cNvSpPr>
            <a:spLocks noGrp="1"/>
          </p:cNvSpPr>
          <p:nvPr>
            <p:ph idx="1"/>
          </p:nvPr>
        </p:nvSpPr>
        <p:spPr>
          <a:xfrm>
            <a:off x="391885" y="1146628"/>
            <a:ext cx="11437257" cy="5370285"/>
          </a:xfrm>
        </p:spPr>
        <p:txBody>
          <a:bodyPr>
            <a:normAutofit/>
          </a:bodyPr>
          <a:lstStyle/>
          <a:p>
            <a:pPr algn="just">
              <a:lnSpc>
                <a:spcPct val="100000"/>
              </a:lnSpc>
              <a:buNone/>
            </a:pPr>
            <a:r>
              <a:rPr lang="en-GB" dirty="0" smtClean="0">
                <a:latin typeface="Tahoma" panose="020B0604030504040204" pitchFamily="34" charset="0"/>
                <a:ea typeface="Tahoma" panose="020B0604030504040204" pitchFamily="34" charset="0"/>
                <a:cs typeface="Tahoma" panose="020B0604030504040204" pitchFamily="34" charset="0"/>
              </a:rPr>
              <a:t>The Uganda’s 1995 Constitution Articles 208 establishes the Uganda </a:t>
            </a:r>
          </a:p>
          <a:p>
            <a:pPr algn="just">
              <a:lnSpc>
                <a:spcPct val="100000"/>
              </a:lnSpc>
              <a:buNone/>
            </a:pPr>
            <a:r>
              <a:rPr lang="en-GB" dirty="0" smtClean="0">
                <a:latin typeface="Tahoma" panose="020B0604030504040204" pitchFamily="34" charset="0"/>
                <a:ea typeface="Tahoma" panose="020B0604030504040204" pitchFamily="34" charset="0"/>
                <a:cs typeface="Tahoma" panose="020B0604030504040204" pitchFamily="34" charset="0"/>
              </a:rPr>
              <a:t>People’s Defence Forces (UPDF) and 209 defines the respective </a:t>
            </a:r>
          </a:p>
          <a:p>
            <a:pPr algn="just">
              <a:lnSpc>
                <a:spcPct val="100000"/>
              </a:lnSpc>
              <a:buNone/>
            </a:pPr>
            <a:r>
              <a:rPr lang="en-GB" dirty="0" smtClean="0">
                <a:latin typeface="Tahoma" panose="020B0604030504040204" pitchFamily="34" charset="0"/>
                <a:ea typeface="Tahoma" panose="020B0604030504040204" pitchFamily="34" charset="0"/>
                <a:cs typeface="Tahoma" panose="020B0604030504040204" pitchFamily="34" charset="0"/>
              </a:rPr>
              <a:t>missions and functions of the UPDF to include; preserving and </a:t>
            </a:r>
          </a:p>
          <a:p>
            <a:pPr algn="just">
              <a:lnSpc>
                <a:spcPct val="100000"/>
              </a:lnSpc>
              <a:buNone/>
            </a:pPr>
            <a:r>
              <a:rPr lang="en-GB" dirty="0" smtClean="0">
                <a:latin typeface="Tahoma" panose="020B0604030504040204" pitchFamily="34" charset="0"/>
                <a:ea typeface="Tahoma" panose="020B0604030504040204" pitchFamily="34" charset="0"/>
                <a:cs typeface="Tahoma" panose="020B0604030504040204" pitchFamily="34" charset="0"/>
              </a:rPr>
              <a:t>defending the sovereignty and territorial integrity of Uganda, </a:t>
            </a:r>
          </a:p>
          <a:p>
            <a:pPr algn="just">
              <a:lnSpc>
                <a:spcPct val="100000"/>
              </a:lnSpc>
              <a:buNone/>
            </a:pPr>
            <a:r>
              <a:rPr lang="en-GB" dirty="0" smtClean="0">
                <a:latin typeface="Tahoma" panose="020B0604030504040204" pitchFamily="34" charset="0"/>
                <a:ea typeface="Tahoma" panose="020B0604030504040204" pitchFamily="34" charset="0"/>
                <a:cs typeface="Tahoma" panose="020B0604030504040204" pitchFamily="34" charset="0"/>
              </a:rPr>
              <a:t>cooperating with civil authority in emergencies and natural disasters, </a:t>
            </a:r>
          </a:p>
          <a:p>
            <a:pPr algn="just">
              <a:lnSpc>
                <a:spcPct val="100000"/>
              </a:lnSpc>
              <a:buNone/>
            </a:pPr>
            <a:r>
              <a:rPr lang="en-GB" dirty="0" smtClean="0">
                <a:latin typeface="Tahoma" panose="020B0604030504040204" pitchFamily="34" charset="0"/>
                <a:ea typeface="Tahoma" panose="020B0604030504040204" pitchFamily="34" charset="0"/>
                <a:cs typeface="Tahoma" panose="020B0604030504040204" pitchFamily="34" charset="0"/>
              </a:rPr>
              <a:t>fostering harmony and understanding between the Defence </a:t>
            </a:r>
            <a:r>
              <a:rPr lang="en-GB" dirty="0">
                <a:latin typeface="Tahoma" panose="020B0604030504040204" pitchFamily="34" charset="0"/>
                <a:ea typeface="Tahoma" panose="020B0604030504040204" pitchFamily="34" charset="0"/>
                <a:cs typeface="Tahoma" panose="020B0604030504040204" pitchFamily="34" charset="0"/>
              </a:rPr>
              <a:t>F</a:t>
            </a:r>
            <a:r>
              <a:rPr lang="en-GB" dirty="0" smtClean="0">
                <a:latin typeface="Tahoma" panose="020B0604030504040204" pitchFamily="34" charset="0"/>
                <a:ea typeface="Tahoma" panose="020B0604030504040204" pitchFamily="34" charset="0"/>
                <a:cs typeface="Tahoma" panose="020B0604030504040204" pitchFamily="34" charset="0"/>
              </a:rPr>
              <a:t>orces and </a:t>
            </a:r>
          </a:p>
          <a:p>
            <a:pPr algn="just">
              <a:lnSpc>
                <a:spcPct val="100000"/>
              </a:lnSpc>
              <a:buNone/>
            </a:pPr>
            <a:r>
              <a:rPr lang="en-GB" dirty="0" smtClean="0">
                <a:latin typeface="Tahoma" panose="020B0604030504040204" pitchFamily="34" charset="0"/>
                <a:ea typeface="Tahoma" panose="020B0604030504040204" pitchFamily="34" charset="0"/>
                <a:cs typeface="Tahoma" panose="020B0604030504040204" pitchFamily="34" charset="0"/>
              </a:rPr>
              <a:t>civilians, and engaging in productive activities for the development of </a:t>
            </a:r>
          </a:p>
          <a:p>
            <a:pPr algn="just">
              <a:lnSpc>
                <a:spcPct val="100000"/>
              </a:lnSpc>
              <a:buNone/>
            </a:pPr>
            <a:r>
              <a:rPr lang="en-GB" dirty="0" smtClean="0">
                <a:latin typeface="Tahoma" panose="020B0604030504040204" pitchFamily="34" charset="0"/>
                <a:ea typeface="Tahoma" panose="020B0604030504040204" pitchFamily="34" charset="0"/>
                <a:cs typeface="Tahoma" panose="020B0604030504040204" pitchFamily="34" charset="0"/>
              </a:rPr>
              <a:t>Uganda.</a:t>
            </a:r>
            <a:endParaRPr lang="en-US" dirty="0" smtClean="0">
              <a:latin typeface="Tahoma" panose="020B0604030504040204" pitchFamily="34" charset="0"/>
              <a:ea typeface="Tahoma" panose="020B0604030504040204" pitchFamily="34" charset="0"/>
              <a:cs typeface="Tahoma" panose="020B0604030504040204" pitchFamily="34" charset="0"/>
            </a:endParaRPr>
          </a:p>
          <a:p>
            <a:pPr algn="just"/>
            <a:endParaRPr lang="en-US" dirty="0"/>
          </a:p>
        </p:txBody>
      </p:sp>
      <p:sp>
        <p:nvSpPr>
          <p:cNvPr id="4" name="Slide Number Placeholder 3"/>
          <p:cNvSpPr>
            <a:spLocks noGrp="1"/>
          </p:cNvSpPr>
          <p:nvPr>
            <p:ph type="sldNum" sz="quarter" idx="12"/>
          </p:nvPr>
        </p:nvSpPr>
        <p:spPr/>
        <p:txBody>
          <a:bodyPr/>
          <a:lstStyle/>
          <a:p>
            <a:fld id="{FC31C739-2422-4EE0-80D0-F8552E44D9D1}" type="slidenum">
              <a:rPr lang="en-US" smtClean="0"/>
              <a:pPr/>
              <a:t>3</a:t>
            </a:fld>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835685" cy="631067"/>
          </a:xfrm>
        </p:spPr>
        <p:txBody>
          <a:bodyPr>
            <a:noAutofit/>
          </a:bodyPr>
          <a:lstStyle/>
          <a:p>
            <a:pPr marL="1200150" lvl="1" indent="-742950">
              <a:spcBef>
                <a:spcPts val="0"/>
              </a:spcBef>
              <a:defRPr/>
            </a:pPr>
            <a:r>
              <a:rPr lang="en-GB" sz="2800" b="1" dirty="0" smtClean="0">
                <a:latin typeface="Tahoma" pitchFamily="34" charset="0"/>
                <a:ea typeface="Tahoma" pitchFamily="34" charset="0"/>
                <a:cs typeface="Tahoma" pitchFamily="34" charset="0"/>
              </a:rPr>
              <a:t>Manifesto Commitment and Presidential Directive Key </a:t>
            </a:r>
            <a:r>
              <a:rPr lang="en-GB" sz="2800" b="1" dirty="0" smtClean="0">
                <a:latin typeface="Tahoma" pitchFamily="34" charset="0"/>
                <a:ea typeface="Tahoma" pitchFamily="34" charset="0"/>
                <a:cs typeface="Tahoma" pitchFamily="34" charset="0"/>
              </a:rPr>
              <a:t>achievements  </a:t>
            </a:r>
            <a:r>
              <a:rPr lang="en-GB" sz="2800" b="1" dirty="0">
                <a:latin typeface="Tahoma" pitchFamily="34" charset="0"/>
                <a:ea typeface="Tahoma" pitchFamily="34" charset="0"/>
                <a:cs typeface="Tahoma" pitchFamily="34" charset="0"/>
              </a:rPr>
              <a:t>for the end-term (2016 – 2021)</a:t>
            </a:r>
          </a:p>
        </p:txBody>
      </p:sp>
      <p:sp>
        <p:nvSpPr>
          <p:cNvPr id="4" name="Slide Number Placeholder 3"/>
          <p:cNvSpPr>
            <a:spLocks noGrp="1"/>
          </p:cNvSpPr>
          <p:nvPr>
            <p:ph type="sldNum" sz="quarter" idx="12"/>
          </p:nvPr>
        </p:nvSpPr>
        <p:spPr/>
        <p:txBody>
          <a:bodyPr/>
          <a:lstStyle/>
          <a:p>
            <a:fld id="{FC31C739-2422-4EE0-80D0-F8552E44D9D1}" type="slidenum">
              <a:rPr lang="en-US" smtClean="0"/>
              <a:pPr/>
              <a:t>30</a:t>
            </a:fld>
            <a:endParaRPr lang="en-US"/>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959057613"/>
              </p:ext>
            </p:extLst>
          </p:nvPr>
        </p:nvGraphicFramePr>
        <p:xfrm>
          <a:off x="232229" y="798285"/>
          <a:ext cx="11727542" cy="6052985"/>
        </p:xfrm>
        <a:graphic>
          <a:graphicData uri="http://schemas.openxmlformats.org/drawingml/2006/table">
            <a:tbl>
              <a:tblPr firstRow="1" bandRow="1">
                <a:tableStyleId>{5C22544A-7EE6-4342-B048-85BDC9FD1C3A}</a:tableStyleId>
              </a:tblPr>
              <a:tblGrid>
                <a:gridCol w="1180935">
                  <a:extLst>
                    <a:ext uri="{9D8B030D-6E8A-4147-A177-3AD203B41FA5}">
                      <a16:colId xmlns:a16="http://schemas.microsoft.com/office/drawing/2014/main" xmlns="" val="20000"/>
                    </a:ext>
                  </a:extLst>
                </a:gridCol>
                <a:gridCol w="4275117">
                  <a:extLst>
                    <a:ext uri="{9D8B030D-6E8A-4147-A177-3AD203B41FA5}">
                      <a16:colId xmlns:a16="http://schemas.microsoft.com/office/drawing/2014/main" xmlns="" val="20001"/>
                    </a:ext>
                  </a:extLst>
                </a:gridCol>
                <a:gridCol w="6271490">
                  <a:extLst>
                    <a:ext uri="{9D8B030D-6E8A-4147-A177-3AD203B41FA5}">
                      <a16:colId xmlns:a16="http://schemas.microsoft.com/office/drawing/2014/main" xmlns="" val="20002"/>
                    </a:ext>
                  </a:extLst>
                </a:gridCol>
              </a:tblGrid>
              <a:tr h="622268">
                <a:tc>
                  <a:txBody>
                    <a:bodyPr/>
                    <a:lstStyle/>
                    <a:p>
                      <a:pPr marL="457200" algn="l">
                        <a:lnSpc>
                          <a:spcPct val="115000"/>
                        </a:lnSpc>
                        <a:spcAft>
                          <a:spcPts val="0"/>
                        </a:spcAft>
                      </a:pPr>
                      <a:r>
                        <a:rPr lang="en-GB" sz="1600" dirty="0" smtClean="0">
                          <a:latin typeface="Tahoma" panose="020B0604030504040204" pitchFamily="34" charset="0"/>
                          <a:ea typeface="Tahoma" panose="020B0604030504040204" pitchFamily="34" charset="0"/>
                          <a:cs typeface="Tahoma" panose="020B0604030504040204" pitchFamily="34" charset="0"/>
                        </a:rPr>
                        <a:t>S/No</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457200" algn="just">
                        <a:lnSpc>
                          <a:spcPct val="115000"/>
                        </a:lnSpc>
                        <a:spcAft>
                          <a:spcPts val="0"/>
                        </a:spcAft>
                      </a:pPr>
                      <a:r>
                        <a:rPr lang="en-GB" sz="1800" b="1" dirty="0">
                          <a:latin typeface="Tahoma" panose="020B0604030504040204" pitchFamily="34" charset="0"/>
                          <a:ea typeface="Tahoma" panose="020B0604030504040204" pitchFamily="34" charset="0"/>
                          <a:cs typeface="Tahoma" panose="020B0604030504040204" pitchFamily="34" charset="0"/>
                        </a:rPr>
                        <a:t>Manifesto Commitment and Presidential Directive </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457200" algn="just">
                        <a:lnSpc>
                          <a:spcPct val="115000"/>
                        </a:lnSpc>
                        <a:spcAft>
                          <a:spcPts val="0"/>
                        </a:spcAft>
                      </a:pPr>
                      <a:r>
                        <a:rPr lang="en-GB" sz="1800" b="1" dirty="0">
                          <a:latin typeface="Tahoma" panose="020B0604030504040204" pitchFamily="34" charset="0"/>
                          <a:ea typeface="Tahoma" panose="020B0604030504040204" pitchFamily="34" charset="0"/>
                          <a:cs typeface="Tahoma" panose="020B0604030504040204" pitchFamily="34" charset="0"/>
                        </a:rPr>
                        <a:t>Progress made</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xmlns="" val="10000"/>
                  </a:ext>
                </a:extLst>
              </a:tr>
              <a:tr h="340202">
                <a:tc>
                  <a:txBody>
                    <a:bodyPr/>
                    <a:lstStyle/>
                    <a:p>
                      <a:pPr marL="457200" algn="ctr">
                        <a:lnSpc>
                          <a:spcPct val="115000"/>
                        </a:lnSpc>
                        <a:spcAft>
                          <a:spcPts val="0"/>
                        </a:spcAft>
                      </a:pPr>
                      <a:r>
                        <a:rPr lang="en-US" sz="1600" dirty="0" smtClean="0">
                          <a:latin typeface="Tahoma" panose="020B0604030504040204" pitchFamily="34" charset="0"/>
                          <a:ea typeface="Tahoma" panose="020B0604030504040204" pitchFamily="34" charset="0"/>
                          <a:cs typeface="Tahoma" panose="020B0604030504040204" pitchFamily="34" charset="0"/>
                        </a:rPr>
                        <a:t>(a)</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457200" algn="ctr">
                        <a:lnSpc>
                          <a:spcPct val="115000"/>
                        </a:lnSpc>
                        <a:spcAft>
                          <a:spcPts val="0"/>
                        </a:spcAft>
                      </a:pPr>
                      <a:r>
                        <a:rPr lang="en-US" sz="1600" dirty="0" smtClean="0">
                          <a:latin typeface="Tahoma" panose="020B0604030504040204" pitchFamily="34" charset="0"/>
                          <a:ea typeface="Tahoma" panose="020B0604030504040204" pitchFamily="34" charset="0"/>
                          <a:cs typeface="Tahoma" panose="020B0604030504040204" pitchFamily="34" charset="0"/>
                        </a:rPr>
                        <a:t>(b)</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457200" algn="ctr">
                        <a:lnSpc>
                          <a:spcPct val="115000"/>
                        </a:lnSpc>
                        <a:spcAft>
                          <a:spcPts val="0"/>
                        </a:spcAft>
                      </a:pPr>
                      <a:r>
                        <a:rPr lang="en-US" sz="1600" dirty="0" smtClean="0">
                          <a:latin typeface="Tahoma" panose="020B0604030504040204" pitchFamily="34" charset="0"/>
                          <a:ea typeface="Tahoma" panose="020B0604030504040204" pitchFamily="34" charset="0"/>
                          <a:cs typeface="Tahoma" panose="020B0604030504040204" pitchFamily="34" charset="0"/>
                        </a:rPr>
                        <a:t>(c)</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xmlns="" val="10002"/>
                  </a:ext>
                </a:extLst>
              </a:tr>
              <a:tr h="5081847">
                <a:tc>
                  <a:txBody>
                    <a:bodyPr/>
                    <a:lstStyle/>
                    <a:p>
                      <a:pPr algn="just"/>
                      <a:endParaRPr lang="en-US">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marL="0" indent="0" algn="just">
                        <a:buNone/>
                      </a:pPr>
                      <a:r>
                        <a:rPr lang="en-US" sz="2000" b="1" dirty="0" smtClean="0">
                          <a:latin typeface="Tahoma" panose="020B0604030504040204" pitchFamily="34" charset="0"/>
                          <a:ea typeface="Tahoma" panose="020B0604030504040204" pitchFamily="34" charset="0"/>
                          <a:cs typeface="Tahoma" panose="020B0604030504040204" pitchFamily="34" charset="0"/>
                        </a:rPr>
                        <a:t>Welfare:</a:t>
                      </a:r>
                    </a:p>
                    <a:p>
                      <a:pPr marL="0" indent="0" algn="just">
                        <a:buNone/>
                      </a:pPr>
                      <a:r>
                        <a:rPr lang="en-US" sz="2000" b="1" dirty="0" smtClean="0">
                          <a:latin typeface="Tahoma" panose="020B0604030504040204" pitchFamily="34" charset="0"/>
                          <a:ea typeface="Tahoma" panose="020B0604030504040204" pitchFamily="34" charset="0"/>
                          <a:cs typeface="Tahoma" panose="020B0604030504040204" pitchFamily="34" charset="0"/>
                        </a:rPr>
                        <a:t>Presidential Directive:</a:t>
                      </a:r>
                    </a:p>
                    <a:p>
                      <a:pPr marL="0" indent="0" algn="just">
                        <a:buNone/>
                      </a:pPr>
                      <a:endParaRPr lang="en-US" sz="800" b="1" dirty="0" smtClean="0">
                        <a:latin typeface="Tahoma" panose="020B0604030504040204" pitchFamily="34" charset="0"/>
                        <a:ea typeface="Tahoma" panose="020B0604030504040204" pitchFamily="34" charset="0"/>
                        <a:cs typeface="Tahoma" panose="020B0604030504040204" pitchFamily="34" charset="0"/>
                      </a:endParaRPr>
                    </a:p>
                    <a:p>
                      <a:pPr marL="0" indent="0" algn="just">
                        <a:buNone/>
                      </a:pPr>
                      <a:r>
                        <a:rPr lang="en-US" sz="2000" dirty="0" smtClean="0">
                          <a:latin typeface="Tahoma" panose="020B0604030504040204" pitchFamily="34" charset="0"/>
                          <a:ea typeface="Tahoma" panose="020B0604030504040204" pitchFamily="34" charset="0"/>
                          <a:cs typeface="Tahoma" panose="020B0604030504040204" pitchFamily="34" charset="0"/>
                        </a:rPr>
                        <a:t>Pay well scientists like engineers, pilots and doctors in order to retain them in UPDF and other establishments (e.g. LIL).</a:t>
                      </a:r>
                    </a:p>
                    <a:p>
                      <a:pPr marL="0" indent="0" algn="just">
                        <a:buNone/>
                      </a:pPr>
                      <a:endParaRPr lang="en-US" sz="1050" dirty="0" smtClean="0">
                        <a:latin typeface="Tahoma" panose="020B0604030504040204" pitchFamily="34" charset="0"/>
                        <a:ea typeface="Tahoma" panose="020B0604030504040204" pitchFamily="34" charset="0"/>
                        <a:cs typeface="Tahoma" panose="020B0604030504040204" pitchFamily="34" charset="0"/>
                      </a:endParaRPr>
                    </a:p>
                    <a:p>
                      <a:pPr marL="0" indent="0" algn="just">
                        <a:buNone/>
                      </a:pPr>
                      <a:r>
                        <a:rPr lang="en-US" sz="2000" dirty="0" smtClean="0">
                          <a:latin typeface="Tahoma" panose="020B0604030504040204" pitchFamily="34" charset="0"/>
                          <a:ea typeface="Tahoma" panose="020B0604030504040204" pitchFamily="34" charset="0"/>
                          <a:cs typeface="Tahoma" panose="020B0604030504040204" pitchFamily="34" charset="0"/>
                        </a:rPr>
                        <a:t>Gradually and affordably increase the salaries of soldiers until they come in line with salaries of teachers and medical personnel.</a:t>
                      </a:r>
                    </a:p>
                    <a:p>
                      <a:pPr algn="just"/>
                      <a:endParaRPr lang="en-US" sz="2000"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just"/>
                      <a:r>
                        <a:rPr lang="en-GB" sz="20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For </a:t>
                      </a:r>
                      <a:r>
                        <a:rPr lang="en-GB" sz="20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scientists, </a:t>
                      </a:r>
                      <a:r>
                        <a:rPr lang="en-GB" sz="20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as a first phase, Doctors</a:t>
                      </a:r>
                      <a:r>
                        <a:rPr lang="en-GB" sz="2000" kern="1200" baseline="0" dirty="0" smtClean="0">
                          <a:solidFill>
                            <a:schemeClr val="dk1"/>
                          </a:solidFill>
                          <a:latin typeface="Tahoma" panose="020B0604030504040204" pitchFamily="34" charset="0"/>
                          <a:ea typeface="Tahoma" panose="020B0604030504040204" pitchFamily="34" charset="0"/>
                          <a:cs typeface="Tahoma" panose="020B0604030504040204" pitchFamily="34" charset="0"/>
                        </a:rPr>
                        <a:t> and other medical personnel salaries </a:t>
                      </a:r>
                      <a:r>
                        <a:rPr lang="en-GB" sz="20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have </a:t>
                      </a:r>
                      <a:r>
                        <a:rPr lang="en-GB" sz="20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been </a:t>
                      </a:r>
                      <a:r>
                        <a:rPr lang="en-GB" sz="20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enhanced</a:t>
                      </a:r>
                      <a:r>
                        <a:rPr lang="en-GB" sz="2000" kern="1200" baseline="0" dirty="0" smtClean="0">
                          <a:solidFill>
                            <a:schemeClr val="dk1"/>
                          </a:solidFill>
                          <a:latin typeface="Tahoma" panose="020B0604030504040204" pitchFamily="34" charset="0"/>
                          <a:ea typeface="Tahoma" panose="020B0604030504040204" pitchFamily="34" charset="0"/>
                          <a:cs typeface="Tahoma" panose="020B0604030504040204" pitchFamily="34" charset="0"/>
                        </a:rPr>
                        <a:t> and other scientists will be enhanced later. </a:t>
                      </a:r>
                      <a:endParaRPr lang="en-US" sz="20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endParaRPr>
                    </a:p>
                    <a:p>
                      <a:pPr marL="0" marR="0" indent="0" algn="just" defTabSz="914400" rtl="0" eaLnBrk="1" fontAlgn="auto" latinLnBrk="0" hangingPunct="1">
                        <a:lnSpc>
                          <a:spcPct val="100000"/>
                        </a:lnSpc>
                        <a:spcBef>
                          <a:spcPts val="0"/>
                        </a:spcBef>
                        <a:spcAft>
                          <a:spcPts val="0"/>
                        </a:spcAft>
                        <a:buClrTx/>
                        <a:buSzTx/>
                        <a:buFontTx/>
                        <a:buNone/>
                        <a:tabLst/>
                        <a:defRPr/>
                      </a:pPr>
                      <a:endParaRPr lang="en-US" sz="2000" b="1" dirty="0" smtClean="0">
                        <a:latin typeface="Tahoma" panose="020B0604030504040204" pitchFamily="34" charset="0"/>
                        <a:ea typeface="Tahoma" panose="020B0604030504040204" pitchFamily="34" charset="0"/>
                        <a:cs typeface="Tahoma" panose="020B0604030504040204" pitchFamily="34" charset="0"/>
                      </a:endParaRPr>
                    </a:p>
                    <a:p>
                      <a:pPr marL="0" marR="0" indent="0" algn="just" defTabSz="914400" rtl="0" eaLnBrk="1" fontAlgn="auto" latinLnBrk="0" hangingPunct="1">
                        <a:lnSpc>
                          <a:spcPct val="100000"/>
                        </a:lnSpc>
                        <a:spcBef>
                          <a:spcPts val="0"/>
                        </a:spcBef>
                        <a:spcAft>
                          <a:spcPts val="0"/>
                        </a:spcAft>
                        <a:buClrTx/>
                        <a:buSzTx/>
                        <a:buFontTx/>
                        <a:buNone/>
                        <a:tabLst/>
                        <a:defRPr/>
                      </a:pPr>
                      <a:endParaRPr lang="en-US" sz="2000" b="1" dirty="0" smtClean="0">
                        <a:latin typeface="Tahoma" panose="020B0604030504040204" pitchFamily="34" charset="0"/>
                        <a:ea typeface="Tahoma" panose="020B0604030504040204" pitchFamily="34" charset="0"/>
                        <a:cs typeface="Tahoma" panose="020B0604030504040204" pitchFamily="34" charset="0"/>
                      </a:endParaRPr>
                    </a:p>
                    <a:p>
                      <a:pPr marL="0" marR="0" indent="0" algn="just" defTabSz="914400" rtl="0" eaLnBrk="1" fontAlgn="auto" latinLnBrk="0" hangingPunct="1">
                        <a:lnSpc>
                          <a:spcPct val="100000"/>
                        </a:lnSpc>
                        <a:spcBef>
                          <a:spcPts val="0"/>
                        </a:spcBef>
                        <a:spcAft>
                          <a:spcPts val="0"/>
                        </a:spcAft>
                        <a:buClrTx/>
                        <a:buSzTx/>
                        <a:buFontTx/>
                        <a:buNone/>
                        <a:tabLst/>
                        <a:defRPr/>
                      </a:pPr>
                      <a:endParaRPr lang="en-US" sz="2000" b="1" dirty="0" smtClean="0">
                        <a:latin typeface="Tahoma" panose="020B0604030504040204" pitchFamily="34" charset="0"/>
                        <a:ea typeface="Tahoma" panose="020B0604030504040204" pitchFamily="34" charset="0"/>
                        <a:cs typeface="Tahoma" panose="020B0604030504040204" pitchFamily="34" charset="0"/>
                      </a:endParaRPr>
                    </a:p>
                    <a:p>
                      <a:pPr marL="0" marR="0" indent="0" algn="just" defTabSz="914400" rtl="0" eaLnBrk="1" fontAlgn="auto" latinLnBrk="0" hangingPunct="1">
                        <a:lnSpc>
                          <a:spcPct val="100000"/>
                        </a:lnSpc>
                        <a:spcBef>
                          <a:spcPts val="0"/>
                        </a:spcBef>
                        <a:spcAft>
                          <a:spcPts val="0"/>
                        </a:spcAft>
                        <a:buClrTx/>
                        <a:buSzTx/>
                        <a:buFontTx/>
                        <a:buNone/>
                        <a:tabLst/>
                        <a:defRPr/>
                      </a:pPr>
                      <a:endParaRPr lang="en-US" sz="2000" b="1" dirty="0" smtClean="0">
                        <a:latin typeface="Tahoma" panose="020B0604030504040204" pitchFamily="34" charset="0"/>
                        <a:ea typeface="Tahoma" panose="020B0604030504040204" pitchFamily="34" charset="0"/>
                        <a:cs typeface="Tahoma" panose="020B0604030504040204" pitchFamily="34"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2000" b="1" dirty="0" smtClean="0">
                          <a:latin typeface="Tahoma" panose="020B0604030504040204" pitchFamily="34" charset="0"/>
                          <a:ea typeface="Tahoma" panose="020B0604030504040204" pitchFamily="34" charset="0"/>
                          <a:cs typeface="Tahoma" panose="020B0604030504040204" pitchFamily="34" charset="0"/>
                        </a:rPr>
                        <a:t>Salary and wages</a:t>
                      </a:r>
                      <a:r>
                        <a:rPr lang="en-US" sz="2000" b="1" baseline="0" dirty="0" smtClean="0">
                          <a:latin typeface="Tahoma" panose="020B0604030504040204" pitchFamily="34" charset="0"/>
                          <a:ea typeface="Tahoma" panose="020B0604030504040204" pitchFamily="34" charset="0"/>
                          <a:cs typeface="Tahoma" panose="020B0604030504040204" pitchFamily="34" charset="0"/>
                        </a:rPr>
                        <a:t>: </a:t>
                      </a:r>
                      <a:r>
                        <a:rPr lang="en-GB" sz="20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The salary increment has partially been realised among the lower ranks from Private to WO II. This was done in FY 2018/19 and no additions to the budget have been made since. </a:t>
                      </a:r>
                      <a:r>
                        <a:rPr lang="en-GB" sz="2000" kern="1200" dirty="0" smtClean="0">
                          <a:solidFill>
                            <a:schemeClr val="tx1"/>
                          </a:solidFill>
                          <a:latin typeface="Tahoma" panose="020B0604030504040204" pitchFamily="34" charset="0"/>
                          <a:ea typeface="Tahoma" panose="020B0604030504040204" pitchFamily="34" charset="0"/>
                          <a:cs typeface="Tahoma" panose="020B0604030504040204" pitchFamily="34" charset="0"/>
                        </a:rPr>
                        <a:t>Efforts have also been made with Ministry of Public Service</a:t>
                      </a:r>
                      <a:r>
                        <a:rPr lang="en-GB" sz="2000" kern="12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GB" sz="2000" kern="1200" baseline="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MoPS</a:t>
                      </a:r>
                      <a:r>
                        <a:rPr lang="en-GB" sz="2000" kern="12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to have the salary segmentation of UPDF Ranks.  </a:t>
                      </a:r>
                      <a:endParaRPr lang="en-US" sz="2000" kern="12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algn="just"/>
                      <a:endParaRPr lang="en-US" sz="20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39308153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835685" cy="631067"/>
          </a:xfrm>
        </p:spPr>
        <p:txBody>
          <a:bodyPr>
            <a:noAutofit/>
          </a:bodyPr>
          <a:lstStyle/>
          <a:p>
            <a:pPr marL="1200150" lvl="1" indent="-742950">
              <a:spcBef>
                <a:spcPts val="0"/>
              </a:spcBef>
              <a:defRPr/>
            </a:pPr>
            <a:r>
              <a:rPr lang="en-GB" sz="2800" b="1" dirty="0">
                <a:latin typeface="Tahoma" pitchFamily="34" charset="0"/>
                <a:ea typeface="Tahoma" pitchFamily="34" charset="0"/>
                <a:cs typeface="Tahoma" pitchFamily="34" charset="0"/>
              </a:rPr>
              <a:t>Key Manifesto achievements  for the end-term (2016 – 2021)</a:t>
            </a:r>
          </a:p>
        </p:txBody>
      </p:sp>
      <p:sp>
        <p:nvSpPr>
          <p:cNvPr id="4" name="Slide Number Placeholder 3"/>
          <p:cNvSpPr>
            <a:spLocks noGrp="1"/>
          </p:cNvSpPr>
          <p:nvPr>
            <p:ph type="sldNum" sz="quarter" idx="12"/>
          </p:nvPr>
        </p:nvSpPr>
        <p:spPr/>
        <p:txBody>
          <a:bodyPr/>
          <a:lstStyle/>
          <a:p>
            <a:fld id="{FC31C739-2422-4EE0-80D0-F8552E44D9D1}" type="slidenum">
              <a:rPr lang="en-US" smtClean="0"/>
              <a:pPr/>
              <a:t>31</a:t>
            </a:fld>
            <a:endParaRPr lang="en-US"/>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915639725"/>
              </p:ext>
            </p:extLst>
          </p:nvPr>
        </p:nvGraphicFramePr>
        <p:xfrm>
          <a:off x="232229" y="798286"/>
          <a:ext cx="11727542" cy="5736149"/>
        </p:xfrm>
        <a:graphic>
          <a:graphicData uri="http://schemas.openxmlformats.org/drawingml/2006/table">
            <a:tbl>
              <a:tblPr firstRow="1" bandRow="1">
                <a:tableStyleId>{5C22544A-7EE6-4342-B048-85BDC9FD1C3A}</a:tableStyleId>
              </a:tblPr>
              <a:tblGrid>
                <a:gridCol w="827314">
                  <a:extLst>
                    <a:ext uri="{9D8B030D-6E8A-4147-A177-3AD203B41FA5}">
                      <a16:colId xmlns:a16="http://schemas.microsoft.com/office/drawing/2014/main" xmlns="" val="20000"/>
                    </a:ext>
                  </a:extLst>
                </a:gridCol>
                <a:gridCol w="3352800">
                  <a:extLst>
                    <a:ext uri="{9D8B030D-6E8A-4147-A177-3AD203B41FA5}">
                      <a16:colId xmlns:a16="http://schemas.microsoft.com/office/drawing/2014/main" xmlns="" val="20001"/>
                    </a:ext>
                  </a:extLst>
                </a:gridCol>
                <a:gridCol w="7547428">
                  <a:extLst>
                    <a:ext uri="{9D8B030D-6E8A-4147-A177-3AD203B41FA5}">
                      <a16:colId xmlns:a16="http://schemas.microsoft.com/office/drawing/2014/main" xmlns="" val="20002"/>
                    </a:ext>
                  </a:extLst>
                </a:gridCol>
              </a:tblGrid>
              <a:tr h="580451">
                <a:tc>
                  <a:txBody>
                    <a:bodyPr/>
                    <a:lstStyle/>
                    <a:p>
                      <a:pPr marL="457200" algn="l">
                        <a:lnSpc>
                          <a:spcPct val="115000"/>
                        </a:lnSpc>
                        <a:spcAft>
                          <a:spcPts val="0"/>
                        </a:spcAft>
                      </a:pPr>
                      <a:r>
                        <a:rPr lang="en-GB" sz="1600" dirty="0" err="1" smtClean="0">
                          <a:latin typeface="+mn-lt"/>
                          <a:ea typeface="Times New Roman"/>
                          <a:cs typeface="Times New Roman"/>
                        </a:rPr>
                        <a:t>Sn</a:t>
                      </a:r>
                      <a:endParaRPr lang="en-US" sz="1600" dirty="0">
                        <a:latin typeface="+mn-lt"/>
                        <a:ea typeface="Times New Roman"/>
                        <a:cs typeface="Times New Roman"/>
                      </a:endParaRPr>
                    </a:p>
                  </a:txBody>
                  <a:tcPr marL="68580" marR="68580" marT="0" marB="0"/>
                </a:tc>
                <a:tc>
                  <a:txBody>
                    <a:bodyPr/>
                    <a:lstStyle/>
                    <a:p>
                      <a:pPr marL="457200" algn="just">
                        <a:lnSpc>
                          <a:spcPct val="115000"/>
                        </a:lnSpc>
                        <a:spcAft>
                          <a:spcPts val="0"/>
                        </a:spcAft>
                      </a:pPr>
                      <a:r>
                        <a:rPr lang="en-GB" sz="1800" b="1" dirty="0">
                          <a:latin typeface="+mn-lt"/>
                          <a:ea typeface="Times New Roman"/>
                          <a:cs typeface="Times New Roman"/>
                        </a:rPr>
                        <a:t>Manifesto Commitment and Presidential Directive </a:t>
                      </a:r>
                      <a:endParaRPr lang="en-US" sz="1600" dirty="0">
                        <a:latin typeface="+mn-lt"/>
                        <a:ea typeface="Times New Roman"/>
                        <a:cs typeface="Times New Roman"/>
                      </a:endParaRPr>
                    </a:p>
                  </a:txBody>
                  <a:tcPr marL="68580" marR="68580" marT="0" marB="0"/>
                </a:tc>
                <a:tc>
                  <a:txBody>
                    <a:bodyPr/>
                    <a:lstStyle/>
                    <a:p>
                      <a:pPr marL="457200" algn="just">
                        <a:lnSpc>
                          <a:spcPct val="115000"/>
                        </a:lnSpc>
                        <a:spcAft>
                          <a:spcPts val="0"/>
                        </a:spcAft>
                      </a:pPr>
                      <a:r>
                        <a:rPr lang="en-GB" sz="1800" b="1" dirty="0">
                          <a:latin typeface="+mn-lt"/>
                          <a:ea typeface="Times New Roman"/>
                          <a:cs typeface="Times New Roman"/>
                        </a:rPr>
                        <a:t>Progress made</a:t>
                      </a:r>
                      <a:endParaRPr lang="en-US" sz="1600" dirty="0">
                        <a:latin typeface="+mn-lt"/>
                        <a:ea typeface="Times New Roman"/>
                        <a:cs typeface="Times New Roman"/>
                      </a:endParaRPr>
                    </a:p>
                  </a:txBody>
                  <a:tcPr marL="68580" marR="68580" marT="0" marB="0"/>
                </a:tc>
                <a:extLst>
                  <a:ext uri="{0D108BD9-81ED-4DB2-BD59-A6C34878D82A}">
                    <a16:rowId xmlns:a16="http://schemas.microsoft.com/office/drawing/2014/main" xmlns="" val="10000"/>
                  </a:ext>
                </a:extLst>
              </a:tr>
              <a:tr h="429995">
                <a:tc>
                  <a:txBody>
                    <a:bodyPr/>
                    <a:lstStyle/>
                    <a:p>
                      <a:pPr marL="457200" algn="ctr">
                        <a:lnSpc>
                          <a:spcPct val="115000"/>
                        </a:lnSpc>
                        <a:spcAft>
                          <a:spcPts val="0"/>
                        </a:spcAft>
                      </a:pPr>
                      <a:r>
                        <a:rPr lang="en-US" sz="1600" dirty="0" smtClean="0">
                          <a:latin typeface="+mn-lt"/>
                          <a:ea typeface="Times New Roman"/>
                          <a:cs typeface="Times New Roman"/>
                        </a:rPr>
                        <a:t>(a)</a:t>
                      </a:r>
                      <a:endParaRPr lang="en-US" sz="1600" dirty="0">
                        <a:latin typeface="+mn-lt"/>
                        <a:ea typeface="Times New Roman"/>
                        <a:cs typeface="Times New Roman"/>
                      </a:endParaRPr>
                    </a:p>
                  </a:txBody>
                  <a:tcPr marL="68580" marR="68580" marT="0" marB="0"/>
                </a:tc>
                <a:tc>
                  <a:txBody>
                    <a:bodyPr/>
                    <a:lstStyle/>
                    <a:p>
                      <a:pPr marL="457200" algn="ctr">
                        <a:lnSpc>
                          <a:spcPct val="115000"/>
                        </a:lnSpc>
                        <a:spcAft>
                          <a:spcPts val="0"/>
                        </a:spcAft>
                      </a:pPr>
                      <a:r>
                        <a:rPr lang="en-US" sz="1600" dirty="0" smtClean="0">
                          <a:latin typeface="+mn-lt"/>
                          <a:ea typeface="Times New Roman"/>
                          <a:cs typeface="Times New Roman"/>
                        </a:rPr>
                        <a:t>(b)</a:t>
                      </a:r>
                      <a:endParaRPr lang="en-US" sz="1600" dirty="0">
                        <a:latin typeface="+mn-lt"/>
                        <a:ea typeface="Times New Roman"/>
                        <a:cs typeface="Times New Roman"/>
                      </a:endParaRPr>
                    </a:p>
                  </a:txBody>
                  <a:tcPr marL="68580" marR="68580" marT="0" marB="0"/>
                </a:tc>
                <a:tc>
                  <a:txBody>
                    <a:bodyPr/>
                    <a:lstStyle/>
                    <a:p>
                      <a:pPr marL="457200" algn="ctr">
                        <a:lnSpc>
                          <a:spcPct val="115000"/>
                        </a:lnSpc>
                        <a:spcAft>
                          <a:spcPts val="0"/>
                        </a:spcAft>
                      </a:pPr>
                      <a:r>
                        <a:rPr lang="en-US" sz="1600" dirty="0" smtClean="0">
                          <a:latin typeface="+mn-lt"/>
                          <a:ea typeface="Times New Roman"/>
                          <a:cs typeface="Times New Roman"/>
                        </a:rPr>
                        <a:t>(c)</a:t>
                      </a:r>
                      <a:endParaRPr lang="en-US" sz="1600" dirty="0">
                        <a:latin typeface="+mn-lt"/>
                        <a:ea typeface="Times New Roman"/>
                        <a:cs typeface="Times New Roman"/>
                      </a:endParaRPr>
                    </a:p>
                  </a:txBody>
                  <a:tcPr marL="68580" marR="68580" marT="0" marB="0"/>
                </a:tc>
                <a:extLst>
                  <a:ext uri="{0D108BD9-81ED-4DB2-BD59-A6C34878D82A}">
                    <a16:rowId xmlns:a16="http://schemas.microsoft.com/office/drawing/2014/main" xmlns="" val="10002"/>
                  </a:ext>
                </a:extLst>
              </a:tr>
              <a:tr h="4675218">
                <a:tc>
                  <a:txBody>
                    <a:bodyPr/>
                    <a:lstStyle/>
                    <a:p>
                      <a:pPr algn="just"/>
                      <a:endParaRPr lang="en-US">
                        <a:latin typeface="+mn-lt"/>
                      </a:endParaRPr>
                    </a:p>
                  </a:txBody>
                  <a:tcPr/>
                </a:tc>
                <a:tc>
                  <a:txBody>
                    <a:bodyPr/>
                    <a:lstStyle/>
                    <a:p>
                      <a:pPr algn="just"/>
                      <a:r>
                        <a:rPr lang="en-US" sz="2000" b="1" kern="1200" baseline="0" dirty="0" smtClean="0">
                          <a:solidFill>
                            <a:schemeClr val="dk1"/>
                          </a:solidFill>
                          <a:latin typeface="Tahoma" panose="020B0604030504040204" pitchFamily="34" charset="0"/>
                          <a:ea typeface="Tahoma" panose="020B0604030504040204" pitchFamily="34" charset="0"/>
                          <a:cs typeface="Tahoma" panose="020B0604030504040204" pitchFamily="34" charset="0"/>
                        </a:rPr>
                        <a:t>Presidential Directive:</a:t>
                      </a:r>
                    </a:p>
                    <a:p>
                      <a:pPr algn="just"/>
                      <a:r>
                        <a:rPr lang="en-US" sz="20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Organize Veterans to benefit from Operation Wealth creation and to engage in income generating activities as Government considers payment of the UGX 536bn Pension and Gratuity Arrears.</a:t>
                      </a:r>
                      <a:endParaRPr lang="en-US" sz="2000"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marL="0" algn="just" defTabSz="914400" rtl="0" eaLnBrk="1" latinLnBrk="0" hangingPunct="1"/>
                      <a:r>
                        <a:rPr lang="en-US" sz="20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The Ministry had to first verify the backlog cases of over 79,000 case files worth </a:t>
                      </a:r>
                      <a:r>
                        <a:rPr lang="en-US" sz="2000" b="1"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Ushs 536bn</a:t>
                      </a:r>
                      <a:r>
                        <a:rPr lang="en-US" sz="20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 The Ministry has so far verified 25,033 backlog files worth </a:t>
                      </a:r>
                      <a:r>
                        <a:rPr lang="en-US" sz="2000" b="1"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Ushs 188,452,842,033</a:t>
                      </a:r>
                      <a:r>
                        <a:rPr lang="en-US" sz="20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 As of March, 2021, a total of </a:t>
                      </a:r>
                      <a:r>
                        <a:rPr lang="en-US" sz="2000" b="1"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8,296</a:t>
                      </a:r>
                      <a:r>
                        <a:rPr lang="en-US" sz="20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 claimants had been paid </a:t>
                      </a:r>
                      <a:r>
                        <a:rPr lang="en-US" sz="2000" b="1"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Ushs 70,472,886,444.</a:t>
                      </a:r>
                      <a:r>
                        <a:rPr lang="en-US" sz="2000" b="1" kern="1200" baseline="0" dirty="0" smtClean="0">
                          <a:solidFill>
                            <a:schemeClr val="dk1"/>
                          </a:solidFill>
                          <a:latin typeface="Tahoma" panose="020B0604030504040204" pitchFamily="34" charset="0"/>
                          <a:ea typeface="Tahoma" panose="020B0604030504040204" pitchFamily="34" charset="0"/>
                          <a:cs typeface="Tahoma" panose="020B0604030504040204" pitchFamily="34" charset="0"/>
                        </a:rPr>
                        <a:t> </a:t>
                      </a:r>
                      <a:r>
                        <a:rPr lang="en-US" sz="2000" b="0" kern="1200" baseline="0" dirty="0" smtClean="0">
                          <a:solidFill>
                            <a:schemeClr val="dk1"/>
                          </a:solidFill>
                          <a:latin typeface="Tahoma" panose="020B0604030504040204" pitchFamily="34" charset="0"/>
                          <a:ea typeface="Tahoma" panose="020B0604030504040204" pitchFamily="34" charset="0"/>
                          <a:cs typeface="Tahoma" panose="020B0604030504040204" pitchFamily="34" charset="0"/>
                        </a:rPr>
                        <a:t>Verification and payment will continue to be done  in the subsequent years</a:t>
                      </a:r>
                      <a:r>
                        <a:rPr lang="en-US" sz="2000" b="1" kern="1200" baseline="0" dirty="0" smtClean="0">
                          <a:solidFill>
                            <a:schemeClr val="dk1"/>
                          </a:solidFill>
                          <a:latin typeface="Tahoma" panose="020B0604030504040204" pitchFamily="34" charset="0"/>
                          <a:ea typeface="Tahoma" panose="020B0604030504040204" pitchFamily="34" charset="0"/>
                          <a:cs typeface="Tahoma" panose="020B0604030504040204" pitchFamily="34" charset="0"/>
                        </a:rPr>
                        <a:t>.</a:t>
                      </a:r>
                    </a:p>
                    <a:p>
                      <a:pPr marL="0" algn="just" defTabSz="914400" rtl="0" eaLnBrk="1" latinLnBrk="0" hangingPunct="1"/>
                      <a:endParaRPr lang="en-US" sz="2000" b="1" kern="1200" baseline="0" dirty="0" smtClean="0">
                        <a:solidFill>
                          <a:schemeClr val="dk1"/>
                        </a:solidFill>
                        <a:latin typeface="Tahoma" panose="020B0604030504040204" pitchFamily="34" charset="0"/>
                        <a:ea typeface="Tahoma" panose="020B0604030504040204" pitchFamily="34" charset="0"/>
                        <a:cs typeface="Tahoma" panose="020B0604030504040204" pitchFamily="34" charset="0"/>
                      </a:endParaRPr>
                    </a:p>
                    <a:p>
                      <a:pPr marL="0" algn="just" defTabSz="914400" rtl="0" eaLnBrk="1" latinLnBrk="0" hangingPunct="1"/>
                      <a:endParaRPr lang="en-GB" sz="600" b="0" kern="1200" dirty="0" smtClean="0">
                        <a:solidFill>
                          <a:schemeClr val="dk1"/>
                        </a:solidFill>
                        <a:latin typeface="Tahoma" panose="020B0604030504040204" pitchFamily="34" charset="0"/>
                        <a:ea typeface="Tahoma" panose="020B0604030504040204" pitchFamily="34" charset="0"/>
                        <a:cs typeface="Tahoma" panose="020B0604030504040204" pitchFamily="34" charset="0"/>
                      </a:endParaRPr>
                    </a:p>
                    <a:p>
                      <a:pPr marL="0" algn="just" defTabSz="914400" rtl="0" eaLnBrk="1" latinLnBrk="0" hangingPunct="1"/>
                      <a:r>
                        <a:rPr lang="en-GB" sz="20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The Ministry has over the year engaged and </a:t>
                      </a:r>
                      <a:r>
                        <a:rPr lang="en-US" sz="2000" i="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supported Veterans in different income generating projects to improve their welfare. These Projects</a:t>
                      </a:r>
                      <a:r>
                        <a:rPr lang="en-US" sz="2000" i="0" kern="1200" baseline="0" dirty="0" smtClean="0">
                          <a:solidFill>
                            <a:schemeClr val="dk1"/>
                          </a:solidFill>
                          <a:latin typeface="Tahoma" panose="020B0604030504040204" pitchFamily="34" charset="0"/>
                          <a:ea typeface="Tahoma" panose="020B0604030504040204" pitchFamily="34" charset="0"/>
                          <a:cs typeface="Tahoma" panose="020B0604030504040204" pitchFamily="34" charset="0"/>
                        </a:rPr>
                        <a:t> </a:t>
                      </a:r>
                      <a:r>
                        <a:rPr lang="en-US" sz="2000" i="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include, Apiary </a:t>
                      </a:r>
                      <a:r>
                        <a:rPr lang="en-US" sz="2000" i="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in </a:t>
                      </a:r>
                      <a:r>
                        <a:rPr lang="en-US" sz="2000" i="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Elgon (500 beehives) and Kabarole (200 beehives);  </a:t>
                      </a:r>
                      <a:r>
                        <a:rPr lang="en-US" sz="2000" i="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and Fish </a:t>
                      </a:r>
                      <a:r>
                        <a:rPr lang="en-US" sz="2000" i="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Farming in </a:t>
                      </a:r>
                      <a:r>
                        <a:rPr lang="en-US" sz="2000" i="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Pallisa.</a:t>
                      </a:r>
                      <a:endParaRPr lang="en-US" sz="2000" i="0" kern="1200" dirty="0" smtClean="0">
                        <a:solidFill>
                          <a:schemeClr val="dk1"/>
                        </a:solidFill>
                        <a:latin typeface="Tahoma" panose="020B0604030504040204" pitchFamily="34" charset="0"/>
                        <a:ea typeface="Tahoma" panose="020B0604030504040204" pitchFamily="34" charset="0"/>
                        <a:cs typeface="Tahoma" panose="020B0604030504040204" pitchFamily="34" charset="0"/>
                      </a:endParaRPr>
                    </a:p>
                    <a:p>
                      <a:pPr marL="0" algn="just" defTabSz="914400" rtl="0" eaLnBrk="1" latinLnBrk="0" hangingPunct="1"/>
                      <a:endParaRPr lang="en-US" sz="2000" kern="1200" dirty="0">
                        <a:solidFill>
                          <a:schemeClr val="dk1"/>
                        </a:solidFill>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393081537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6199"/>
            <a:ext cx="10515600" cy="563879"/>
          </a:xfrm>
        </p:spPr>
        <p:txBody>
          <a:bodyPr>
            <a:normAutofit/>
          </a:bodyPr>
          <a:lstStyle/>
          <a:p>
            <a:pPr algn="ctr"/>
            <a:r>
              <a:rPr lang="en-GB" sz="3200" b="1" dirty="0" smtClean="0">
                <a:latin typeface="Tahoma" pitchFamily="34" charset="0"/>
                <a:ea typeface="Tahoma" pitchFamily="34" charset="0"/>
                <a:cs typeface="Tahoma" pitchFamily="34" charset="0"/>
              </a:rPr>
              <a:t>Income generating activities for Military veterans</a:t>
            </a:r>
            <a:endParaRPr lang="en-GB" sz="3200" b="1" dirty="0">
              <a:latin typeface="Tahoma" pitchFamily="34" charset="0"/>
              <a:ea typeface="Tahoma" pitchFamily="34" charset="0"/>
              <a:cs typeface="Tahoma" pitchFamily="34" charset="0"/>
            </a:endParaRPr>
          </a:p>
        </p:txBody>
      </p:sp>
      <p:sp>
        <p:nvSpPr>
          <p:cNvPr id="4" name="Slide Number Placeholder 3"/>
          <p:cNvSpPr>
            <a:spLocks noGrp="1"/>
          </p:cNvSpPr>
          <p:nvPr>
            <p:ph type="sldNum" sz="quarter" idx="12"/>
          </p:nvPr>
        </p:nvSpPr>
        <p:spPr/>
        <p:txBody>
          <a:bodyPr/>
          <a:lstStyle/>
          <a:p>
            <a:fld id="{FC31C739-2422-4EE0-80D0-F8552E44D9D1}" type="slidenum">
              <a:rPr lang="en-US" smtClean="0"/>
              <a:pPr/>
              <a:t>32</a:t>
            </a:fld>
            <a:endParaRPr lang="en-US"/>
          </a:p>
        </p:txBody>
      </p:sp>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731521" y="464978"/>
            <a:ext cx="4907280" cy="2884805"/>
          </a:xfrm>
          <a:prstGeom prst="rect">
            <a:avLst/>
          </a:prstGeom>
        </p:spPr>
      </p:pic>
      <p:pic>
        <p:nvPicPr>
          <p:cNvPr id="6" name="Picture 5"/>
          <p:cNvPicPr/>
          <p:nvPr/>
        </p:nvPicPr>
        <p:blipFill>
          <a:blip r:embed="rId4" cstate="print">
            <a:extLst>
              <a:ext uri="{28A0092B-C50C-407E-A947-70E740481C1C}">
                <a14:useLocalDpi xmlns:a14="http://schemas.microsoft.com/office/drawing/2010/main" val="0"/>
              </a:ext>
            </a:extLst>
          </a:blip>
          <a:stretch>
            <a:fillRect/>
          </a:stretch>
        </p:blipFill>
        <p:spPr>
          <a:xfrm>
            <a:off x="6431280" y="472440"/>
            <a:ext cx="5059680" cy="2747963"/>
          </a:xfrm>
          <a:prstGeom prst="rect">
            <a:avLst/>
          </a:prstGeom>
        </p:spPr>
      </p:pic>
      <p:pic>
        <p:nvPicPr>
          <p:cNvPr id="2050" name="Picture 2" descr="IMG-20201106-WA003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521" y="3886200"/>
            <a:ext cx="4907279" cy="2553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ab6fab20-de2a-412b-8ba6-c861bac6416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31280" y="3703320"/>
            <a:ext cx="5059680" cy="2626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084897" y="3388043"/>
            <a:ext cx="4485323" cy="461665"/>
          </a:xfrm>
          <a:prstGeom prst="rect">
            <a:avLst/>
          </a:prstGeom>
          <a:noFill/>
        </p:spPr>
        <p:txBody>
          <a:bodyPr wrap="square" rtlCol="0">
            <a:spAutoFit/>
          </a:bodyPr>
          <a:lstStyle/>
          <a:p>
            <a:pPr algn="ctr"/>
            <a:r>
              <a:rPr lang="en-US" sz="2000" b="1" dirty="0" smtClean="0"/>
              <a:t> </a:t>
            </a:r>
            <a:r>
              <a:rPr lang="en-US" sz="2400" b="1" dirty="0"/>
              <a:t>Apiary </a:t>
            </a:r>
            <a:r>
              <a:rPr lang="en-US" sz="2400" b="1" dirty="0" smtClean="0"/>
              <a:t>project</a:t>
            </a:r>
            <a:endParaRPr lang="en-GB" sz="2400" b="1" dirty="0"/>
          </a:p>
        </p:txBody>
      </p:sp>
      <p:sp>
        <p:nvSpPr>
          <p:cNvPr id="10" name="TextBox 9"/>
          <p:cNvSpPr txBox="1"/>
          <p:nvPr/>
        </p:nvSpPr>
        <p:spPr>
          <a:xfrm>
            <a:off x="1237297" y="6375083"/>
            <a:ext cx="4485323" cy="461665"/>
          </a:xfrm>
          <a:prstGeom prst="rect">
            <a:avLst/>
          </a:prstGeom>
          <a:noFill/>
        </p:spPr>
        <p:txBody>
          <a:bodyPr wrap="square" rtlCol="0">
            <a:spAutoFit/>
          </a:bodyPr>
          <a:lstStyle/>
          <a:p>
            <a:pPr algn="ctr"/>
            <a:r>
              <a:rPr lang="en-US" sz="2000" b="1" dirty="0" smtClean="0"/>
              <a:t> </a:t>
            </a:r>
            <a:r>
              <a:rPr lang="en-US" sz="2400" b="1" dirty="0" smtClean="0"/>
              <a:t>Fish Farming </a:t>
            </a:r>
            <a:endParaRPr lang="en-GB" sz="2400" b="1" dirty="0"/>
          </a:p>
        </p:txBody>
      </p:sp>
      <p:sp>
        <p:nvSpPr>
          <p:cNvPr id="11" name="TextBox 10"/>
          <p:cNvSpPr txBox="1"/>
          <p:nvPr/>
        </p:nvSpPr>
        <p:spPr>
          <a:xfrm>
            <a:off x="6632257" y="3311843"/>
            <a:ext cx="4485323" cy="461665"/>
          </a:xfrm>
          <a:prstGeom prst="rect">
            <a:avLst/>
          </a:prstGeom>
          <a:noFill/>
        </p:spPr>
        <p:txBody>
          <a:bodyPr wrap="square" rtlCol="0">
            <a:spAutoFit/>
          </a:bodyPr>
          <a:lstStyle/>
          <a:p>
            <a:pPr algn="ctr"/>
            <a:r>
              <a:rPr lang="en-US" sz="2400" b="1" dirty="0" smtClean="0"/>
              <a:t> Maize growing </a:t>
            </a:r>
            <a:endParaRPr lang="en-GB" sz="2400" b="1" dirty="0"/>
          </a:p>
        </p:txBody>
      </p:sp>
      <p:sp>
        <p:nvSpPr>
          <p:cNvPr id="12" name="TextBox 11"/>
          <p:cNvSpPr txBox="1"/>
          <p:nvPr/>
        </p:nvSpPr>
        <p:spPr>
          <a:xfrm>
            <a:off x="6708457" y="6329363"/>
            <a:ext cx="4485323" cy="461665"/>
          </a:xfrm>
          <a:prstGeom prst="rect">
            <a:avLst/>
          </a:prstGeom>
          <a:noFill/>
        </p:spPr>
        <p:txBody>
          <a:bodyPr wrap="square" rtlCol="0">
            <a:spAutoFit/>
          </a:bodyPr>
          <a:lstStyle/>
          <a:p>
            <a:pPr algn="ctr"/>
            <a:r>
              <a:rPr lang="en-US" sz="2400" b="1" dirty="0" smtClean="0"/>
              <a:t> Poultry keeping</a:t>
            </a:r>
            <a:endParaRPr lang="en-GB" sz="2400" b="1" dirty="0"/>
          </a:p>
        </p:txBody>
      </p:sp>
    </p:spTree>
    <p:extLst>
      <p:ext uri="{BB962C8B-B14F-4D97-AF65-F5344CB8AC3E}">
        <p14:creationId xmlns:p14="http://schemas.microsoft.com/office/powerpoint/2010/main" val="148172206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835685" cy="631067"/>
          </a:xfrm>
        </p:spPr>
        <p:txBody>
          <a:bodyPr>
            <a:noAutofit/>
          </a:bodyPr>
          <a:lstStyle/>
          <a:p>
            <a:pPr marL="1200150" lvl="1" indent="-742950">
              <a:spcBef>
                <a:spcPts val="0"/>
              </a:spcBef>
              <a:defRPr/>
            </a:pPr>
            <a:r>
              <a:rPr lang="en-GB" sz="2800" b="1" dirty="0">
                <a:latin typeface="Tahoma" pitchFamily="34" charset="0"/>
                <a:ea typeface="Tahoma" pitchFamily="34" charset="0"/>
                <a:cs typeface="Tahoma" pitchFamily="34" charset="0"/>
              </a:rPr>
              <a:t>Key Manifesto achievements  for the end-term (2016 – 2021)</a:t>
            </a:r>
          </a:p>
        </p:txBody>
      </p:sp>
      <p:sp>
        <p:nvSpPr>
          <p:cNvPr id="4" name="Slide Number Placeholder 3"/>
          <p:cNvSpPr>
            <a:spLocks noGrp="1"/>
          </p:cNvSpPr>
          <p:nvPr>
            <p:ph type="sldNum" sz="quarter" idx="12"/>
          </p:nvPr>
        </p:nvSpPr>
        <p:spPr/>
        <p:txBody>
          <a:bodyPr/>
          <a:lstStyle/>
          <a:p>
            <a:fld id="{FC31C739-2422-4EE0-80D0-F8552E44D9D1}" type="slidenum">
              <a:rPr lang="en-US" smtClean="0"/>
              <a:pPr/>
              <a:t>33</a:t>
            </a:fld>
            <a:endParaRPr lang="en-US"/>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1478405393"/>
              </p:ext>
            </p:extLst>
          </p:nvPr>
        </p:nvGraphicFramePr>
        <p:xfrm>
          <a:off x="232229" y="798285"/>
          <a:ext cx="11727542" cy="5809146"/>
        </p:xfrm>
        <a:graphic>
          <a:graphicData uri="http://schemas.openxmlformats.org/drawingml/2006/table">
            <a:tbl>
              <a:tblPr firstRow="1" bandRow="1">
                <a:tableStyleId>{5C22544A-7EE6-4342-B048-85BDC9FD1C3A}</a:tableStyleId>
              </a:tblPr>
              <a:tblGrid>
                <a:gridCol w="1299688">
                  <a:extLst>
                    <a:ext uri="{9D8B030D-6E8A-4147-A177-3AD203B41FA5}">
                      <a16:colId xmlns:a16="http://schemas.microsoft.com/office/drawing/2014/main" xmlns="" val="20000"/>
                    </a:ext>
                  </a:extLst>
                </a:gridCol>
                <a:gridCol w="4215740">
                  <a:extLst>
                    <a:ext uri="{9D8B030D-6E8A-4147-A177-3AD203B41FA5}">
                      <a16:colId xmlns:a16="http://schemas.microsoft.com/office/drawing/2014/main" xmlns="" val="20001"/>
                    </a:ext>
                  </a:extLst>
                </a:gridCol>
                <a:gridCol w="6212114">
                  <a:extLst>
                    <a:ext uri="{9D8B030D-6E8A-4147-A177-3AD203B41FA5}">
                      <a16:colId xmlns:a16="http://schemas.microsoft.com/office/drawing/2014/main" xmlns="" val="20002"/>
                    </a:ext>
                  </a:extLst>
                </a:gridCol>
              </a:tblGrid>
              <a:tr h="686131">
                <a:tc>
                  <a:txBody>
                    <a:bodyPr/>
                    <a:lstStyle/>
                    <a:p>
                      <a:pPr marL="457200" algn="l">
                        <a:lnSpc>
                          <a:spcPct val="115000"/>
                        </a:lnSpc>
                        <a:spcAft>
                          <a:spcPts val="0"/>
                        </a:spcAft>
                      </a:pPr>
                      <a:r>
                        <a:rPr lang="en-GB" sz="1800" kern="1200" dirty="0" smtClean="0">
                          <a:solidFill>
                            <a:schemeClr val="dk1"/>
                          </a:solidFill>
                          <a:latin typeface="Tahoma" pitchFamily="34" charset="0"/>
                          <a:ea typeface="Tahoma" pitchFamily="34" charset="0"/>
                          <a:cs typeface="Tahoma" pitchFamily="34" charset="0"/>
                        </a:rPr>
                        <a:t>S/No</a:t>
                      </a:r>
                      <a:endParaRPr lang="en-US" sz="1800" kern="1200" dirty="0">
                        <a:solidFill>
                          <a:schemeClr val="dk1"/>
                        </a:solidFill>
                        <a:latin typeface="Tahoma" pitchFamily="34" charset="0"/>
                        <a:ea typeface="Tahoma" pitchFamily="34" charset="0"/>
                        <a:cs typeface="Tahoma" pitchFamily="34" charset="0"/>
                      </a:endParaRPr>
                    </a:p>
                  </a:txBody>
                  <a:tcPr marL="68580" marR="68580" marT="0" marB="0"/>
                </a:tc>
                <a:tc>
                  <a:txBody>
                    <a:bodyPr/>
                    <a:lstStyle/>
                    <a:p>
                      <a:pPr marL="457200" algn="l">
                        <a:lnSpc>
                          <a:spcPct val="115000"/>
                        </a:lnSpc>
                        <a:spcAft>
                          <a:spcPts val="0"/>
                        </a:spcAft>
                      </a:pPr>
                      <a:r>
                        <a:rPr lang="en-GB" sz="1800" kern="1200" dirty="0">
                          <a:solidFill>
                            <a:schemeClr val="dk1"/>
                          </a:solidFill>
                          <a:latin typeface="Tahoma" pitchFamily="34" charset="0"/>
                          <a:ea typeface="Tahoma" pitchFamily="34" charset="0"/>
                          <a:cs typeface="Tahoma" pitchFamily="34" charset="0"/>
                        </a:rPr>
                        <a:t>Manifesto Commitment and Presidential Directive </a:t>
                      </a:r>
                      <a:endParaRPr lang="en-US" sz="1800" kern="1200" dirty="0">
                        <a:solidFill>
                          <a:schemeClr val="dk1"/>
                        </a:solidFill>
                        <a:latin typeface="Tahoma" pitchFamily="34" charset="0"/>
                        <a:ea typeface="Tahoma" pitchFamily="34" charset="0"/>
                        <a:cs typeface="Tahoma" pitchFamily="34" charset="0"/>
                      </a:endParaRPr>
                    </a:p>
                  </a:txBody>
                  <a:tcPr marL="68580" marR="68580" marT="0" marB="0"/>
                </a:tc>
                <a:tc>
                  <a:txBody>
                    <a:bodyPr/>
                    <a:lstStyle/>
                    <a:p>
                      <a:pPr marL="457200" algn="just">
                        <a:lnSpc>
                          <a:spcPct val="115000"/>
                        </a:lnSpc>
                        <a:spcAft>
                          <a:spcPts val="0"/>
                        </a:spcAft>
                      </a:pPr>
                      <a:r>
                        <a:rPr lang="en-GB" sz="1800" kern="1200" dirty="0">
                          <a:solidFill>
                            <a:schemeClr val="dk1"/>
                          </a:solidFill>
                          <a:latin typeface="Tahoma" pitchFamily="34" charset="0"/>
                          <a:ea typeface="Tahoma" pitchFamily="34" charset="0"/>
                          <a:cs typeface="Tahoma" pitchFamily="34" charset="0"/>
                        </a:rPr>
                        <a:t>Progress </a:t>
                      </a:r>
                      <a:r>
                        <a:rPr lang="en-GB" sz="1800" kern="1200" dirty="0" smtClean="0">
                          <a:solidFill>
                            <a:schemeClr val="dk1"/>
                          </a:solidFill>
                          <a:latin typeface="Tahoma" pitchFamily="34" charset="0"/>
                          <a:ea typeface="Tahoma" pitchFamily="34" charset="0"/>
                          <a:cs typeface="Tahoma" pitchFamily="34" charset="0"/>
                        </a:rPr>
                        <a:t>made</a:t>
                      </a:r>
                      <a:endParaRPr lang="en-US" sz="1800" kern="1200" dirty="0">
                        <a:solidFill>
                          <a:schemeClr val="dk1"/>
                        </a:solidFill>
                        <a:latin typeface="Tahoma" pitchFamily="34" charset="0"/>
                        <a:ea typeface="Tahoma" pitchFamily="34" charset="0"/>
                        <a:cs typeface="Tahoma" pitchFamily="34" charset="0"/>
                      </a:endParaRPr>
                    </a:p>
                  </a:txBody>
                  <a:tcPr marL="68580" marR="68580" marT="0" marB="0"/>
                </a:tc>
                <a:extLst>
                  <a:ext uri="{0D108BD9-81ED-4DB2-BD59-A6C34878D82A}">
                    <a16:rowId xmlns:a16="http://schemas.microsoft.com/office/drawing/2014/main" xmlns="" val="10000"/>
                  </a:ext>
                </a:extLst>
              </a:tr>
              <a:tr h="368135">
                <a:tc>
                  <a:txBody>
                    <a:bodyPr/>
                    <a:lstStyle/>
                    <a:p>
                      <a:pPr marL="457200" algn="ctr">
                        <a:lnSpc>
                          <a:spcPct val="115000"/>
                        </a:lnSpc>
                        <a:spcAft>
                          <a:spcPts val="0"/>
                        </a:spcAft>
                      </a:pPr>
                      <a:r>
                        <a:rPr lang="en-US" sz="1600" dirty="0" smtClean="0">
                          <a:latin typeface="+mn-lt"/>
                          <a:ea typeface="Times New Roman"/>
                          <a:cs typeface="Times New Roman"/>
                        </a:rPr>
                        <a:t>(a)</a:t>
                      </a:r>
                      <a:endParaRPr lang="en-US" sz="1600" dirty="0">
                        <a:latin typeface="+mn-lt"/>
                        <a:ea typeface="Times New Roman"/>
                        <a:cs typeface="Times New Roman"/>
                      </a:endParaRPr>
                    </a:p>
                  </a:txBody>
                  <a:tcPr marL="68580" marR="68580" marT="0" marB="0"/>
                </a:tc>
                <a:tc>
                  <a:txBody>
                    <a:bodyPr/>
                    <a:lstStyle/>
                    <a:p>
                      <a:pPr marL="457200" algn="ctr">
                        <a:lnSpc>
                          <a:spcPct val="115000"/>
                        </a:lnSpc>
                        <a:spcAft>
                          <a:spcPts val="0"/>
                        </a:spcAft>
                      </a:pPr>
                      <a:r>
                        <a:rPr lang="en-US" sz="1600" dirty="0" smtClean="0">
                          <a:latin typeface="+mn-lt"/>
                          <a:ea typeface="Times New Roman"/>
                          <a:cs typeface="Times New Roman"/>
                        </a:rPr>
                        <a:t>(b)</a:t>
                      </a:r>
                      <a:endParaRPr lang="en-US" sz="1600" dirty="0">
                        <a:latin typeface="+mn-lt"/>
                        <a:ea typeface="Times New Roman"/>
                        <a:cs typeface="Times New Roman"/>
                      </a:endParaRPr>
                    </a:p>
                  </a:txBody>
                  <a:tcPr marL="68580" marR="68580" marT="0" marB="0"/>
                </a:tc>
                <a:tc>
                  <a:txBody>
                    <a:bodyPr/>
                    <a:lstStyle/>
                    <a:p>
                      <a:pPr marL="457200" algn="ctr">
                        <a:lnSpc>
                          <a:spcPct val="115000"/>
                        </a:lnSpc>
                        <a:spcAft>
                          <a:spcPts val="0"/>
                        </a:spcAft>
                      </a:pPr>
                      <a:r>
                        <a:rPr lang="en-US" sz="1600" dirty="0" smtClean="0">
                          <a:latin typeface="+mn-lt"/>
                          <a:ea typeface="Times New Roman"/>
                          <a:cs typeface="Times New Roman"/>
                        </a:rPr>
                        <a:t>(c)</a:t>
                      </a:r>
                      <a:endParaRPr lang="en-US" sz="1600" dirty="0">
                        <a:latin typeface="+mn-lt"/>
                        <a:ea typeface="Times New Roman"/>
                        <a:cs typeface="Times New Roman"/>
                      </a:endParaRPr>
                    </a:p>
                  </a:txBody>
                  <a:tcPr marL="68580" marR="68580" marT="0" marB="0"/>
                </a:tc>
                <a:extLst>
                  <a:ext uri="{0D108BD9-81ED-4DB2-BD59-A6C34878D82A}">
                    <a16:rowId xmlns:a16="http://schemas.microsoft.com/office/drawing/2014/main" xmlns="" val="10002"/>
                  </a:ext>
                </a:extLst>
              </a:tr>
              <a:tr h="4460785">
                <a:tc>
                  <a:txBody>
                    <a:bodyPr/>
                    <a:lstStyle/>
                    <a:p>
                      <a:pPr algn="just"/>
                      <a:endParaRPr lang="en-US">
                        <a:latin typeface="+mn-lt"/>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800" b="1" u="sng" kern="1200" dirty="0" smtClean="0">
                          <a:solidFill>
                            <a:schemeClr val="dk1"/>
                          </a:solidFill>
                          <a:latin typeface="Tahoma" pitchFamily="34" charset="0"/>
                          <a:ea typeface="Tahoma" pitchFamily="34" charset="0"/>
                          <a:cs typeface="Tahoma" pitchFamily="34" charset="0"/>
                        </a:rPr>
                        <a:t>Manifesto Commitment</a:t>
                      </a:r>
                      <a:r>
                        <a:rPr lang="en-US" sz="1800" kern="1200" dirty="0" smtClean="0">
                          <a:solidFill>
                            <a:schemeClr val="dk1"/>
                          </a:solidFill>
                          <a:latin typeface="Tahoma" pitchFamily="34" charset="0"/>
                          <a:ea typeface="Tahoma" pitchFamily="34" charset="0"/>
                          <a:cs typeface="Tahoma" pitchFamily="34" charset="0"/>
                        </a:rPr>
                        <a:t> Developing Defence and Security Infrastructure: The NRM Government will continue with the construction of barracks to provide a conducive and habitable living environment for the personnel, as part of the welfare improvement </a:t>
                      </a:r>
                      <a:r>
                        <a:rPr lang="en-US" sz="1800" kern="1200" dirty="0" smtClean="0">
                          <a:solidFill>
                            <a:schemeClr val="dk1"/>
                          </a:solidFill>
                          <a:latin typeface="Tahoma" pitchFamily="34" charset="0"/>
                          <a:ea typeface="Tahoma" pitchFamily="34" charset="0"/>
                          <a:cs typeface="Tahoma" pitchFamily="34" charset="0"/>
                        </a:rPr>
                        <a:t>program </a:t>
                      </a:r>
                      <a:r>
                        <a:rPr lang="en-US" sz="1800" kern="1200" dirty="0" smtClean="0">
                          <a:solidFill>
                            <a:schemeClr val="dk1"/>
                          </a:solidFill>
                          <a:latin typeface="Tahoma" pitchFamily="34" charset="0"/>
                          <a:ea typeface="Tahoma" pitchFamily="34" charset="0"/>
                          <a:cs typeface="Tahoma" pitchFamily="34" charset="0"/>
                        </a:rPr>
                        <a:t>in the </a:t>
                      </a:r>
                      <a:r>
                        <a:rPr lang="en-US" sz="1800" kern="1200" dirty="0" smtClean="0">
                          <a:solidFill>
                            <a:schemeClr val="dk1"/>
                          </a:solidFill>
                          <a:latin typeface="Tahoma" pitchFamily="34" charset="0"/>
                          <a:ea typeface="Tahoma" pitchFamily="34" charset="0"/>
                          <a:cs typeface="Tahoma" pitchFamily="34" charset="0"/>
                        </a:rPr>
                        <a:t>UPDF.</a:t>
                      </a:r>
                      <a:endParaRPr lang="en-US" sz="1800" kern="1200" dirty="0" smtClean="0">
                        <a:solidFill>
                          <a:schemeClr val="dk1"/>
                        </a:solidFill>
                        <a:latin typeface="Tahoma" pitchFamily="34" charset="0"/>
                        <a:ea typeface="Tahoma" pitchFamily="34" charset="0"/>
                        <a:cs typeface="Tahoma"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800" kern="1200" dirty="0" smtClean="0">
                        <a:solidFill>
                          <a:schemeClr val="dk1"/>
                        </a:solidFill>
                        <a:latin typeface="Tahoma" pitchFamily="34" charset="0"/>
                        <a:ea typeface="Tahoma" pitchFamily="34" charset="0"/>
                        <a:cs typeface="Tahoma" pitchFamily="34"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1800" b="1" u="sng" kern="1200" dirty="0" smtClean="0">
                          <a:solidFill>
                            <a:schemeClr val="dk1"/>
                          </a:solidFill>
                          <a:latin typeface="Tahoma" pitchFamily="34" charset="0"/>
                          <a:ea typeface="Tahoma" pitchFamily="34" charset="0"/>
                          <a:cs typeface="Tahoma" pitchFamily="34" charset="0"/>
                        </a:rPr>
                        <a:t>Presidential Directive:</a:t>
                      </a:r>
                    </a:p>
                    <a:p>
                      <a:pPr marL="0" marR="0" indent="0" algn="just"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latin typeface="Tahoma" pitchFamily="34" charset="0"/>
                          <a:ea typeface="Tahoma" pitchFamily="34" charset="0"/>
                          <a:cs typeface="Tahoma" pitchFamily="34" charset="0"/>
                        </a:rPr>
                        <a:t>Provision of Housing accommodation</a:t>
                      </a:r>
                      <a:r>
                        <a:rPr lang="en-US" sz="1800" kern="1200" dirty="0" smtClean="0">
                          <a:solidFill>
                            <a:schemeClr val="dk1"/>
                          </a:solidFill>
                          <a:latin typeface="+mn-lt"/>
                          <a:ea typeface="+mn-ea"/>
                          <a:cs typeface="+mn-cs"/>
                        </a:rPr>
                        <a:t>. </a:t>
                      </a:r>
                    </a:p>
                  </a:txBody>
                  <a:tcPr/>
                </a:tc>
                <a:tc>
                  <a:txBody>
                    <a:bodyPr/>
                    <a:lstStyle/>
                    <a:p>
                      <a:pPr marL="92075" lvl="0" indent="441325" algn="just">
                        <a:buFont typeface="Wingdings" pitchFamily="2" charset="2"/>
                        <a:buChar char="v"/>
                      </a:pPr>
                      <a:r>
                        <a:rPr lang="en-US" sz="1800" kern="1200" dirty="0" smtClean="0">
                          <a:solidFill>
                            <a:schemeClr val="dk1"/>
                          </a:solidFill>
                          <a:latin typeface="Tahoma" pitchFamily="34" charset="0"/>
                          <a:ea typeface="Tahoma" pitchFamily="34" charset="0"/>
                          <a:cs typeface="Tahoma" pitchFamily="34" charset="0"/>
                        </a:rPr>
                        <a:t>MoDVA finalized the UPDF Barracks Infrastructure Project of 30,000 Housing Units its bankable project and </a:t>
                      </a:r>
                      <a:r>
                        <a:rPr lang="en-US" sz="1800" kern="1200" dirty="0" smtClean="0">
                          <a:solidFill>
                            <a:schemeClr val="dk1"/>
                          </a:solidFill>
                          <a:latin typeface="Tahoma" pitchFamily="34" charset="0"/>
                          <a:ea typeface="Tahoma" pitchFamily="34" charset="0"/>
                          <a:cs typeface="Tahoma" pitchFamily="34" charset="0"/>
                        </a:rPr>
                        <a:t>awaits </a:t>
                      </a:r>
                      <a:r>
                        <a:rPr lang="en-US" sz="1800" kern="1200" dirty="0" smtClean="0">
                          <a:solidFill>
                            <a:schemeClr val="dk1"/>
                          </a:solidFill>
                          <a:latin typeface="Tahoma" pitchFamily="34" charset="0"/>
                          <a:ea typeface="Tahoma" pitchFamily="34" charset="0"/>
                          <a:cs typeface="Tahoma" pitchFamily="34" charset="0"/>
                        </a:rPr>
                        <a:t>funding by MoFPED.</a:t>
                      </a:r>
                    </a:p>
                    <a:p>
                      <a:pPr algn="just">
                        <a:buFont typeface="Wingdings" pitchFamily="2" charset="2"/>
                        <a:buChar char="v"/>
                      </a:pPr>
                      <a:r>
                        <a:rPr lang="en-US" sz="1800" kern="1200" dirty="0" smtClean="0">
                          <a:solidFill>
                            <a:schemeClr val="dk1"/>
                          </a:solidFill>
                          <a:latin typeface="Tahoma" pitchFamily="34" charset="0"/>
                          <a:ea typeface="Tahoma" pitchFamily="34" charset="0"/>
                          <a:cs typeface="Tahoma" pitchFamily="34" charset="0"/>
                        </a:rPr>
                        <a:t> Completed construction of SFC administration block, 333, 303 and 501 </a:t>
                      </a:r>
                      <a:r>
                        <a:rPr lang="en-US" sz="1800" kern="1200" dirty="0" err="1" smtClean="0">
                          <a:solidFill>
                            <a:schemeClr val="dk1"/>
                          </a:solidFill>
                          <a:latin typeface="Tahoma" pitchFamily="34" charset="0"/>
                          <a:ea typeface="Tahoma" pitchFamily="34" charset="0"/>
                          <a:cs typeface="Tahoma" pitchFamily="34" charset="0"/>
                        </a:rPr>
                        <a:t>Bde</a:t>
                      </a:r>
                      <a:r>
                        <a:rPr lang="en-US" sz="1800" kern="1200" dirty="0" smtClean="0">
                          <a:solidFill>
                            <a:schemeClr val="dk1"/>
                          </a:solidFill>
                          <a:latin typeface="Tahoma" pitchFamily="34" charset="0"/>
                          <a:ea typeface="Tahoma" pitchFamily="34" charset="0"/>
                          <a:cs typeface="Tahoma" pitchFamily="34" charset="0"/>
                        </a:rPr>
                        <a:t> HQs administration blocks; 02 Div Strategic Defence Posture Infrastructure; Renovated 1, 2, 4 and 5 Division HQs Administration Blocks </a:t>
                      </a:r>
                    </a:p>
                    <a:p>
                      <a:pPr algn="just">
                        <a:buFont typeface="Wingdings" pitchFamily="2" charset="2"/>
                        <a:buChar char="v"/>
                      </a:pPr>
                      <a:r>
                        <a:rPr lang="en-US" sz="1800" kern="1200" dirty="0" smtClean="0">
                          <a:solidFill>
                            <a:schemeClr val="dk1"/>
                          </a:solidFill>
                          <a:latin typeface="Tahoma" pitchFamily="34" charset="0"/>
                          <a:ea typeface="Tahoma" pitchFamily="34" charset="0"/>
                          <a:cs typeface="Tahoma" pitchFamily="34" charset="0"/>
                        </a:rPr>
                        <a:t> Constructed and/or renovated accommodation facilities at </a:t>
                      </a:r>
                      <a:r>
                        <a:rPr lang="en-US" sz="1800" kern="1200" dirty="0" err="1" smtClean="0">
                          <a:solidFill>
                            <a:schemeClr val="dk1"/>
                          </a:solidFill>
                          <a:latin typeface="Tahoma" pitchFamily="34" charset="0"/>
                          <a:ea typeface="Tahoma" pitchFamily="34" charset="0"/>
                          <a:cs typeface="Tahoma" pitchFamily="34" charset="0"/>
                        </a:rPr>
                        <a:t>Sungura</a:t>
                      </a:r>
                      <a:r>
                        <a:rPr lang="en-US" sz="1800" kern="1200" dirty="0" smtClean="0">
                          <a:solidFill>
                            <a:schemeClr val="dk1"/>
                          </a:solidFill>
                          <a:latin typeface="Tahoma" pitchFamily="34" charset="0"/>
                          <a:ea typeface="Tahoma" pitchFamily="34" charset="0"/>
                          <a:cs typeface="Tahoma" pitchFamily="34" charset="0"/>
                        </a:rPr>
                        <a:t> and </a:t>
                      </a:r>
                      <a:r>
                        <a:rPr lang="en-US" sz="1800" kern="1200" dirty="0" err="1" smtClean="0">
                          <a:solidFill>
                            <a:schemeClr val="dk1"/>
                          </a:solidFill>
                          <a:latin typeface="Tahoma" pitchFamily="34" charset="0"/>
                          <a:ea typeface="Tahoma" pitchFamily="34" charset="0"/>
                          <a:cs typeface="Tahoma" pitchFamily="34" charset="0"/>
                        </a:rPr>
                        <a:t>Atto</a:t>
                      </a:r>
                      <a:r>
                        <a:rPr lang="en-US" sz="1800" kern="1200" dirty="0" smtClean="0">
                          <a:solidFill>
                            <a:schemeClr val="dk1"/>
                          </a:solidFill>
                          <a:latin typeface="Tahoma" pitchFamily="34" charset="0"/>
                          <a:ea typeface="Tahoma" pitchFamily="34" charset="0"/>
                          <a:cs typeface="Tahoma" pitchFamily="34" charset="0"/>
                        </a:rPr>
                        <a:t> Hills, Service Brigade – Entebbe, Senior, Junior and NCOs housing units and storage facilities at PSO – TC </a:t>
                      </a:r>
                      <a:r>
                        <a:rPr lang="en-US" sz="1800" kern="1200" dirty="0" err="1" smtClean="0">
                          <a:solidFill>
                            <a:schemeClr val="dk1"/>
                          </a:solidFill>
                          <a:latin typeface="Tahoma" pitchFamily="34" charset="0"/>
                          <a:ea typeface="Tahoma" pitchFamily="34" charset="0"/>
                          <a:cs typeface="Tahoma" pitchFamily="34" charset="0"/>
                        </a:rPr>
                        <a:t>Singo</a:t>
                      </a:r>
                      <a:r>
                        <a:rPr lang="en-US" sz="1800" kern="1200" dirty="0" smtClean="0">
                          <a:solidFill>
                            <a:schemeClr val="dk1"/>
                          </a:solidFill>
                          <a:latin typeface="Tahoma" pitchFamily="34" charset="0"/>
                          <a:ea typeface="Tahoma" pitchFamily="34" charset="0"/>
                          <a:cs typeface="Tahoma" pitchFamily="34" charset="0"/>
                        </a:rPr>
                        <a:t>, </a:t>
                      </a:r>
                      <a:r>
                        <a:rPr lang="en-US" sz="1800" kern="1200" dirty="0" smtClean="0">
                          <a:solidFill>
                            <a:schemeClr val="dk1"/>
                          </a:solidFill>
                          <a:latin typeface="Tahoma" pitchFamily="34" charset="0"/>
                          <a:ea typeface="Tahoma" pitchFamily="34" charset="0"/>
                          <a:cs typeface="Tahoma" pitchFamily="34" charset="0"/>
                        </a:rPr>
                        <a:t>water system, parade grounds, classroom and dormitories </a:t>
                      </a:r>
                      <a:r>
                        <a:rPr lang="en-US" sz="1800" kern="1200" dirty="0" smtClean="0">
                          <a:solidFill>
                            <a:schemeClr val="dk1"/>
                          </a:solidFill>
                          <a:latin typeface="Tahoma" pitchFamily="34" charset="0"/>
                          <a:ea typeface="Tahoma" pitchFamily="34" charset="0"/>
                          <a:cs typeface="Tahoma" pitchFamily="34" charset="0"/>
                        </a:rPr>
                        <a:t>at RTS - Kaweweta; renovated housing units at </a:t>
                      </a:r>
                      <a:r>
                        <a:rPr lang="en-US" sz="1800" kern="1200" dirty="0" err="1" smtClean="0">
                          <a:solidFill>
                            <a:schemeClr val="dk1"/>
                          </a:solidFill>
                          <a:latin typeface="Tahoma" pitchFamily="34" charset="0"/>
                          <a:ea typeface="Tahoma" pitchFamily="34" charset="0"/>
                          <a:cs typeface="Tahoma" pitchFamily="34" charset="0"/>
                        </a:rPr>
                        <a:t>Nsamizi</a:t>
                      </a:r>
                      <a:r>
                        <a:rPr lang="en-US" sz="1800" kern="1200" dirty="0" smtClean="0">
                          <a:solidFill>
                            <a:schemeClr val="dk1"/>
                          </a:solidFill>
                          <a:latin typeface="Tahoma" pitchFamily="34" charset="0"/>
                          <a:ea typeface="Tahoma" pitchFamily="34" charset="0"/>
                          <a:cs typeface="Tahoma" pitchFamily="34" charset="0"/>
                        </a:rPr>
                        <a:t>, Air Force flats at Nakasongola and 04 Div HQs </a:t>
                      </a:r>
                      <a:r>
                        <a:rPr lang="en-US" sz="1800" kern="1200" dirty="0" err="1" smtClean="0">
                          <a:solidFill>
                            <a:schemeClr val="dk1"/>
                          </a:solidFill>
                          <a:latin typeface="Tahoma" pitchFamily="34" charset="0"/>
                          <a:ea typeface="Tahoma" pitchFamily="34" charset="0"/>
                          <a:cs typeface="Tahoma" pitchFamily="34" charset="0"/>
                        </a:rPr>
                        <a:t>Gulu</a:t>
                      </a:r>
                      <a:r>
                        <a:rPr lang="en-US" sz="1800" kern="1200" dirty="0" smtClean="0">
                          <a:solidFill>
                            <a:schemeClr val="dk1"/>
                          </a:solidFill>
                          <a:latin typeface="Tahoma" pitchFamily="34" charset="0"/>
                          <a:ea typeface="Tahoma" pitchFamily="34" charset="0"/>
                          <a:cs typeface="Tahoma" pitchFamily="34" charset="0"/>
                        </a:rPr>
                        <a:t>, dormitories at URDCC, bungalows at SCSC – Kimaka, renovated Kisangani housing units at 04 Div HQs </a:t>
                      </a:r>
                      <a:r>
                        <a:rPr lang="en-US" sz="1800" kern="1200" dirty="0" err="1" smtClean="0">
                          <a:solidFill>
                            <a:schemeClr val="dk1"/>
                          </a:solidFill>
                          <a:latin typeface="Tahoma" pitchFamily="34" charset="0"/>
                          <a:ea typeface="Tahoma" pitchFamily="34" charset="0"/>
                          <a:cs typeface="Tahoma" pitchFamily="34" charset="0"/>
                        </a:rPr>
                        <a:t>Gulu</a:t>
                      </a:r>
                      <a:r>
                        <a:rPr lang="en-US" sz="1800" kern="1200" dirty="0" smtClean="0">
                          <a:solidFill>
                            <a:schemeClr val="dk1"/>
                          </a:solidFill>
                          <a:latin typeface="Tahoma" pitchFamily="34" charset="0"/>
                          <a:ea typeface="Tahoma" pitchFamily="34" charset="0"/>
                          <a:cs typeface="Tahoma" pitchFamily="34" charset="0"/>
                        </a:rPr>
                        <a:t> and Senior and Junior staff quarters at 03 Div </a:t>
                      </a:r>
                      <a:r>
                        <a:rPr lang="en-US" sz="1800" kern="1200" dirty="0" err="1" smtClean="0">
                          <a:solidFill>
                            <a:schemeClr val="dk1"/>
                          </a:solidFill>
                          <a:latin typeface="Tahoma" pitchFamily="34" charset="0"/>
                          <a:ea typeface="Tahoma" pitchFamily="34" charset="0"/>
                          <a:cs typeface="Tahoma" pitchFamily="34" charset="0"/>
                        </a:rPr>
                        <a:t>Moroto</a:t>
                      </a:r>
                      <a:r>
                        <a:rPr lang="en-US" sz="1800" kern="1200" dirty="0" smtClean="0">
                          <a:solidFill>
                            <a:schemeClr val="dk1"/>
                          </a:solidFill>
                          <a:latin typeface="Tahoma" pitchFamily="34" charset="0"/>
                          <a:ea typeface="Tahoma" pitchFamily="34" charset="0"/>
                          <a:cs typeface="Tahoma" pitchFamily="34" charset="0"/>
                        </a:rPr>
                        <a:t>. </a:t>
                      </a:r>
                    </a:p>
                  </a:txBody>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393081537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480002"/>
          </a:xfrm>
        </p:spPr>
        <p:txBody>
          <a:bodyPr>
            <a:normAutofit fontScale="90000"/>
          </a:bodyPr>
          <a:lstStyle/>
          <a:p>
            <a:pPr algn="ctr"/>
            <a:r>
              <a:rPr lang="en-US" dirty="0" smtClean="0">
                <a:latin typeface="Tahoma" pitchFamily="34" charset="0"/>
                <a:ea typeface="Tahoma" pitchFamily="34" charset="0"/>
                <a:cs typeface="Tahoma" pitchFamily="34" charset="0"/>
              </a:rPr>
              <a:t>SFC HQs Administration Block</a:t>
            </a:r>
            <a:endParaRPr lang="en-US" dirty="0">
              <a:latin typeface="Tahoma" pitchFamily="34" charset="0"/>
              <a:ea typeface="Tahoma" pitchFamily="34" charset="0"/>
              <a:cs typeface="Tahoma" pitchFamily="34" charset="0"/>
            </a:endParaRPr>
          </a:p>
        </p:txBody>
      </p:sp>
      <p:sp>
        <p:nvSpPr>
          <p:cNvPr id="4" name="Slide Number Placeholder 3"/>
          <p:cNvSpPr>
            <a:spLocks noGrp="1"/>
          </p:cNvSpPr>
          <p:nvPr>
            <p:ph type="sldNum" sz="quarter" idx="12"/>
          </p:nvPr>
        </p:nvSpPr>
        <p:spPr/>
        <p:txBody>
          <a:bodyPr/>
          <a:lstStyle/>
          <a:p>
            <a:fld id="{FC31C739-2422-4EE0-80D0-F8552E44D9D1}" type="slidenum">
              <a:rPr lang="en-US" smtClean="0"/>
              <a:pPr/>
              <a:t>34</a:t>
            </a:fld>
            <a:endParaRPr lang="en-US"/>
          </a:p>
        </p:txBody>
      </p:sp>
      <p:sp>
        <p:nvSpPr>
          <p:cNvPr id="7" name="Title 1"/>
          <p:cNvSpPr txBox="1">
            <a:spLocks/>
          </p:cNvSpPr>
          <p:nvPr/>
        </p:nvSpPr>
        <p:spPr>
          <a:xfrm>
            <a:off x="976746" y="5435889"/>
            <a:ext cx="10515600" cy="480002"/>
          </a:xfrm>
          <a:prstGeom prst="rect">
            <a:avLst/>
          </a:prstGeom>
        </p:spPr>
        <p:txBody>
          <a:bodyPr vert="horz" lIns="91440" tIns="45720" rIns="91440" bIns="45720" rtlCol="0" anchor="ctr">
            <a:normAutofit fontScale="82500" lnSpcReduction="20000"/>
          </a:body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400" b="1" i="0" u="none" strike="noStrike" kern="1200" cap="none" spc="0" normalizeH="0" baseline="0" noProof="0" dirty="0">
              <a:ln>
                <a:noFill/>
              </a:ln>
              <a:solidFill>
                <a:schemeClr val="tx1"/>
              </a:solidFill>
              <a:effectLst/>
              <a:uLnTx/>
              <a:uFillTx/>
              <a:latin typeface="Tahoma" pitchFamily="34" charset="0"/>
              <a:ea typeface="Tahoma" pitchFamily="34" charset="0"/>
              <a:cs typeface="Tahoma" pitchFamily="34" charset="0"/>
            </a:endParaRPr>
          </a:p>
        </p:txBody>
      </p:sp>
      <p:pic>
        <p:nvPicPr>
          <p:cNvPr id="5" name="Picture 4" descr="C:\Users\USER\Downloads\FB_IMG_1604686618313.jpg"/>
          <p:cNvPicPr/>
          <p:nvPr/>
        </p:nvPicPr>
        <p:blipFill>
          <a:blip r:embed="rId2">
            <a:extLst>
              <a:ext uri="{28A0092B-C50C-407E-A947-70E740481C1C}">
                <a14:useLocalDpi xmlns:a14="http://schemas.microsoft.com/office/drawing/2010/main" val="0"/>
              </a:ext>
            </a:extLst>
          </a:blip>
          <a:srcRect/>
          <a:stretch>
            <a:fillRect/>
          </a:stretch>
        </p:blipFill>
        <p:spPr bwMode="auto">
          <a:xfrm>
            <a:off x="309716" y="1024246"/>
            <a:ext cx="6695768" cy="4683380"/>
          </a:xfrm>
          <a:prstGeom prst="rect">
            <a:avLst/>
          </a:prstGeom>
          <a:noFill/>
          <a:ln>
            <a:noFill/>
          </a:ln>
        </p:spPr>
      </p:pic>
      <p:pic>
        <p:nvPicPr>
          <p:cNvPr id="6" name="Picture 5" descr="C:\Users\USER\Downloads\FB_IMG_1604686627111.jpg"/>
          <p:cNvPicPr/>
          <p:nvPr/>
        </p:nvPicPr>
        <p:blipFill>
          <a:blip r:embed="rId3">
            <a:extLst>
              <a:ext uri="{28A0092B-C50C-407E-A947-70E740481C1C}">
                <a14:useLocalDpi xmlns:a14="http://schemas.microsoft.com/office/drawing/2010/main" val="0"/>
              </a:ext>
            </a:extLst>
          </a:blip>
          <a:srcRect/>
          <a:stretch>
            <a:fillRect/>
          </a:stretch>
        </p:blipFill>
        <p:spPr bwMode="auto">
          <a:xfrm>
            <a:off x="7434331" y="1075865"/>
            <a:ext cx="4332424" cy="4580141"/>
          </a:xfrm>
          <a:prstGeom prst="rect">
            <a:avLst/>
          </a:prstGeom>
          <a:noFill/>
          <a:ln>
            <a:noFill/>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58457"/>
          </a:xfrm>
        </p:spPr>
        <p:txBody>
          <a:bodyPr>
            <a:normAutofit fontScale="90000"/>
          </a:bodyPr>
          <a:lstStyle/>
          <a:p>
            <a:pPr algn="ctr"/>
            <a:r>
              <a:rPr lang="en-US" b="1" dirty="0" smtClean="0">
                <a:latin typeface="Andalus" pitchFamily="18" charset="-78"/>
                <a:cs typeface="Andalus" pitchFamily="18" charset="-78"/>
              </a:rPr>
              <a:t>Office Blocks</a:t>
            </a:r>
            <a:endParaRPr lang="en-GB" dirty="0">
              <a:latin typeface="Andalus" pitchFamily="18" charset="-78"/>
              <a:cs typeface="Andalus" pitchFamily="18" charset="-78"/>
            </a:endParaRPr>
          </a:p>
        </p:txBody>
      </p:sp>
      <p:sp>
        <p:nvSpPr>
          <p:cNvPr id="4" name="Slide Number Placeholder 3"/>
          <p:cNvSpPr>
            <a:spLocks noGrp="1"/>
          </p:cNvSpPr>
          <p:nvPr>
            <p:ph type="sldNum" sz="quarter" idx="12"/>
          </p:nvPr>
        </p:nvSpPr>
        <p:spPr/>
        <p:txBody>
          <a:bodyPr/>
          <a:lstStyle/>
          <a:p>
            <a:fld id="{FC31C739-2422-4EE0-80D0-F8552E44D9D1}" type="slidenum">
              <a:rPr lang="en-US" smtClean="0"/>
              <a:pPr/>
              <a:t>35</a:t>
            </a:fld>
            <a:endParaRPr lang="en-US" dirty="0"/>
          </a:p>
        </p:txBody>
      </p:sp>
      <p:sp>
        <p:nvSpPr>
          <p:cNvPr id="8" name="TextBox 32"/>
          <p:cNvSpPr txBox="1">
            <a:spLocks noChangeArrowheads="1"/>
          </p:cNvSpPr>
          <p:nvPr/>
        </p:nvSpPr>
        <p:spPr bwMode="auto">
          <a:xfrm>
            <a:off x="6332561" y="6003986"/>
            <a:ext cx="55265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45719" rIns="45719">
            <a:spAutoFit/>
          </a:bodyPr>
          <a:lstStyle>
            <a:lvl1pPr>
              <a:defRPr sz="4000">
                <a:solidFill>
                  <a:srgbClr val="7F7F7F"/>
                </a:solidFill>
                <a:latin typeface="Montserrat Light"/>
                <a:ea typeface="Montserrat Light"/>
                <a:cs typeface="Montserrat Light"/>
                <a:sym typeface="Montserrat Light"/>
              </a:defRPr>
            </a:lvl1pPr>
            <a:lvl2pPr indent="-285750">
              <a:defRPr sz="4000">
                <a:solidFill>
                  <a:srgbClr val="7F7F7F"/>
                </a:solidFill>
                <a:latin typeface="Montserrat Light"/>
                <a:ea typeface="Montserrat Light"/>
                <a:cs typeface="Montserrat Light"/>
                <a:sym typeface="Montserrat Light"/>
              </a:defRPr>
            </a:lvl2pPr>
            <a:lvl3pPr indent="-228600">
              <a:defRPr sz="4000">
                <a:solidFill>
                  <a:srgbClr val="7F7F7F"/>
                </a:solidFill>
                <a:latin typeface="Montserrat Light"/>
                <a:ea typeface="Montserrat Light"/>
                <a:cs typeface="Montserrat Light"/>
                <a:sym typeface="Montserrat Light"/>
              </a:defRPr>
            </a:lvl3pPr>
            <a:lvl4pPr indent="-228600">
              <a:defRPr sz="4000">
                <a:solidFill>
                  <a:srgbClr val="7F7F7F"/>
                </a:solidFill>
                <a:latin typeface="Montserrat Light"/>
                <a:ea typeface="Montserrat Light"/>
                <a:cs typeface="Montserrat Light"/>
                <a:sym typeface="Montserrat Light"/>
              </a:defRPr>
            </a:lvl4pPr>
            <a:lvl5pPr indent="-228600">
              <a:defRPr sz="4000">
                <a:solidFill>
                  <a:srgbClr val="7F7F7F"/>
                </a:solidFill>
                <a:latin typeface="Montserrat Light"/>
                <a:ea typeface="Montserrat Light"/>
                <a:cs typeface="Montserrat Light"/>
                <a:sym typeface="Montserrat Light"/>
              </a:defRPr>
            </a:lvl5pPr>
            <a:lvl6pPr marL="2514600" indent="-228600" defTabSz="1827213" eaLnBrk="0" fontAlgn="base" hangingPunct="0">
              <a:spcAft>
                <a:spcPct val="0"/>
              </a:spcAft>
              <a:buChar char="»"/>
              <a:defRPr sz="4000">
                <a:solidFill>
                  <a:srgbClr val="7F7F7F"/>
                </a:solidFill>
                <a:latin typeface="Montserrat Light"/>
                <a:ea typeface="Montserrat Light"/>
                <a:cs typeface="Montserrat Light"/>
                <a:sym typeface="Montserrat Light"/>
              </a:defRPr>
            </a:lvl6pPr>
            <a:lvl7pPr marL="2971800" indent="-228600" defTabSz="1827213" eaLnBrk="0" fontAlgn="base" hangingPunct="0">
              <a:spcAft>
                <a:spcPct val="0"/>
              </a:spcAft>
              <a:buChar char="»"/>
              <a:defRPr sz="4000">
                <a:solidFill>
                  <a:srgbClr val="7F7F7F"/>
                </a:solidFill>
                <a:latin typeface="Montserrat Light"/>
                <a:ea typeface="Montserrat Light"/>
                <a:cs typeface="Montserrat Light"/>
                <a:sym typeface="Montserrat Light"/>
              </a:defRPr>
            </a:lvl7pPr>
            <a:lvl8pPr marL="3429000" indent="-228600" defTabSz="1827213" eaLnBrk="0" fontAlgn="base" hangingPunct="0">
              <a:spcAft>
                <a:spcPct val="0"/>
              </a:spcAft>
              <a:buChar char="»"/>
              <a:defRPr sz="4000">
                <a:solidFill>
                  <a:srgbClr val="7F7F7F"/>
                </a:solidFill>
                <a:latin typeface="Montserrat Light"/>
                <a:ea typeface="Montserrat Light"/>
                <a:cs typeface="Montserrat Light"/>
                <a:sym typeface="Montserrat Light"/>
              </a:defRPr>
            </a:lvl8pPr>
            <a:lvl9pPr marL="3886200" indent="-228600" defTabSz="1827213" eaLnBrk="0" fontAlgn="base" hangingPunct="0">
              <a:spcAft>
                <a:spcPct val="0"/>
              </a:spcAft>
              <a:buChar char="»"/>
              <a:defRPr sz="4000">
                <a:solidFill>
                  <a:srgbClr val="7F7F7F"/>
                </a:solidFill>
                <a:latin typeface="Montserrat Light"/>
                <a:ea typeface="Montserrat Light"/>
                <a:cs typeface="Montserrat Light"/>
                <a:sym typeface="Montserrat Light"/>
              </a:defRPr>
            </a:lvl9pPr>
          </a:lstStyle>
          <a:p>
            <a:pPr algn="ctr" eaLnBrk="1"/>
            <a:r>
              <a:rPr lang="en-US" altLang="en-US" sz="2000" b="1" dirty="0" smtClean="0">
                <a:solidFill>
                  <a:srgbClr val="000000"/>
                </a:solidFill>
                <a:latin typeface="Andalus" pitchFamily="18" charset="-78"/>
                <a:ea typeface="Montserrat Bold"/>
                <a:cs typeface="Andalus" pitchFamily="18" charset="-78"/>
                <a:sym typeface="Montserrat Bold"/>
              </a:rPr>
              <a:t>501 Bde HQs-</a:t>
            </a:r>
            <a:r>
              <a:rPr lang="en-US" altLang="en-US" sz="2000" b="1" dirty="0" err="1" smtClean="0">
                <a:solidFill>
                  <a:srgbClr val="000000"/>
                </a:solidFill>
                <a:latin typeface="Andalus" pitchFamily="18" charset="-78"/>
                <a:ea typeface="Montserrat Bold"/>
                <a:cs typeface="Andalus" pitchFamily="18" charset="-78"/>
                <a:sym typeface="Montserrat Bold"/>
              </a:rPr>
              <a:t>Palaro</a:t>
            </a:r>
            <a:endParaRPr lang="en-US" altLang="en-US" sz="2000" b="1" dirty="0">
              <a:solidFill>
                <a:srgbClr val="000000"/>
              </a:solidFill>
              <a:latin typeface="Arial Black" pitchFamily="34" charset="0"/>
              <a:ea typeface="Montserrat Bold"/>
              <a:cs typeface="Montserrat Bold"/>
              <a:sym typeface="Montserrat Bold"/>
            </a:endParaRPr>
          </a:p>
        </p:txBody>
      </p:sp>
      <p:sp>
        <p:nvSpPr>
          <p:cNvPr id="9" name="TextBox 32"/>
          <p:cNvSpPr txBox="1">
            <a:spLocks noChangeArrowheads="1"/>
          </p:cNvSpPr>
          <p:nvPr/>
        </p:nvSpPr>
        <p:spPr bwMode="auto">
          <a:xfrm>
            <a:off x="952500" y="6003986"/>
            <a:ext cx="462541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45719" rIns="45719">
            <a:spAutoFit/>
          </a:bodyPr>
          <a:lstStyle>
            <a:lvl1pPr>
              <a:defRPr sz="4000">
                <a:solidFill>
                  <a:srgbClr val="7F7F7F"/>
                </a:solidFill>
                <a:latin typeface="Montserrat Light"/>
                <a:ea typeface="Montserrat Light"/>
                <a:cs typeface="Montserrat Light"/>
                <a:sym typeface="Montserrat Light"/>
              </a:defRPr>
            </a:lvl1pPr>
            <a:lvl2pPr indent="-285750">
              <a:defRPr sz="4000">
                <a:solidFill>
                  <a:srgbClr val="7F7F7F"/>
                </a:solidFill>
                <a:latin typeface="Montserrat Light"/>
                <a:ea typeface="Montserrat Light"/>
                <a:cs typeface="Montserrat Light"/>
                <a:sym typeface="Montserrat Light"/>
              </a:defRPr>
            </a:lvl2pPr>
            <a:lvl3pPr indent="-228600">
              <a:defRPr sz="4000">
                <a:solidFill>
                  <a:srgbClr val="7F7F7F"/>
                </a:solidFill>
                <a:latin typeface="Montserrat Light"/>
                <a:ea typeface="Montserrat Light"/>
                <a:cs typeface="Montserrat Light"/>
                <a:sym typeface="Montserrat Light"/>
              </a:defRPr>
            </a:lvl3pPr>
            <a:lvl4pPr indent="-228600">
              <a:defRPr sz="4000">
                <a:solidFill>
                  <a:srgbClr val="7F7F7F"/>
                </a:solidFill>
                <a:latin typeface="Montserrat Light"/>
                <a:ea typeface="Montserrat Light"/>
                <a:cs typeface="Montserrat Light"/>
                <a:sym typeface="Montserrat Light"/>
              </a:defRPr>
            </a:lvl4pPr>
            <a:lvl5pPr indent="-228600">
              <a:defRPr sz="4000">
                <a:solidFill>
                  <a:srgbClr val="7F7F7F"/>
                </a:solidFill>
                <a:latin typeface="Montserrat Light"/>
                <a:ea typeface="Montserrat Light"/>
                <a:cs typeface="Montserrat Light"/>
                <a:sym typeface="Montserrat Light"/>
              </a:defRPr>
            </a:lvl5pPr>
            <a:lvl6pPr marL="2514600" indent="-228600" defTabSz="1827213" eaLnBrk="0" fontAlgn="base" hangingPunct="0">
              <a:spcAft>
                <a:spcPct val="0"/>
              </a:spcAft>
              <a:buChar char="»"/>
              <a:defRPr sz="4000">
                <a:solidFill>
                  <a:srgbClr val="7F7F7F"/>
                </a:solidFill>
                <a:latin typeface="Montserrat Light"/>
                <a:ea typeface="Montserrat Light"/>
                <a:cs typeface="Montserrat Light"/>
                <a:sym typeface="Montserrat Light"/>
              </a:defRPr>
            </a:lvl6pPr>
            <a:lvl7pPr marL="2971800" indent="-228600" defTabSz="1827213" eaLnBrk="0" fontAlgn="base" hangingPunct="0">
              <a:spcAft>
                <a:spcPct val="0"/>
              </a:spcAft>
              <a:buChar char="»"/>
              <a:defRPr sz="4000">
                <a:solidFill>
                  <a:srgbClr val="7F7F7F"/>
                </a:solidFill>
                <a:latin typeface="Montserrat Light"/>
                <a:ea typeface="Montserrat Light"/>
                <a:cs typeface="Montserrat Light"/>
                <a:sym typeface="Montserrat Light"/>
              </a:defRPr>
            </a:lvl7pPr>
            <a:lvl8pPr marL="3429000" indent="-228600" defTabSz="1827213" eaLnBrk="0" fontAlgn="base" hangingPunct="0">
              <a:spcAft>
                <a:spcPct val="0"/>
              </a:spcAft>
              <a:buChar char="»"/>
              <a:defRPr sz="4000">
                <a:solidFill>
                  <a:srgbClr val="7F7F7F"/>
                </a:solidFill>
                <a:latin typeface="Montserrat Light"/>
                <a:ea typeface="Montserrat Light"/>
                <a:cs typeface="Montserrat Light"/>
                <a:sym typeface="Montserrat Light"/>
              </a:defRPr>
            </a:lvl8pPr>
            <a:lvl9pPr marL="3886200" indent="-228600" defTabSz="1827213" eaLnBrk="0" fontAlgn="base" hangingPunct="0">
              <a:spcAft>
                <a:spcPct val="0"/>
              </a:spcAft>
              <a:buChar char="»"/>
              <a:defRPr sz="4000">
                <a:solidFill>
                  <a:srgbClr val="7F7F7F"/>
                </a:solidFill>
                <a:latin typeface="Montserrat Light"/>
                <a:ea typeface="Montserrat Light"/>
                <a:cs typeface="Montserrat Light"/>
                <a:sym typeface="Montserrat Light"/>
              </a:defRPr>
            </a:lvl9pPr>
          </a:lstStyle>
          <a:p>
            <a:pPr algn="ctr" eaLnBrk="1"/>
            <a:r>
              <a:rPr lang="en-US" altLang="en-US" sz="2000" b="1" dirty="0" smtClean="0">
                <a:solidFill>
                  <a:srgbClr val="000000"/>
                </a:solidFill>
                <a:latin typeface="Andalus" pitchFamily="18" charset="-78"/>
                <a:ea typeface="Montserrat Bold"/>
                <a:cs typeface="Andalus" pitchFamily="18" charset="-78"/>
                <a:sym typeface="Montserrat Bold"/>
              </a:rPr>
              <a:t>Matany Bde-HQs</a:t>
            </a:r>
            <a:endParaRPr lang="en-US" altLang="en-US" sz="2000" b="1" dirty="0">
              <a:solidFill>
                <a:srgbClr val="000000"/>
              </a:solidFill>
              <a:latin typeface="Andalus" pitchFamily="18" charset="-78"/>
              <a:ea typeface="Montserrat Bold"/>
              <a:cs typeface="Andalus" pitchFamily="18" charset="-78"/>
              <a:sym typeface="Montserrat Bold"/>
            </a:endParaRPr>
          </a:p>
        </p:txBody>
      </p:sp>
      <p:pic>
        <p:nvPicPr>
          <p:cNvPr id="1026" name="Picture 2" descr="G:\new pics\IMG-20210430-WA00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 y="1255595"/>
            <a:ext cx="5577840" cy="455084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G:\new pics\IMG-20210430-WA003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2679" y="1255595"/>
            <a:ext cx="5656385" cy="4550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762796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51560" y="168034"/>
            <a:ext cx="10515600" cy="646055"/>
          </a:xfrm>
        </p:spPr>
        <p:txBody>
          <a:bodyPr>
            <a:normAutofit fontScale="90000"/>
          </a:bodyPr>
          <a:lstStyle/>
          <a:p>
            <a:r>
              <a:rPr lang="en-US" sz="1600" b="1" dirty="0" smtClean="0"/>
              <a:t/>
            </a:r>
            <a:br>
              <a:rPr lang="en-US" sz="1600" b="1" dirty="0" smtClean="0"/>
            </a:br>
            <a:r>
              <a:rPr lang="en-US" sz="1600" b="1" dirty="0"/>
              <a:t/>
            </a:r>
            <a:br>
              <a:rPr lang="en-US" sz="1600" b="1" dirty="0"/>
            </a:br>
            <a:r>
              <a:rPr lang="en-US" sz="1600" b="1" dirty="0" smtClean="0"/>
              <a:t/>
            </a:r>
            <a:br>
              <a:rPr lang="en-US" sz="1600" b="1" dirty="0" smtClean="0"/>
            </a:br>
            <a:r>
              <a:rPr lang="en-US" sz="1600" b="1" dirty="0"/>
              <a:t/>
            </a:r>
            <a:br>
              <a:rPr lang="en-US" sz="1600" b="1" dirty="0"/>
            </a:br>
            <a:r>
              <a:rPr lang="en-US" sz="1600" b="1" dirty="0" smtClean="0"/>
              <a:t/>
            </a:r>
            <a:br>
              <a:rPr lang="en-US" sz="1600" b="1" dirty="0" smtClean="0"/>
            </a:br>
            <a:r>
              <a:rPr lang="en-US" sz="1600" b="1" dirty="0" smtClean="0"/>
              <a:t>                                                             </a:t>
            </a:r>
            <a:r>
              <a:rPr lang="en-US" sz="4000" b="1" dirty="0" smtClean="0">
                <a:cs typeface="Andalus" pitchFamily="18" charset="-78"/>
              </a:rPr>
              <a:t>Infrastructure cont’d…….</a:t>
            </a:r>
            <a:r>
              <a:rPr lang="en-US" sz="1600" b="1" dirty="0" smtClean="0"/>
              <a:t/>
            </a:r>
            <a:br>
              <a:rPr lang="en-US" sz="1600" b="1" dirty="0" smtClean="0"/>
            </a:br>
            <a:r>
              <a:rPr lang="en-US" sz="1600" b="1" dirty="0"/>
              <a:t/>
            </a:r>
            <a:br>
              <a:rPr lang="en-US" sz="1600" b="1" dirty="0"/>
            </a:br>
            <a:r>
              <a:rPr lang="en-US" sz="2000" b="1" dirty="0" smtClean="0"/>
              <a:t>	</a:t>
            </a:r>
            <a:br>
              <a:rPr lang="en-US" sz="2000" b="1" dirty="0" smtClean="0"/>
            </a:br>
            <a:endParaRPr lang="en-US" sz="2000" b="1" dirty="0"/>
          </a:p>
        </p:txBody>
      </p:sp>
      <p:sp>
        <p:nvSpPr>
          <p:cNvPr id="3" name="Rectangle 2"/>
          <p:cNvSpPr/>
          <p:nvPr/>
        </p:nvSpPr>
        <p:spPr>
          <a:xfrm>
            <a:off x="4169003" y="6240505"/>
            <a:ext cx="4635948" cy="400110"/>
          </a:xfrm>
          <a:prstGeom prst="rect">
            <a:avLst/>
          </a:prstGeom>
        </p:spPr>
        <p:txBody>
          <a:bodyPr wrap="square">
            <a:spAutoFit/>
          </a:bodyPr>
          <a:lstStyle/>
          <a:p>
            <a:r>
              <a:rPr lang="en-GB" sz="2000" b="1" dirty="0" smtClean="0">
                <a:latin typeface="Andalus" pitchFamily="18" charset="-78"/>
                <a:cs typeface="Andalus" pitchFamily="18" charset="-78"/>
              </a:rPr>
              <a:t>Air Force Flats at 4Div  HQs Gulu </a:t>
            </a:r>
            <a:endParaRPr lang="en-GB" sz="2000" b="1" dirty="0">
              <a:latin typeface="Andalus" pitchFamily="18" charset="-78"/>
              <a:cs typeface="Andalus" pitchFamily="18" charset="-78"/>
            </a:endParaRPr>
          </a:p>
        </p:txBody>
      </p:sp>
      <p:sp>
        <p:nvSpPr>
          <p:cNvPr id="8" name="Slide Number Placeholder 7"/>
          <p:cNvSpPr>
            <a:spLocks noGrp="1"/>
          </p:cNvSpPr>
          <p:nvPr>
            <p:ph type="sldNum" sz="quarter" idx="12"/>
          </p:nvPr>
        </p:nvSpPr>
        <p:spPr/>
        <p:txBody>
          <a:bodyPr/>
          <a:lstStyle/>
          <a:p>
            <a:fld id="{FC31C739-2422-4EE0-80D0-F8552E44D9D1}" type="slidenum">
              <a:rPr lang="en-US" smtClean="0"/>
              <a:pPr/>
              <a:t>36</a:t>
            </a:fld>
            <a:endParaRPr lang="en-US"/>
          </a:p>
        </p:txBody>
      </p:sp>
      <p:pic>
        <p:nvPicPr>
          <p:cNvPr id="7" name="Picture 3" descr="G:\victor\Engineering Brigade Construction Works\Gulu Barracks (3).JPG"/>
          <p:cNvPicPr>
            <a:picLocks noChangeAspect="1" noChangeArrowheads="1"/>
          </p:cNvPicPr>
          <p:nvPr/>
        </p:nvPicPr>
        <p:blipFill>
          <a:blip r:embed="rId2" cstate="print"/>
          <a:srcRect/>
          <a:stretch>
            <a:fillRect/>
          </a:stretch>
        </p:blipFill>
        <p:spPr bwMode="auto">
          <a:xfrm>
            <a:off x="1295400" y="838201"/>
            <a:ext cx="10521666" cy="5402304"/>
          </a:xfrm>
          <a:prstGeom prst="rect">
            <a:avLst/>
          </a:prstGeom>
          <a:noFill/>
          <a:ln w="9525">
            <a:noFill/>
            <a:miter lim="800000"/>
            <a:headEnd/>
            <a:tailEnd/>
          </a:ln>
        </p:spPr>
      </p:pic>
    </p:spTree>
    <p:extLst>
      <p:ext uri="{BB962C8B-B14F-4D97-AF65-F5344CB8AC3E}">
        <p14:creationId xmlns:p14="http://schemas.microsoft.com/office/powerpoint/2010/main" val="411105418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13360"/>
            <a:ext cx="10386848" cy="514045"/>
          </a:xfrm>
        </p:spPr>
        <p:txBody>
          <a:bodyPr>
            <a:normAutofit fontScale="90000"/>
          </a:bodyPr>
          <a:lstStyle/>
          <a:p>
            <a:pPr algn="ctr"/>
            <a:r>
              <a:rPr lang="en-US" dirty="0" smtClean="0"/>
              <a:t/>
            </a:r>
            <a:br>
              <a:rPr lang="en-US" dirty="0" smtClean="0"/>
            </a:br>
            <a:r>
              <a:rPr lang="en-US" dirty="0" smtClean="0"/>
              <a:t/>
            </a:r>
            <a:br>
              <a:rPr lang="en-US" dirty="0" smtClean="0"/>
            </a:br>
            <a:r>
              <a:rPr lang="en-US" b="1" dirty="0" smtClean="0">
                <a:latin typeface="Andalus" pitchFamily="18" charset="-78"/>
                <a:cs typeface="Andalus" pitchFamily="18" charset="-78"/>
              </a:rPr>
              <a:t>Housing Accommodation</a:t>
            </a:r>
            <a:r>
              <a:rPr lang="en-US" dirty="0" smtClean="0"/>
              <a:t/>
            </a:r>
            <a:br>
              <a:rPr lang="en-US" dirty="0" smtClean="0"/>
            </a:br>
            <a:r>
              <a:rPr lang="en-US" sz="2700" b="1" dirty="0" smtClean="0"/>
              <a:t/>
            </a:r>
            <a:br>
              <a:rPr lang="en-US" sz="2700" b="1" dirty="0" smtClean="0"/>
            </a:br>
            <a:endParaRPr lang="en-US" b="1" dirty="0"/>
          </a:p>
        </p:txBody>
      </p:sp>
      <p:sp>
        <p:nvSpPr>
          <p:cNvPr id="6" name="Slide Number Placeholder 5"/>
          <p:cNvSpPr>
            <a:spLocks noGrp="1"/>
          </p:cNvSpPr>
          <p:nvPr>
            <p:ph type="sldNum" sz="quarter" idx="12"/>
          </p:nvPr>
        </p:nvSpPr>
        <p:spPr/>
        <p:txBody>
          <a:bodyPr/>
          <a:lstStyle/>
          <a:p>
            <a:fld id="{FC31C739-2422-4EE0-80D0-F8552E44D9D1}" type="slidenum">
              <a:rPr lang="en-US" smtClean="0"/>
              <a:pPr/>
              <a:t>37</a:t>
            </a:fld>
            <a:endParaRPr lang="en-US"/>
          </a:p>
        </p:txBody>
      </p:sp>
      <p:sp>
        <p:nvSpPr>
          <p:cNvPr id="9" name="Rectangle 8"/>
          <p:cNvSpPr/>
          <p:nvPr/>
        </p:nvSpPr>
        <p:spPr>
          <a:xfrm>
            <a:off x="4043149" y="6123360"/>
            <a:ext cx="4425741" cy="830997"/>
          </a:xfrm>
          <a:prstGeom prst="rect">
            <a:avLst/>
          </a:prstGeom>
        </p:spPr>
        <p:txBody>
          <a:bodyPr wrap="square">
            <a:spAutoFit/>
          </a:bodyPr>
          <a:lstStyle/>
          <a:p>
            <a:pPr algn="ctr"/>
            <a:r>
              <a:rPr lang="en-US" sz="2400" b="1" dirty="0" smtClean="0">
                <a:latin typeface="Andalus" pitchFamily="18" charset="-78"/>
                <a:cs typeface="Andalus" pitchFamily="18" charset="-78"/>
              </a:rPr>
              <a:t>Dormitories </a:t>
            </a:r>
            <a:r>
              <a:rPr lang="en-US" sz="2400" b="1" dirty="0" smtClean="0">
                <a:latin typeface="Andalus" pitchFamily="18" charset="-78"/>
                <a:cs typeface="Andalus" pitchFamily="18" charset="-78"/>
              </a:rPr>
              <a:t>at </a:t>
            </a:r>
            <a:r>
              <a:rPr lang="en-US" sz="2400" b="1" dirty="0" err="1" smtClean="0">
                <a:latin typeface="Andalus" pitchFamily="18" charset="-78"/>
                <a:cs typeface="Andalus" pitchFamily="18" charset="-78"/>
              </a:rPr>
              <a:t>Armoured</a:t>
            </a:r>
            <a:r>
              <a:rPr lang="en-US" sz="2400" b="1" dirty="0" smtClean="0">
                <a:latin typeface="Andalus" pitchFamily="18" charset="-78"/>
                <a:cs typeface="Andalus" pitchFamily="18" charset="-78"/>
              </a:rPr>
              <a:t> Warfare Training School (AWTS)</a:t>
            </a:r>
            <a:endParaRPr lang="en-US" sz="2400" dirty="0"/>
          </a:p>
        </p:txBody>
      </p:sp>
      <p:pic>
        <p:nvPicPr>
          <p:cNvPr id="1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7720" y="1160060"/>
            <a:ext cx="10896600" cy="496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917760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01675"/>
          </a:xfrm>
        </p:spPr>
        <p:txBody>
          <a:bodyPr>
            <a:normAutofit/>
          </a:bodyPr>
          <a:lstStyle/>
          <a:p>
            <a:pPr algn="ctr"/>
            <a:r>
              <a:rPr lang="en-US" b="1" dirty="0" smtClean="0">
                <a:latin typeface="Andalus" pitchFamily="18" charset="-78"/>
                <a:cs typeface="Andalus" pitchFamily="18" charset="-78"/>
              </a:rPr>
              <a:t>Housing Accommodation</a:t>
            </a:r>
            <a:endParaRPr lang="en-GB" dirty="0">
              <a:latin typeface="Andalus" pitchFamily="18" charset="-78"/>
              <a:cs typeface="Andalus" pitchFamily="18" charset="-78"/>
            </a:endParaRPr>
          </a:p>
        </p:txBody>
      </p:sp>
      <p:sp>
        <p:nvSpPr>
          <p:cNvPr id="4" name="Slide Number Placeholder 3"/>
          <p:cNvSpPr>
            <a:spLocks noGrp="1"/>
          </p:cNvSpPr>
          <p:nvPr>
            <p:ph type="sldNum" sz="quarter" idx="12"/>
          </p:nvPr>
        </p:nvSpPr>
        <p:spPr/>
        <p:txBody>
          <a:bodyPr/>
          <a:lstStyle/>
          <a:p>
            <a:fld id="{FC31C739-2422-4EE0-80D0-F8552E44D9D1}" type="slidenum">
              <a:rPr lang="en-US" smtClean="0"/>
              <a:pPr/>
              <a:t>38</a:t>
            </a:fld>
            <a:endParaRPr lang="en-US"/>
          </a:p>
        </p:txBody>
      </p:sp>
      <p:pic>
        <p:nvPicPr>
          <p:cNvPr id="9" name="Picture 8" descr="C:\Users\ACER\Desktop\PDFS DESK TOP\PHOTOD FROM PHONE\IMG_20191217_075159_7.jpg"/>
          <p:cNvPicPr/>
          <p:nvPr/>
        </p:nvPicPr>
        <p:blipFill>
          <a:blip r:embed="rId2" cstate="print"/>
          <a:srcRect/>
          <a:stretch>
            <a:fillRect/>
          </a:stretch>
        </p:blipFill>
        <p:spPr bwMode="auto">
          <a:xfrm>
            <a:off x="913476" y="1052945"/>
            <a:ext cx="9629833" cy="4569933"/>
          </a:xfrm>
          <a:prstGeom prst="rect">
            <a:avLst/>
          </a:prstGeom>
          <a:noFill/>
          <a:ln w="9525">
            <a:noFill/>
            <a:miter lim="800000"/>
            <a:headEnd/>
            <a:tailEnd/>
          </a:ln>
        </p:spPr>
      </p:pic>
      <p:sp>
        <p:nvSpPr>
          <p:cNvPr id="10" name="Title 1"/>
          <p:cNvSpPr txBox="1">
            <a:spLocks/>
          </p:cNvSpPr>
          <p:nvPr/>
        </p:nvSpPr>
        <p:spPr>
          <a:xfrm>
            <a:off x="3565236" y="6032083"/>
            <a:ext cx="5028063" cy="489956"/>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latin typeface="Andalus" pitchFamily="18" charset="-78"/>
                <a:cs typeface="Andalus" pitchFamily="18" charset="-78"/>
              </a:rPr>
              <a:t>Air Force Flats at Nakasongola </a:t>
            </a:r>
            <a:endParaRPr lang="en-GB" dirty="0">
              <a:latin typeface="Andalus" pitchFamily="18" charset="-78"/>
              <a:cs typeface="Andalus" pitchFamily="18" charset="-78"/>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32402"/>
          </a:xfrm>
        </p:spPr>
        <p:txBody>
          <a:bodyPr>
            <a:normAutofit fontScale="90000"/>
          </a:bodyPr>
          <a:lstStyle/>
          <a:p>
            <a:pPr algn="ctr"/>
            <a:r>
              <a:rPr lang="en-US" b="1" dirty="0" smtClean="0">
                <a:latin typeface="Andalus" pitchFamily="18" charset="-78"/>
                <a:cs typeface="Andalus" pitchFamily="18" charset="-78"/>
              </a:rPr>
              <a:t>Health  Facility</a:t>
            </a:r>
            <a:endParaRPr lang="en-US" dirty="0"/>
          </a:p>
        </p:txBody>
      </p:sp>
      <p:sp>
        <p:nvSpPr>
          <p:cNvPr id="4" name="Slide Number Placeholder 3"/>
          <p:cNvSpPr>
            <a:spLocks noGrp="1"/>
          </p:cNvSpPr>
          <p:nvPr>
            <p:ph type="sldNum" sz="quarter" idx="12"/>
          </p:nvPr>
        </p:nvSpPr>
        <p:spPr/>
        <p:txBody>
          <a:bodyPr/>
          <a:lstStyle/>
          <a:p>
            <a:fld id="{FC31C739-2422-4EE0-80D0-F8552E44D9D1}" type="slidenum">
              <a:rPr lang="en-US" smtClean="0"/>
              <a:pPr/>
              <a:t>39</a:t>
            </a:fld>
            <a:endParaRPr lang="en-US"/>
          </a:p>
        </p:txBody>
      </p:sp>
      <p:sp>
        <p:nvSpPr>
          <p:cNvPr id="9" name="Title 1"/>
          <p:cNvSpPr txBox="1">
            <a:spLocks/>
          </p:cNvSpPr>
          <p:nvPr/>
        </p:nvSpPr>
        <p:spPr>
          <a:xfrm>
            <a:off x="1115291" y="5796107"/>
            <a:ext cx="9815945" cy="632402"/>
          </a:xfrm>
          <a:prstGeom prst="rect">
            <a:avLst/>
          </a:prstGeom>
        </p:spPr>
        <p:txBody>
          <a:bodyPr vert="horz" lIns="91440" tIns="45720" rIns="91440" bIns="45720" rtlCol="0" anchor="ctr">
            <a:normAutofit fontScale="25000" lnSpcReduction="200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
            </a:r>
            <a:br>
              <a:rPr kumimoji="0" lang="en-US" sz="4400" b="0" i="0" u="none" strike="noStrike" kern="1200" cap="none" spc="0" normalizeH="0" baseline="0" noProof="0" dirty="0" smtClean="0">
                <a:ln>
                  <a:noFill/>
                </a:ln>
                <a:solidFill>
                  <a:schemeClr val="tx1"/>
                </a:solidFill>
                <a:effectLst/>
                <a:uLnTx/>
                <a:uFillTx/>
                <a:latin typeface="+mj-lt"/>
                <a:ea typeface="+mj-ea"/>
                <a:cs typeface="+mj-cs"/>
              </a:rPr>
            </a:br>
            <a:r>
              <a:rPr lang="en-US" sz="9600" b="1" noProof="0" dirty="0" smtClean="0">
                <a:latin typeface="Tahoma" pitchFamily="34" charset="0"/>
                <a:ea typeface="Tahoma" pitchFamily="34" charset="0"/>
                <a:cs typeface="Tahoma" pitchFamily="34" charset="0"/>
              </a:rPr>
              <a:t>HC III at 2DIV</a:t>
            </a:r>
            <a:r>
              <a:rPr kumimoji="0" lang="en-US" sz="9600" b="1" i="0" u="none" strike="noStrike" kern="1200" cap="none" spc="0" normalizeH="0" noProof="0" dirty="0" smtClean="0">
                <a:ln>
                  <a:noFill/>
                </a:ln>
                <a:solidFill>
                  <a:schemeClr val="tx1"/>
                </a:solidFill>
                <a:effectLst/>
                <a:uLnTx/>
                <a:uFillTx/>
                <a:latin typeface="+mj-lt"/>
                <a:ea typeface="+mj-ea"/>
                <a:cs typeface="+mj-cs"/>
              </a:rPr>
              <a:t> </a:t>
            </a:r>
            <a:r>
              <a:rPr kumimoji="0" lang="en-US" sz="9600" b="1" i="0" u="none" strike="noStrike" kern="1200" cap="none" spc="0" normalizeH="0" baseline="0" noProof="0" dirty="0" smtClean="0">
                <a:ln>
                  <a:noFill/>
                </a:ln>
                <a:solidFill>
                  <a:schemeClr val="tx1"/>
                </a:solidFill>
                <a:effectLst/>
                <a:uLnTx/>
                <a:uFillTx/>
                <a:latin typeface="+mj-lt"/>
                <a:ea typeface="+mj-ea"/>
                <a:cs typeface="+mj-cs"/>
              </a:rPr>
              <a:t> </a:t>
            </a:r>
            <a:r>
              <a:rPr kumimoji="0" lang="en-US" sz="4400" b="0" i="0" u="none" strike="noStrike" kern="1200" cap="none" spc="0" normalizeH="0" baseline="0" noProof="0" dirty="0" smtClean="0">
                <a:ln>
                  <a:noFill/>
                </a:ln>
                <a:solidFill>
                  <a:schemeClr val="tx1"/>
                </a:solidFill>
                <a:effectLst/>
                <a:uLnTx/>
                <a:uFillTx/>
                <a:latin typeface="+mj-lt"/>
                <a:ea typeface="+mj-ea"/>
                <a:cs typeface="+mj-cs"/>
              </a:rPr>
              <a:t/>
            </a:r>
            <a:br>
              <a:rPr kumimoji="0" lang="en-US" sz="4400" b="0" i="0" u="none" strike="noStrike" kern="1200" cap="none" spc="0" normalizeH="0" baseline="0" noProof="0" dirty="0" smtClean="0">
                <a:ln>
                  <a:noFill/>
                </a:ln>
                <a:solidFill>
                  <a:schemeClr val="tx1"/>
                </a:solidFill>
                <a:effectLst/>
                <a:uLnTx/>
                <a:uFillTx/>
                <a:latin typeface="+mj-lt"/>
                <a:ea typeface="+mj-ea"/>
                <a:cs typeface="+mj-cs"/>
              </a:rPr>
            </a:b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7" name="Picture 1"/>
          <p:cNvPicPr>
            <a:picLocks noChangeAspect="1" noChangeArrowheads="1"/>
          </p:cNvPicPr>
          <p:nvPr/>
        </p:nvPicPr>
        <p:blipFill>
          <a:blip r:embed="rId2">
            <a:extLst>
              <a:ext uri="{28A0092B-C50C-407E-A947-70E740481C1C}">
                <a14:useLocalDpi xmlns:a14="http://schemas.microsoft.com/office/drawing/2010/main" val="0"/>
              </a:ext>
            </a:extLst>
          </a:blip>
          <a:srcRect t="14511" b="27748"/>
          <a:stretch>
            <a:fillRect/>
          </a:stretch>
        </p:blipFill>
        <p:spPr bwMode="auto">
          <a:xfrm>
            <a:off x="1285875" y="975360"/>
            <a:ext cx="9645361" cy="4820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33681"/>
          </a:xfrm>
        </p:spPr>
        <p:txBody>
          <a:bodyPr>
            <a:normAutofit fontScale="90000"/>
          </a:bodyPr>
          <a:lstStyle/>
          <a:p>
            <a:pPr algn="ctr"/>
            <a:r>
              <a:rPr lang="en-US" b="1" dirty="0" smtClean="0"/>
              <a:t>Introduction</a:t>
            </a:r>
            <a:endParaRPr lang="en-US" b="1" dirty="0"/>
          </a:p>
        </p:txBody>
      </p:sp>
      <p:sp>
        <p:nvSpPr>
          <p:cNvPr id="3" name="Content Placeholder 2"/>
          <p:cNvSpPr>
            <a:spLocks noGrp="1"/>
          </p:cNvSpPr>
          <p:nvPr>
            <p:ph idx="1"/>
          </p:nvPr>
        </p:nvSpPr>
        <p:spPr>
          <a:xfrm>
            <a:off x="225083" y="1108172"/>
            <a:ext cx="11507371" cy="5248178"/>
          </a:xfrm>
        </p:spPr>
        <p:txBody>
          <a:bodyPr>
            <a:normAutofit fontScale="25000" lnSpcReduction="20000"/>
          </a:bodyPr>
          <a:lstStyle/>
          <a:p>
            <a:pPr algn="just">
              <a:buNone/>
            </a:pPr>
            <a:r>
              <a:rPr lang="en-GB" sz="11200" dirty="0">
                <a:latin typeface="Tahoma" panose="020B0604030504040204" pitchFamily="34" charset="0"/>
                <a:ea typeface="Tahoma" panose="020B0604030504040204" pitchFamily="34" charset="0"/>
                <a:cs typeface="Tahoma" panose="020B0604030504040204" pitchFamily="34" charset="0"/>
              </a:rPr>
              <a:t>In 2016, the ruling Government, through the NRM Manifesto (</a:t>
            </a:r>
            <a:r>
              <a:rPr lang="en-GB" sz="11200" dirty="0" smtClean="0">
                <a:latin typeface="Tahoma" panose="020B0604030504040204" pitchFamily="34" charset="0"/>
                <a:ea typeface="Tahoma" panose="020B0604030504040204" pitchFamily="34" charset="0"/>
                <a:cs typeface="Tahoma" panose="020B0604030504040204" pitchFamily="34" charset="0"/>
              </a:rPr>
              <a:t>2016-</a:t>
            </a:r>
          </a:p>
          <a:p>
            <a:pPr algn="just">
              <a:buNone/>
            </a:pPr>
            <a:r>
              <a:rPr lang="en-GB" sz="11200" dirty="0" smtClean="0">
                <a:latin typeface="Tahoma" panose="020B0604030504040204" pitchFamily="34" charset="0"/>
                <a:ea typeface="Tahoma" panose="020B0604030504040204" pitchFamily="34" charset="0"/>
                <a:cs typeface="Tahoma" panose="020B0604030504040204" pitchFamily="34" charset="0"/>
              </a:rPr>
              <a:t>2021), stated </a:t>
            </a:r>
            <a:r>
              <a:rPr lang="en-GB" sz="11200" dirty="0">
                <a:latin typeface="Tahoma" panose="020B0604030504040204" pitchFamily="34" charset="0"/>
                <a:ea typeface="Tahoma" panose="020B0604030504040204" pitchFamily="34" charset="0"/>
                <a:cs typeface="Tahoma" panose="020B0604030504040204" pitchFamily="34" charset="0"/>
              </a:rPr>
              <a:t>its aspirations in  transforming the Ugandan society from </a:t>
            </a:r>
            <a:endParaRPr lang="en-GB" sz="11200" dirty="0" smtClean="0">
              <a:latin typeface="Tahoma" panose="020B0604030504040204" pitchFamily="34" charset="0"/>
              <a:ea typeface="Tahoma" panose="020B0604030504040204" pitchFamily="34" charset="0"/>
              <a:cs typeface="Tahoma" panose="020B0604030504040204" pitchFamily="34" charset="0"/>
            </a:endParaRPr>
          </a:p>
          <a:p>
            <a:pPr algn="just">
              <a:buNone/>
            </a:pPr>
            <a:r>
              <a:rPr lang="en-GB" sz="11200" dirty="0" smtClean="0">
                <a:latin typeface="Tahoma" panose="020B0604030504040204" pitchFamily="34" charset="0"/>
                <a:ea typeface="Tahoma" panose="020B0604030504040204" pitchFamily="34" charset="0"/>
                <a:cs typeface="Tahoma" panose="020B0604030504040204" pitchFamily="34" charset="0"/>
              </a:rPr>
              <a:t>a </a:t>
            </a:r>
            <a:r>
              <a:rPr lang="en-GB" sz="11200" dirty="0">
                <a:latin typeface="Tahoma" panose="020B0604030504040204" pitchFamily="34" charset="0"/>
                <a:ea typeface="Tahoma" panose="020B0604030504040204" pitchFamily="34" charset="0"/>
                <a:cs typeface="Tahoma" panose="020B0604030504040204" pitchFamily="34" charset="0"/>
              </a:rPr>
              <a:t>low </a:t>
            </a:r>
            <a:r>
              <a:rPr lang="en-GB" sz="11200" dirty="0" smtClean="0">
                <a:latin typeface="Tahoma" panose="020B0604030504040204" pitchFamily="34" charset="0"/>
                <a:ea typeface="Tahoma" panose="020B0604030504040204" pitchFamily="34" charset="0"/>
                <a:cs typeface="Tahoma" panose="020B0604030504040204" pitchFamily="34" charset="0"/>
              </a:rPr>
              <a:t>income society </a:t>
            </a:r>
            <a:r>
              <a:rPr lang="en-GB" sz="11200" dirty="0">
                <a:latin typeface="Tahoma" panose="020B0604030504040204" pitchFamily="34" charset="0"/>
                <a:ea typeface="Tahoma" panose="020B0604030504040204" pitchFamily="34" charset="0"/>
                <a:cs typeface="Tahoma" panose="020B0604030504040204" pitchFamily="34" charset="0"/>
              </a:rPr>
              <a:t>to a competitive middle income Country. </a:t>
            </a:r>
            <a:endParaRPr lang="en-GB" sz="11200" dirty="0" smtClean="0">
              <a:latin typeface="Tahoma" panose="020B0604030504040204" pitchFamily="34" charset="0"/>
              <a:ea typeface="Tahoma" panose="020B0604030504040204" pitchFamily="34" charset="0"/>
              <a:cs typeface="Tahoma" panose="020B0604030504040204" pitchFamily="34" charset="0"/>
            </a:endParaRPr>
          </a:p>
          <a:p>
            <a:pPr algn="just">
              <a:buNone/>
            </a:pPr>
            <a:endParaRPr lang="en-GB" sz="11200" dirty="0" smtClean="0">
              <a:latin typeface="Tahoma" panose="020B0604030504040204" pitchFamily="34" charset="0"/>
              <a:ea typeface="Tahoma" panose="020B0604030504040204" pitchFamily="34" charset="0"/>
              <a:cs typeface="Tahoma" panose="020B0604030504040204" pitchFamily="34" charset="0"/>
            </a:endParaRPr>
          </a:p>
          <a:p>
            <a:pPr algn="just">
              <a:buNone/>
            </a:pPr>
            <a:r>
              <a:rPr lang="en-GB" sz="11200" dirty="0">
                <a:latin typeface="Tahoma" panose="020B0604030504040204" pitchFamily="34" charset="0"/>
                <a:ea typeface="Tahoma" panose="020B0604030504040204" pitchFamily="34" charset="0"/>
                <a:cs typeface="Tahoma" panose="020B0604030504040204" pitchFamily="34" charset="0"/>
              </a:rPr>
              <a:t>Within the NRM manifesto, MoDVA contributes to five (05) key </a:t>
            </a:r>
            <a:endParaRPr lang="en-GB" sz="11200" dirty="0" smtClean="0">
              <a:latin typeface="Tahoma" panose="020B0604030504040204" pitchFamily="34" charset="0"/>
              <a:ea typeface="Tahoma" panose="020B0604030504040204" pitchFamily="34" charset="0"/>
              <a:cs typeface="Tahoma" panose="020B0604030504040204" pitchFamily="34" charset="0"/>
            </a:endParaRPr>
          </a:p>
          <a:p>
            <a:pPr algn="just">
              <a:buNone/>
            </a:pPr>
            <a:r>
              <a:rPr lang="en-GB" sz="11200" dirty="0" smtClean="0">
                <a:latin typeface="Tahoma" panose="020B0604030504040204" pitchFamily="34" charset="0"/>
                <a:ea typeface="Tahoma" panose="020B0604030504040204" pitchFamily="34" charset="0"/>
                <a:cs typeface="Tahoma" panose="020B0604030504040204" pitchFamily="34" charset="0"/>
              </a:rPr>
              <a:t>Commitments and </a:t>
            </a:r>
            <a:r>
              <a:rPr lang="en-GB" sz="11200" dirty="0">
                <a:latin typeface="Tahoma" panose="020B0604030504040204" pitchFamily="34" charset="0"/>
                <a:ea typeface="Tahoma" panose="020B0604030504040204" pitchFamily="34" charset="0"/>
                <a:cs typeface="Tahoma" panose="020B0604030504040204" pitchFamily="34" charset="0"/>
              </a:rPr>
              <a:t>16 Presidential Directives to guide all Policies and </a:t>
            </a:r>
            <a:endParaRPr lang="en-GB" sz="11200" dirty="0" smtClean="0">
              <a:latin typeface="Tahoma" panose="020B0604030504040204" pitchFamily="34" charset="0"/>
              <a:ea typeface="Tahoma" panose="020B0604030504040204" pitchFamily="34" charset="0"/>
              <a:cs typeface="Tahoma" panose="020B0604030504040204" pitchFamily="34" charset="0"/>
            </a:endParaRPr>
          </a:p>
          <a:p>
            <a:pPr algn="just">
              <a:buNone/>
            </a:pPr>
            <a:r>
              <a:rPr lang="en-GB" sz="11200" dirty="0" smtClean="0">
                <a:latin typeface="Tahoma" panose="020B0604030504040204" pitchFamily="34" charset="0"/>
                <a:ea typeface="Tahoma" panose="020B0604030504040204" pitchFamily="34" charset="0"/>
                <a:cs typeface="Tahoma" panose="020B0604030504040204" pitchFamily="34" charset="0"/>
              </a:rPr>
              <a:t>Plans </a:t>
            </a:r>
            <a:r>
              <a:rPr lang="en-GB" sz="11200" dirty="0">
                <a:latin typeface="Tahoma" panose="020B0604030504040204" pitchFamily="34" charset="0"/>
                <a:ea typeface="Tahoma" panose="020B0604030504040204" pitchFamily="34" charset="0"/>
                <a:cs typeface="Tahoma" panose="020B0604030504040204" pitchFamily="34" charset="0"/>
              </a:rPr>
              <a:t>for the </a:t>
            </a:r>
            <a:r>
              <a:rPr lang="en-GB" sz="11200" dirty="0" smtClean="0">
                <a:latin typeface="Tahoma" panose="020B0604030504040204" pitchFamily="34" charset="0"/>
                <a:ea typeface="Tahoma" panose="020B0604030504040204" pitchFamily="34" charset="0"/>
                <a:cs typeface="Tahoma" panose="020B0604030504040204" pitchFamily="34" charset="0"/>
              </a:rPr>
              <a:t>Ministry of </a:t>
            </a:r>
            <a:r>
              <a:rPr lang="en-GB" sz="11200" dirty="0">
                <a:latin typeface="Tahoma" panose="020B0604030504040204" pitchFamily="34" charset="0"/>
                <a:ea typeface="Tahoma" panose="020B0604030504040204" pitchFamily="34" charset="0"/>
                <a:cs typeface="Tahoma" panose="020B0604030504040204" pitchFamily="34" charset="0"/>
              </a:rPr>
              <a:t>Defence and Veteran Affairs in the 05 years </a:t>
            </a:r>
            <a:endParaRPr lang="en-GB" sz="11200" dirty="0" smtClean="0">
              <a:latin typeface="Tahoma" panose="020B0604030504040204" pitchFamily="34" charset="0"/>
              <a:ea typeface="Tahoma" panose="020B0604030504040204" pitchFamily="34" charset="0"/>
              <a:cs typeface="Tahoma" panose="020B0604030504040204" pitchFamily="34" charset="0"/>
            </a:endParaRPr>
          </a:p>
          <a:p>
            <a:pPr algn="just">
              <a:buNone/>
            </a:pPr>
            <a:r>
              <a:rPr lang="en-GB" sz="11200" dirty="0" smtClean="0">
                <a:latin typeface="Tahoma" panose="020B0604030504040204" pitchFamily="34" charset="0"/>
                <a:ea typeface="Tahoma" panose="020B0604030504040204" pitchFamily="34" charset="0"/>
                <a:cs typeface="Tahoma" panose="020B0604030504040204" pitchFamily="34" charset="0"/>
              </a:rPr>
              <a:t>(</a:t>
            </a:r>
            <a:r>
              <a:rPr lang="en-GB" sz="11200" dirty="0">
                <a:latin typeface="Tahoma" panose="020B0604030504040204" pitchFamily="34" charset="0"/>
                <a:ea typeface="Tahoma" panose="020B0604030504040204" pitchFamily="34" charset="0"/>
                <a:cs typeface="Tahoma" panose="020B0604030504040204" pitchFamily="34" charset="0"/>
              </a:rPr>
              <a:t>2016-2021).</a:t>
            </a:r>
          </a:p>
          <a:p>
            <a:pPr algn="just">
              <a:buNone/>
            </a:pPr>
            <a:endParaRPr lang="en-GB" sz="11200" dirty="0">
              <a:latin typeface="Tahoma" panose="020B0604030504040204" pitchFamily="34" charset="0"/>
              <a:ea typeface="Tahoma" panose="020B0604030504040204" pitchFamily="34" charset="0"/>
              <a:cs typeface="Tahoma" panose="020B0604030504040204" pitchFamily="34" charset="0"/>
            </a:endParaRPr>
          </a:p>
          <a:p>
            <a:pPr algn="just">
              <a:buNone/>
            </a:pPr>
            <a:r>
              <a:rPr lang="en-GB" sz="11200" dirty="0">
                <a:latin typeface="Tahoma" panose="020B0604030504040204" pitchFamily="34" charset="0"/>
                <a:ea typeface="Tahoma" panose="020B0604030504040204" pitchFamily="34" charset="0"/>
                <a:cs typeface="Tahoma" panose="020B0604030504040204" pitchFamily="34" charset="0"/>
              </a:rPr>
              <a:t>The directives and pledges are  commitments prioritized to </a:t>
            </a:r>
            <a:endParaRPr lang="en-GB" sz="11200" dirty="0" smtClean="0">
              <a:latin typeface="Tahoma" panose="020B0604030504040204" pitchFamily="34" charset="0"/>
              <a:ea typeface="Tahoma" panose="020B0604030504040204" pitchFamily="34" charset="0"/>
              <a:cs typeface="Tahoma" panose="020B0604030504040204" pitchFamily="34" charset="0"/>
            </a:endParaRPr>
          </a:p>
          <a:p>
            <a:pPr algn="just">
              <a:buNone/>
            </a:pPr>
            <a:r>
              <a:rPr lang="en-GB" sz="11200" b="1" dirty="0" smtClean="0">
                <a:latin typeface="Tahoma" panose="020B0604030504040204" pitchFamily="34" charset="0"/>
                <a:ea typeface="Tahoma" panose="020B0604030504040204" pitchFamily="34" charset="0"/>
                <a:cs typeface="Tahoma" panose="020B0604030504040204" pitchFamily="34" charset="0"/>
              </a:rPr>
              <a:t>Strengthen Security</a:t>
            </a:r>
            <a:r>
              <a:rPr lang="en-GB" sz="11200" b="1" dirty="0">
                <a:latin typeface="Tahoma" panose="020B0604030504040204" pitchFamily="34" charset="0"/>
                <a:ea typeface="Tahoma" panose="020B0604030504040204" pitchFamily="34" charset="0"/>
                <a:cs typeface="Tahoma" panose="020B0604030504040204" pitchFamily="34" charset="0"/>
              </a:rPr>
              <a:t>, </a:t>
            </a:r>
            <a:r>
              <a:rPr lang="en-GB" sz="11200" b="1" dirty="0" smtClean="0">
                <a:latin typeface="Tahoma" panose="020B0604030504040204" pitchFamily="34" charset="0"/>
                <a:ea typeface="Tahoma" panose="020B0604030504040204" pitchFamily="34" charset="0"/>
                <a:cs typeface="Tahoma" panose="020B0604030504040204" pitchFamily="34" charset="0"/>
              </a:rPr>
              <a:t>Good Governance </a:t>
            </a:r>
            <a:r>
              <a:rPr lang="en-GB" sz="11200" b="1" dirty="0">
                <a:latin typeface="Tahoma" panose="020B0604030504040204" pitchFamily="34" charset="0"/>
                <a:ea typeface="Tahoma" panose="020B0604030504040204" pitchFamily="34" charset="0"/>
                <a:cs typeface="Tahoma" panose="020B0604030504040204" pitchFamily="34" charset="0"/>
              </a:rPr>
              <a:t>and Democracy</a:t>
            </a:r>
            <a:r>
              <a:rPr lang="en-GB" sz="11200" b="1" dirty="0" smtClean="0">
                <a:latin typeface="Tahoma" panose="020B0604030504040204" pitchFamily="34" charset="0"/>
                <a:ea typeface="Tahoma" panose="020B0604030504040204" pitchFamily="34" charset="0"/>
                <a:cs typeface="Tahoma" panose="020B0604030504040204" pitchFamily="34" charset="0"/>
              </a:rPr>
              <a:t>.</a:t>
            </a:r>
          </a:p>
          <a:p>
            <a:pPr algn="just">
              <a:buNone/>
            </a:pPr>
            <a:endParaRPr lang="en-US" sz="11200" b="1" dirty="0">
              <a:latin typeface="Tahoma" panose="020B0604030504040204" pitchFamily="34" charset="0"/>
              <a:ea typeface="Tahoma" panose="020B0604030504040204" pitchFamily="34" charset="0"/>
              <a:cs typeface="Tahoma" panose="020B0604030504040204" pitchFamily="34" charset="0"/>
            </a:endParaRPr>
          </a:p>
          <a:p>
            <a:pPr algn="just">
              <a:buNone/>
            </a:pPr>
            <a:endParaRPr lang="en-US" sz="11200" dirty="0">
              <a:latin typeface="Tahoma" panose="020B0604030504040204" pitchFamily="34" charset="0"/>
              <a:ea typeface="Tahoma" panose="020B0604030504040204" pitchFamily="34" charset="0"/>
              <a:cs typeface="Tahoma" panose="020B0604030504040204" pitchFamily="34" charset="0"/>
            </a:endParaRPr>
          </a:p>
          <a:p>
            <a:pPr algn="just">
              <a:buNone/>
            </a:pPr>
            <a:endParaRPr lang="en-GB" sz="11200" dirty="0">
              <a:latin typeface="Tahoma" panose="020B0604030504040204" pitchFamily="34" charset="0"/>
              <a:ea typeface="Tahoma" panose="020B0604030504040204" pitchFamily="34" charset="0"/>
              <a:cs typeface="Tahoma" panose="020B0604030504040204" pitchFamily="34" charset="0"/>
            </a:endParaRPr>
          </a:p>
          <a:p>
            <a:pPr algn="just">
              <a:buNone/>
            </a:pPr>
            <a:endParaRPr lang="en-GB" dirty="0">
              <a:latin typeface="Tahoma" panose="020B0604030504040204" pitchFamily="34" charset="0"/>
              <a:ea typeface="Tahoma" panose="020B0604030504040204" pitchFamily="34" charset="0"/>
              <a:cs typeface="Tahoma" panose="020B0604030504040204" pitchFamily="34" charset="0"/>
            </a:endParaRPr>
          </a:p>
          <a:p>
            <a:pPr algn="just">
              <a:buNone/>
            </a:pPr>
            <a:r>
              <a:rPr lang="en-GB" dirty="0">
                <a:latin typeface="Tahoma" panose="020B0604030504040204" pitchFamily="34" charset="0"/>
                <a:ea typeface="Tahoma" panose="020B0604030504040204" pitchFamily="34" charset="0"/>
                <a:cs typeface="Tahoma" panose="020B0604030504040204" pitchFamily="34" charset="0"/>
              </a:rPr>
              <a:t>	</a:t>
            </a:r>
            <a:endParaRPr lang="en-US" dirty="0"/>
          </a:p>
        </p:txBody>
      </p:sp>
      <p:sp>
        <p:nvSpPr>
          <p:cNvPr id="4" name="Slide Number Placeholder 3"/>
          <p:cNvSpPr>
            <a:spLocks noGrp="1"/>
          </p:cNvSpPr>
          <p:nvPr>
            <p:ph type="sldNum" sz="quarter" idx="12"/>
          </p:nvPr>
        </p:nvSpPr>
        <p:spPr/>
        <p:txBody>
          <a:bodyPr/>
          <a:lstStyle/>
          <a:p>
            <a:fld id="{FC31C739-2422-4EE0-80D0-F8552E44D9D1}" type="slidenum">
              <a:rPr lang="en-US" smtClean="0"/>
              <a:pPr/>
              <a:t>4</a:t>
            </a:fld>
            <a:endParaRPr lang="en-US"/>
          </a:p>
        </p:txBody>
      </p:sp>
    </p:spTree>
    <p:extLst>
      <p:ext uri="{BB962C8B-B14F-4D97-AF65-F5344CB8AC3E}">
        <p14:creationId xmlns:p14="http://schemas.microsoft.com/office/powerpoint/2010/main" val="261946606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16675" y="4004469"/>
            <a:ext cx="5359400" cy="242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0369" y="4031457"/>
            <a:ext cx="5879306" cy="241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16675" y="1245394"/>
            <a:ext cx="5359400" cy="2631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0369" y="1245394"/>
            <a:ext cx="5879306" cy="2667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Rectangle 9"/>
          <p:cNvSpPr>
            <a:spLocks noChangeArrowheads="1"/>
          </p:cNvSpPr>
          <p:nvPr/>
        </p:nvSpPr>
        <p:spPr bwMode="auto">
          <a:xfrm>
            <a:off x="11212513" y="490538"/>
            <a:ext cx="441146"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2000"/>
              </a:spcBef>
              <a:buChar char="•"/>
              <a:defRPr sz="4000">
                <a:solidFill>
                  <a:srgbClr val="7F7F7F"/>
                </a:solidFill>
                <a:latin typeface="Montserrat Light"/>
                <a:ea typeface="Montserrat Light"/>
                <a:cs typeface="Montserrat Light"/>
                <a:sym typeface="Montserrat Light"/>
              </a:defRPr>
            </a:lvl1pPr>
            <a:lvl2pPr marL="742950" indent="-285750">
              <a:lnSpc>
                <a:spcPct val="90000"/>
              </a:lnSpc>
              <a:spcBef>
                <a:spcPts val="2000"/>
              </a:spcBef>
              <a:buChar char="–"/>
              <a:defRPr sz="4000">
                <a:solidFill>
                  <a:srgbClr val="7F7F7F"/>
                </a:solidFill>
                <a:latin typeface="Montserrat Light"/>
                <a:ea typeface="Montserrat Light"/>
                <a:cs typeface="Montserrat Light"/>
                <a:sym typeface="Montserrat Light"/>
              </a:defRPr>
            </a:lvl2pPr>
            <a:lvl3pPr marL="1143000" indent="-228600">
              <a:lnSpc>
                <a:spcPct val="90000"/>
              </a:lnSpc>
              <a:spcBef>
                <a:spcPts val="2000"/>
              </a:spcBef>
              <a:buChar char="•"/>
              <a:defRPr sz="4000">
                <a:solidFill>
                  <a:srgbClr val="7F7F7F"/>
                </a:solidFill>
                <a:latin typeface="Montserrat Light"/>
                <a:ea typeface="Montserrat Light"/>
                <a:cs typeface="Montserrat Light"/>
                <a:sym typeface="Montserrat Light"/>
              </a:defRPr>
            </a:lvl3pPr>
            <a:lvl4pPr marL="1600200" indent="-228600">
              <a:lnSpc>
                <a:spcPct val="90000"/>
              </a:lnSpc>
              <a:spcBef>
                <a:spcPts val="2000"/>
              </a:spcBef>
              <a:buChar char="–"/>
              <a:defRPr sz="4000">
                <a:solidFill>
                  <a:srgbClr val="7F7F7F"/>
                </a:solidFill>
                <a:latin typeface="Montserrat Light"/>
                <a:ea typeface="Montserrat Light"/>
                <a:cs typeface="Montserrat Light"/>
                <a:sym typeface="Montserrat Light"/>
              </a:defRPr>
            </a:lvl4pPr>
            <a:lvl5pPr marL="2057400" indent="-228600">
              <a:lnSpc>
                <a:spcPct val="90000"/>
              </a:lnSpc>
              <a:spcBef>
                <a:spcPts val="2000"/>
              </a:spcBef>
              <a:buChar char="»"/>
              <a:defRPr sz="4000">
                <a:solidFill>
                  <a:srgbClr val="7F7F7F"/>
                </a:solidFill>
                <a:latin typeface="Montserrat Light"/>
                <a:ea typeface="Montserrat Light"/>
                <a:cs typeface="Montserrat Light"/>
                <a:sym typeface="Montserrat Light"/>
              </a:defRPr>
            </a:lvl5pPr>
            <a:lvl6pPr marL="2514600" indent="-228600" defTabSz="1827213" eaLnBrk="0" fontAlgn="base" hangingPunct="0">
              <a:lnSpc>
                <a:spcPct val="90000"/>
              </a:lnSpc>
              <a:spcBef>
                <a:spcPts val="2000"/>
              </a:spcBef>
              <a:spcAft>
                <a:spcPct val="0"/>
              </a:spcAft>
              <a:buChar char="»"/>
              <a:defRPr sz="4000">
                <a:solidFill>
                  <a:srgbClr val="7F7F7F"/>
                </a:solidFill>
                <a:latin typeface="Montserrat Light"/>
                <a:ea typeface="Montserrat Light"/>
                <a:cs typeface="Montserrat Light"/>
                <a:sym typeface="Montserrat Light"/>
              </a:defRPr>
            </a:lvl6pPr>
            <a:lvl7pPr marL="2971800" indent="-228600" defTabSz="1827213" eaLnBrk="0" fontAlgn="base" hangingPunct="0">
              <a:lnSpc>
                <a:spcPct val="90000"/>
              </a:lnSpc>
              <a:spcBef>
                <a:spcPts val="2000"/>
              </a:spcBef>
              <a:spcAft>
                <a:spcPct val="0"/>
              </a:spcAft>
              <a:buChar char="»"/>
              <a:defRPr sz="4000">
                <a:solidFill>
                  <a:srgbClr val="7F7F7F"/>
                </a:solidFill>
                <a:latin typeface="Montserrat Light"/>
                <a:ea typeface="Montserrat Light"/>
                <a:cs typeface="Montserrat Light"/>
                <a:sym typeface="Montserrat Light"/>
              </a:defRPr>
            </a:lvl7pPr>
            <a:lvl8pPr marL="3429000" indent="-228600" defTabSz="1827213" eaLnBrk="0" fontAlgn="base" hangingPunct="0">
              <a:lnSpc>
                <a:spcPct val="90000"/>
              </a:lnSpc>
              <a:spcBef>
                <a:spcPts val="2000"/>
              </a:spcBef>
              <a:spcAft>
                <a:spcPct val="0"/>
              </a:spcAft>
              <a:buChar char="»"/>
              <a:defRPr sz="4000">
                <a:solidFill>
                  <a:srgbClr val="7F7F7F"/>
                </a:solidFill>
                <a:latin typeface="Montserrat Light"/>
                <a:ea typeface="Montserrat Light"/>
                <a:cs typeface="Montserrat Light"/>
                <a:sym typeface="Montserrat Light"/>
              </a:defRPr>
            </a:lvl8pPr>
            <a:lvl9pPr marL="3886200" indent="-228600" defTabSz="1827213" eaLnBrk="0" fontAlgn="base" hangingPunct="0">
              <a:lnSpc>
                <a:spcPct val="90000"/>
              </a:lnSpc>
              <a:spcBef>
                <a:spcPts val="2000"/>
              </a:spcBef>
              <a:spcAft>
                <a:spcPct val="0"/>
              </a:spcAft>
              <a:buChar char="»"/>
              <a:defRPr sz="4000">
                <a:solidFill>
                  <a:srgbClr val="7F7F7F"/>
                </a:solidFill>
                <a:latin typeface="Montserrat Light"/>
                <a:ea typeface="Montserrat Light"/>
                <a:cs typeface="Montserrat Light"/>
                <a:sym typeface="Montserrat Light"/>
              </a:defRPr>
            </a:lvl9pPr>
          </a:lstStyle>
          <a:p>
            <a:pPr eaLnBrk="1">
              <a:lnSpc>
                <a:spcPct val="100000"/>
              </a:lnSpc>
              <a:spcBef>
                <a:spcPct val="0"/>
              </a:spcBef>
              <a:buFontTx/>
              <a:buNone/>
            </a:pPr>
            <a:fld id="{700CD1C3-5263-432B-A226-9E2C44D05E7D}" type="slidenum">
              <a:rPr lang="en-US" altLang="en-US" sz="1700">
                <a:solidFill>
                  <a:srgbClr val="FFFFFF"/>
                </a:solidFill>
                <a:latin typeface="Calibri" panose="020F0502020204030204" pitchFamily="34" charset="0"/>
                <a:sym typeface="Calibri" panose="020F0502020204030204" pitchFamily="34" charset="0"/>
              </a:rPr>
              <a:pPr eaLnBrk="1">
                <a:lnSpc>
                  <a:spcPct val="100000"/>
                </a:lnSpc>
                <a:spcBef>
                  <a:spcPct val="0"/>
                </a:spcBef>
                <a:buFontTx/>
                <a:buNone/>
              </a:pPr>
              <a:t>40</a:t>
            </a:fld>
            <a:endParaRPr lang="en-US" altLang="en-US" sz="1700">
              <a:latin typeface="Calibri" panose="020F0502020204030204" pitchFamily="34" charset="0"/>
              <a:sym typeface="Calibri" panose="020F0502020204030204" pitchFamily="34" charset="0"/>
            </a:endParaRPr>
          </a:p>
        </p:txBody>
      </p:sp>
      <p:sp>
        <p:nvSpPr>
          <p:cNvPr id="34824" name="TextBox 32"/>
          <p:cNvSpPr txBox="1">
            <a:spLocks noChangeArrowheads="1"/>
          </p:cNvSpPr>
          <p:nvPr/>
        </p:nvSpPr>
        <p:spPr bwMode="auto">
          <a:xfrm>
            <a:off x="244475" y="5263357"/>
            <a:ext cx="51943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22860" rIns="22860">
            <a:spAutoFit/>
          </a:bodyPr>
          <a:lstStyle>
            <a:lvl1pPr>
              <a:lnSpc>
                <a:spcPct val="90000"/>
              </a:lnSpc>
              <a:spcBef>
                <a:spcPts val="2000"/>
              </a:spcBef>
              <a:buChar char="•"/>
              <a:defRPr sz="4000">
                <a:solidFill>
                  <a:srgbClr val="7F7F7F"/>
                </a:solidFill>
                <a:latin typeface="Montserrat Light"/>
                <a:ea typeface="Montserrat Light"/>
                <a:cs typeface="Montserrat Light"/>
                <a:sym typeface="Montserrat Light"/>
              </a:defRPr>
            </a:lvl1pPr>
            <a:lvl2pPr marL="742950" indent="-285750">
              <a:lnSpc>
                <a:spcPct val="90000"/>
              </a:lnSpc>
              <a:spcBef>
                <a:spcPts val="2000"/>
              </a:spcBef>
              <a:buChar char="–"/>
              <a:defRPr sz="4000">
                <a:solidFill>
                  <a:srgbClr val="7F7F7F"/>
                </a:solidFill>
                <a:latin typeface="Montserrat Light"/>
                <a:ea typeface="Montserrat Light"/>
                <a:cs typeface="Montserrat Light"/>
                <a:sym typeface="Montserrat Light"/>
              </a:defRPr>
            </a:lvl2pPr>
            <a:lvl3pPr marL="1143000" indent="-228600">
              <a:lnSpc>
                <a:spcPct val="90000"/>
              </a:lnSpc>
              <a:spcBef>
                <a:spcPts val="2000"/>
              </a:spcBef>
              <a:buChar char="•"/>
              <a:defRPr sz="4000">
                <a:solidFill>
                  <a:srgbClr val="7F7F7F"/>
                </a:solidFill>
                <a:latin typeface="Montserrat Light"/>
                <a:ea typeface="Montserrat Light"/>
                <a:cs typeface="Montserrat Light"/>
                <a:sym typeface="Montserrat Light"/>
              </a:defRPr>
            </a:lvl3pPr>
            <a:lvl4pPr marL="1600200" indent="-228600">
              <a:lnSpc>
                <a:spcPct val="90000"/>
              </a:lnSpc>
              <a:spcBef>
                <a:spcPts val="2000"/>
              </a:spcBef>
              <a:buChar char="–"/>
              <a:defRPr sz="4000">
                <a:solidFill>
                  <a:srgbClr val="7F7F7F"/>
                </a:solidFill>
                <a:latin typeface="Montserrat Light"/>
                <a:ea typeface="Montserrat Light"/>
                <a:cs typeface="Montserrat Light"/>
                <a:sym typeface="Montserrat Light"/>
              </a:defRPr>
            </a:lvl4pPr>
            <a:lvl5pPr marL="2057400" indent="-228600">
              <a:lnSpc>
                <a:spcPct val="90000"/>
              </a:lnSpc>
              <a:spcBef>
                <a:spcPts val="2000"/>
              </a:spcBef>
              <a:buChar char="»"/>
              <a:defRPr sz="4000">
                <a:solidFill>
                  <a:srgbClr val="7F7F7F"/>
                </a:solidFill>
                <a:latin typeface="Montserrat Light"/>
                <a:ea typeface="Montserrat Light"/>
                <a:cs typeface="Montserrat Light"/>
                <a:sym typeface="Montserrat Light"/>
              </a:defRPr>
            </a:lvl5pPr>
            <a:lvl6pPr marL="2514600" indent="-228600" defTabSz="1827213" eaLnBrk="0" fontAlgn="base" hangingPunct="0">
              <a:lnSpc>
                <a:spcPct val="90000"/>
              </a:lnSpc>
              <a:spcBef>
                <a:spcPts val="2000"/>
              </a:spcBef>
              <a:spcAft>
                <a:spcPct val="0"/>
              </a:spcAft>
              <a:buChar char="»"/>
              <a:defRPr sz="4000">
                <a:solidFill>
                  <a:srgbClr val="7F7F7F"/>
                </a:solidFill>
                <a:latin typeface="Montserrat Light"/>
                <a:ea typeface="Montserrat Light"/>
                <a:cs typeface="Montserrat Light"/>
                <a:sym typeface="Montserrat Light"/>
              </a:defRPr>
            </a:lvl6pPr>
            <a:lvl7pPr marL="2971800" indent="-228600" defTabSz="1827213" eaLnBrk="0" fontAlgn="base" hangingPunct="0">
              <a:lnSpc>
                <a:spcPct val="90000"/>
              </a:lnSpc>
              <a:spcBef>
                <a:spcPts val="2000"/>
              </a:spcBef>
              <a:spcAft>
                <a:spcPct val="0"/>
              </a:spcAft>
              <a:buChar char="»"/>
              <a:defRPr sz="4000">
                <a:solidFill>
                  <a:srgbClr val="7F7F7F"/>
                </a:solidFill>
                <a:latin typeface="Montserrat Light"/>
                <a:ea typeface="Montserrat Light"/>
                <a:cs typeface="Montserrat Light"/>
                <a:sym typeface="Montserrat Light"/>
              </a:defRPr>
            </a:lvl7pPr>
            <a:lvl8pPr marL="3429000" indent="-228600" defTabSz="1827213" eaLnBrk="0" fontAlgn="base" hangingPunct="0">
              <a:lnSpc>
                <a:spcPct val="90000"/>
              </a:lnSpc>
              <a:spcBef>
                <a:spcPts val="2000"/>
              </a:spcBef>
              <a:spcAft>
                <a:spcPct val="0"/>
              </a:spcAft>
              <a:buChar char="»"/>
              <a:defRPr sz="4000">
                <a:solidFill>
                  <a:srgbClr val="7F7F7F"/>
                </a:solidFill>
                <a:latin typeface="Montserrat Light"/>
                <a:ea typeface="Montserrat Light"/>
                <a:cs typeface="Montserrat Light"/>
                <a:sym typeface="Montserrat Light"/>
              </a:defRPr>
            </a:lvl8pPr>
            <a:lvl9pPr marL="3886200" indent="-228600" defTabSz="1827213" eaLnBrk="0" fontAlgn="base" hangingPunct="0">
              <a:lnSpc>
                <a:spcPct val="90000"/>
              </a:lnSpc>
              <a:spcBef>
                <a:spcPts val="2000"/>
              </a:spcBef>
              <a:spcAft>
                <a:spcPct val="0"/>
              </a:spcAft>
              <a:buChar char="»"/>
              <a:defRPr sz="4000">
                <a:solidFill>
                  <a:srgbClr val="7F7F7F"/>
                </a:solidFill>
                <a:latin typeface="Montserrat Light"/>
                <a:ea typeface="Montserrat Light"/>
                <a:cs typeface="Montserrat Light"/>
                <a:sym typeface="Montserrat Light"/>
              </a:defRPr>
            </a:lvl9pPr>
          </a:lstStyle>
          <a:p>
            <a:pPr eaLnBrk="1">
              <a:lnSpc>
                <a:spcPct val="100000"/>
              </a:lnSpc>
              <a:spcBef>
                <a:spcPct val="0"/>
              </a:spcBef>
              <a:buFontTx/>
              <a:buNone/>
            </a:pPr>
            <a:r>
              <a:rPr lang="en-US" altLang="en-US" sz="1800" b="1">
                <a:solidFill>
                  <a:srgbClr val="000000"/>
                </a:solidFill>
                <a:latin typeface="Arial Black" panose="020B0A04020102020204" pitchFamily="34" charset="0"/>
                <a:ea typeface="Montserrat Bold"/>
                <a:cs typeface="Montserrat Bold"/>
                <a:sym typeface="Montserrat Bold"/>
              </a:rPr>
              <a:t> </a:t>
            </a:r>
          </a:p>
        </p:txBody>
      </p:sp>
      <p:sp>
        <p:nvSpPr>
          <p:cNvPr id="34825" name="TextBox 32"/>
          <p:cNvSpPr txBox="1">
            <a:spLocks noChangeArrowheads="1"/>
          </p:cNvSpPr>
          <p:nvPr/>
        </p:nvSpPr>
        <p:spPr bwMode="auto">
          <a:xfrm>
            <a:off x="1793874" y="198150"/>
            <a:ext cx="79039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22860" rIns="22860">
            <a:spAutoFit/>
          </a:bodyPr>
          <a:lstStyle>
            <a:lvl1pPr>
              <a:lnSpc>
                <a:spcPct val="90000"/>
              </a:lnSpc>
              <a:spcBef>
                <a:spcPts val="2000"/>
              </a:spcBef>
              <a:buChar char="•"/>
              <a:defRPr sz="4000">
                <a:solidFill>
                  <a:srgbClr val="7F7F7F"/>
                </a:solidFill>
                <a:latin typeface="Montserrat Light"/>
                <a:ea typeface="Montserrat Light"/>
                <a:cs typeface="Montserrat Light"/>
                <a:sym typeface="Montserrat Light"/>
              </a:defRPr>
            </a:lvl1pPr>
            <a:lvl2pPr marL="742950" indent="-285750">
              <a:lnSpc>
                <a:spcPct val="90000"/>
              </a:lnSpc>
              <a:spcBef>
                <a:spcPts val="2000"/>
              </a:spcBef>
              <a:buChar char="–"/>
              <a:defRPr sz="4000">
                <a:solidFill>
                  <a:srgbClr val="7F7F7F"/>
                </a:solidFill>
                <a:latin typeface="Montserrat Light"/>
                <a:ea typeface="Montserrat Light"/>
                <a:cs typeface="Montserrat Light"/>
                <a:sym typeface="Montserrat Light"/>
              </a:defRPr>
            </a:lvl2pPr>
            <a:lvl3pPr marL="1143000" indent="-228600">
              <a:lnSpc>
                <a:spcPct val="90000"/>
              </a:lnSpc>
              <a:spcBef>
                <a:spcPts val="2000"/>
              </a:spcBef>
              <a:buChar char="•"/>
              <a:defRPr sz="4000">
                <a:solidFill>
                  <a:srgbClr val="7F7F7F"/>
                </a:solidFill>
                <a:latin typeface="Montserrat Light"/>
                <a:ea typeface="Montserrat Light"/>
                <a:cs typeface="Montserrat Light"/>
                <a:sym typeface="Montserrat Light"/>
              </a:defRPr>
            </a:lvl3pPr>
            <a:lvl4pPr marL="1600200" indent="-228600">
              <a:lnSpc>
                <a:spcPct val="90000"/>
              </a:lnSpc>
              <a:spcBef>
                <a:spcPts val="2000"/>
              </a:spcBef>
              <a:buChar char="–"/>
              <a:defRPr sz="4000">
                <a:solidFill>
                  <a:srgbClr val="7F7F7F"/>
                </a:solidFill>
                <a:latin typeface="Montserrat Light"/>
                <a:ea typeface="Montserrat Light"/>
                <a:cs typeface="Montserrat Light"/>
                <a:sym typeface="Montserrat Light"/>
              </a:defRPr>
            </a:lvl4pPr>
            <a:lvl5pPr marL="2057400" indent="-228600">
              <a:lnSpc>
                <a:spcPct val="90000"/>
              </a:lnSpc>
              <a:spcBef>
                <a:spcPts val="2000"/>
              </a:spcBef>
              <a:buChar char="»"/>
              <a:defRPr sz="4000">
                <a:solidFill>
                  <a:srgbClr val="7F7F7F"/>
                </a:solidFill>
                <a:latin typeface="Montserrat Light"/>
                <a:ea typeface="Montserrat Light"/>
                <a:cs typeface="Montserrat Light"/>
                <a:sym typeface="Montserrat Light"/>
              </a:defRPr>
            </a:lvl5pPr>
            <a:lvl6pPr marL="2514600" indent="-228600" defTabSz="1827213" eaLnBrk="0" fontAlgn="base" hangingPunct="0">
              <a:lnSpc>
                <a:spcPct val="90000"/>
              </a:lnSpc>
              <a:spcBef>
                <a:spcPts val="2000"/>
              </a:spcBef>
              <a:spcAft>
                <a:spcPct val="0"/>
              </a:spcAft>
              <a:buChar char="»"/>
              <a:defRPr sz="4000">
                <a:solidFill>
                  <a:srgbClr val="7F7F7F"/>
                </a:solidFill>
                <a:latin typeface="Montserrat Light"/>
                <a:ea typeface="Montserrat Light"/>
                <a:cs typeface="Montserrat Light"/>
                <a:sym typeface="Montserrat Light"/>
              </a:defRPr>
            </a:lvl6pPr>
            <a:lvl7pPr marL="2971800" indent="-228600" defTabSz="1827213" eaLnBrk="0" fontAlgn="base" hangingPunct="0">
              <a:lnSpc>
                <a:spcPct val="90000"/>
              </a:lnSpc>
              <a:spcBef>
                <a:spcPts val="2000"/>
              </a:spcBef>
              <a:spcAft>
                <a:spcPct val="0"/>
              </a:spcAft>
              <a:buChar char="»"/>
              <a:defRPr sz="4000">
                <a:solidFill>
                  <a:srgbClr val="7F7F7F"/>
                </a:solidFill>
                <a:latin typeface="Montserrat Light"/>
                <a:ea typeface="Montserrat Light"/>
                <a:cs typeface="Montserrat Light"/>
                <a:sym typeface="Montserrat Light"/>
              </a:defRPr>
            </a:lvl7pPr>
            <a:lvl8pPr marL="3429000" indent="-228600" defTabSz="1827213" eaLnBrk="0" fontAlgn="base" hangingPunct="0">
              <a:lnSpc>
                <a:spcPct val="90000"/>
              </a:lnSpc>
              <a:spcBef>
                <a:spcPts val="2000"/>
              </a:spcBef>
              <a:spcAft>
                <a:spcPct val="0"/>
              </a:spcAft>
              <a:buChar char="»"/>
              <a:defRPr sz="4000">
                <a:solidFill>
                  <a:srgbClr val="7F7F7F"/>
                </a:solidFill>
                <a:latin typeface="Montserrat Light"/>
                <a:ea typeface="Montserrat Light"/>
                <a:cs typeface="Montserrat Light"/>
                <a:sym typeface="Montserrat Light"/>
              </a:defRPr>
            </a:lvl8pPr>
            <a:lvl9pPr marL="3886200" indent="-228600" defTabSz="1827213" eaLnBrk="0" fontAlgn="base" hangingPunct="0">
              <a:lnSpc>
                <a:spcPct val="90000"/>
              </a:lnSpc>
              <a:spcBef>
                <a:spcPts val="2000"/>
              </a:spcBef>
              <a:spcAft>
                <a:spcPct val="0"/>
              </a:spcAft>
              <a:buChar char="»"/>
              <a:defRPr sz="4000">
                <a:solidFill>
                  <a:srgbClr val="7F7F7F"/>
                </a:solidFill>
                <a:latin typeface="Montserrat Light"/>
                <a:ea typeface="Montserrat Light"/>
                <a:cs typeface="Montserrat Light"/>
                <a:sym typeface="Montserrat Light"/>
              </a:defRPr>
            </a:lvl9pPr>
          </a:lstStyle>
          <a:p>
            <a:pPr algn="ctr" eaLnBrk="1">
              <a:lnSpc>
                <a:spcPct val="100000"/>
              </a:lnSpc>
              <a:spcBef>
                <a:spcPct val="0"/>
              </a:spcBef>
              <a:buFontTx/>
              <a:buNone/>
            </a:pPr>
            <a:r>
              <a:rPr lang="en-US" altLang="en-US" sz="3200" b="1" dirty="0" smtClean="0">
                <a:solidFill>
                  <a:srgbClr val="760000"/>
                </a:solidFill>
                <a:latin typeface="Arial Black" panose="020B0A04020102020204" pitchFamily="34" charset="0"/>
                <a:ea typeface="Montserrat Bold"/>
                <a:cs typeface="Montserrat Bold"/>
                <a:sym typeface="Montserrat Bold"/>
              </a:rPr>
              <a:t>PSO- Training School  </a:t>
            </a:r>
            <a:endParaRPr lang="en-US" altLang="en-US" sz="3200" b="1" dirty="0">
              <a:solidFill>
                <a:srgbClr val="760000"/>
              </a:solidFill>
              <a:latin typeface="Arial Black" panose="020B0A04020102020204" pitchFamily="34" charset="0"/>
              <a:ea typeface="Montserrat Bold"/>
              <a:cs typeface="Montserrat Bold"/>
              <a:sym typeface="Montserrat Bold"/>
            </a:endParaRPr>
          </a:p>
        </p:txBody>
      </p:sp>
      <p:sp>
        <p:nvSpPr>
          <p:cNvPr id="15" name="Rectangle 14"/>
          <p:cNvSpPr/>
          <p:nvPr/>
        </p:nvSpPr>
        <p:spPr>
          <a:xfrm>
            <a:off x="2890234" y="6000227"/>
            <a:ext cx="1316107" cy="281006"/>
          </a:xfrm>
          <a:prstGeom prst="rect">
            <a:avLst/>
          </a:prstGeom>
          <a:solidFill>
            <a:schemeClr val="bg1"/>
          </a:solidFill>
          <a:ln w="12700" cap="flat">
            <a:noFill/>
            <a:prstDash val="solid"/>
            <a:miter lim="800000"/>
          </a:ln>
          <a:effectLst/>
          <a:sp3d/>
        </p:spPr>
        <p:txBody>
          <a:bodyPr spcFirstLastPara="1" lIns="9604" tIns="9604" rIns="9604" bIns="9604" spcCol="16006" anchor="ctr">
            <a:spAutoFit/>
          </a:bodyPr>
          <a:lstStyle/>
          <a:p>
            <a:pPr algn="ctr" defTabSz="384063">
              <a:defRPr/>
            </a:pPr>
            <a:r>
              <a:rPr lang="en-US" sz="1700" kern="0" dirty="0">
                <a:solidFill>
                  <a:prstClr val="black"/>
                </a:solidFill>
                <a:latin typeface="Arial Black" panose="020B0A04020102020204" pitchFamily="34" charset="0"/>
                <a:ea typeface="Calibri"/>
                <a:cs typeface="Calibri"/>
                <a:sym typeface="Calibri"/>
              </a:rPr>
              <a:t>Armoury</a:t>
            </a:r>
          </a:p>
        </p:txBody>
      </p:sp>
      <p:sp>
        <p:nvSpPr>
          <p:cNvPr id="17" name="Rectangle 16"/>
          <p:cNvSpPr/>
          <p:nvPr/>
        </p:nvSpPr>
        <p:spPr>
          <a:xfrm>
            <a:off x="8323929" y="3800466"/>
            <a:ext cx="2055146" cy="281006"/>
          </a:xfrm>
          <a:prstGeom prst="rect">
            <a:avLst/>
          </a:prstGeom>
          <a:solidFill>
            <a:schemeClr val="bg1"/>
          </a:solidFill>
          <a:ln w="12700" cap="flat">
            <a:noFill/>
            <a:prstDash val="solid"/>
            <a:miter lim="800000"/>
          </a:ln>
          <a:effectLst/>
          <a:sp3d/>
        </p:spPr>
        <p:txBody>
          <a:bodyPr spcFirstLastPara="1" lIns="9604" tIns="9604" rIns="9604" bIns="9604" spcCol="16006" anchor="ctr">
            <a:spAutoFit/>
          </a:bodyPr>
          <a:lstStyle/>
          <a:p>
            <a:pPr algn="ctr" defTabSz="384063">
              <a:defRPr/>
            </a:pPr>
            <a:r>
              <a:rPr lang="en-US" sz="1700" kern="0" dirty="0">
                <a:solidFill>
                  <a:prstClr val="black"/>
                </a:solidFill>
                <a:latin typeface="Arial Black" pitchFamily="34" charset="0"/>
                <a:ea typeface="Calibri"/>
                <a:cs typeface="Calibri"/>
                <a:sym typeface="Calibri"/>
              </a:rPr>
              <a:t>8 No dormitories</a:t>
            </a:r>
          </a:p>
        </p:txBody>
      </p:sp>
      <p:sp>
        <p:nvSpPr>
          <p:cNvPr id="18" name="Rectangle 17"/>
          <p:cNvSpPr/>
          <p:nvPr/>
        </p:nvSpPr>
        <p:spPr>
          <a:xfrm>
            <a:off x="2203450" y="3621882"/>
            <a:ext cx="2476500" cy="254794"/>
          </a:xfrm>
          <a:prstGeom prst="rect">
            <a:avLst/>
          </a:prstGeom>
          <a:solidFill>
            <a:schemeClr val="bg1"/>
          </a:solidFill>
          <a:ln w="25400" cap="flat" cmpd="sng" algn="ctr">
            <a:noFill/>
            <a:prstDash val="solid"/>
          </a:ln>
          <a:effectLst/>
        </p:spPr>
        <p:txBody>
          <a:bodyPr anchor="ctr"/>
          <a:lstStyle/>
          <a:p>
            <a:pPr algn="ctr" defTabSz="457200">
              <a:defRPr/>
            </a:pPr>
            <a:r>
              <a:rPr lang="en-US" sz="1700" b="1" kern="0" dirty="0">
                <a:latin typeface="Arial Black" pitchFamily="34" charset="0"/>
                <a:ea typeface="Calibri" panose="020F0502020204030204" pitchFamily="34" charset="0"/>
                <a:cs typeface="Calibri" pitchFamily="34" charset="0"/>
              </a:rPr>
              <a:t>54 No </a:t>
            </a:r>
            <a:r>
              <a:rPr lang="en-US" sz="1700" b="1" kern="0" dirty="0" smtClean="0">
                <a:latin typeface="Arial Black" pitchFamily="34" charset="0"/>
                <a:ea typeface="Calibri" panose="020F0502020204030204" pitchFamily="34" charset="0"/>
                <a:cs typeface="Calibri" pitchFamily="34" charset="0"/>
              </a:rPr>
              <a:t>Staff Houses</a:t>
            </a:r>
            <a:endParaRPr lang="en-US" sz="1700" b="1" kern="0" dirty="0">
              <a:latin typeface="Arial Black" pitchFamily="34" charset="0"/>
              <a:ea typeface="Calibri" panose="020F0502020204030204" pitchFamily="34" charset="0"/>
              <a:cs typeface="Calibri" pitchFamily="34" charset="0"/>
            </a:endParaRPr>
          </a:p>
        </p:txBody>
      </p:sp>
      <p:sp>
        <p:nvSpPr>
          <p:cNvPr id="34831" name="Slide Number Placeholder 15"/>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Char char="•"/>
              <a:defRPr sz="2000">
                <a:solidFill>
                  <a:srgbClr val="7F7F7F"/>
                </a:solidFill>
                <a:latin typeface="Montserrat Light"/>
                <a:ea typeface="Montserrat Light"/>
                <a:cs typeface="Montserrat Light"/>
                <a:sym typeface="Montserrat Light"/>
              </a:defRPr>
            </a:lvl1pPr>
            <a:lvl2pPr marL="371475" indent="-142875">
              <a:lnSpc>
                <a:spcPct val="90000"/>
              </a:lnSpc>
              <a:spcBef>
                <a:spcPts val="1000"/>
              </a:spcBef>
              <a:buChar char="–"/>
              <a:defRPr sz="2000">
                <a:solidFill>
                  <a:srgbClr val="7F7F7F"/>
                </a:solidFill>
                <a:latin typeface="Montserrat Light"/>
                <a:ea typeface="Montserrat Light"/>
                <a:cs typeface="Montserrat Light"/>
                <a:sym typeface="Montserrat Light"/>
              </a:defRPr>
            </a:lvl2pPr>
            <a:lvl3pPr marL="571500" indent="-114300">
              <a:lnSpc>
                <a:spcPct val="90000"/>
              </a:lnSpc>
              <a:spcBef>
                <a:spcPts val="1000"/>
              </a:spcBef>
              <a:buChar char="•"/>
              <a:defRPr sz="2000">
                <a:solidFill>
                  <a:srgbClr val="7F7F7F"/>
                </a:solidFill>
                <a:latin typeface="Montserrat Light"/>
                <a:ea typeface="Montserrat Light"/>
                <a:cs typeface="Montserrat Light"/>
                <a:sym typeface="Montserrat Light"/>
              </a:defRPr>
            </a:lvl3pPr>
            <a:lvl4pPr marL="800100" indent="-114300">
              <a:lnSpc>
                <a:spcPct val="90000"/>
              </a:lnSpc>
              <a:spcBef>
                <a:spcPts val="1000"/>
              </a:spcBef>
              <a:buChar char="–"/>
              <a:defRPr sz="2000">
                <a:solidFill>
                  <a:srgbClr val="7F7F7F"/>
                </a:solidFill>
                <a:latin typeface="Montserrat Light"/>
                <a:ea typeface="Montserrat Light"/>
                <a:cs typeface="Montserrat Light"/>
                <a:sym typeface="Montserrat Light"/>
              </a:defRPr>
            </a:lvl4pPr>
            <a:lvl5pPr marL="1028700" indent="-114300">
              <a:lnSpc>
                <a:spcPct val="90000"/>
              </a:lnSpc>
              <a:spcBef>
                <a:spcPts val="1000"/>
              </a:spcBef>
              <a:buChar char="»"/>
              <a:defRPr sz="2000">
                <a:solidFill>
                  <a:srgbClr val="7F7F7F"/>
                </a:solidFill>
                <a:latin typeface="Montserrat Light"/>
                <a:ea typeface="Montserrat Light"/>
                <a:cs typeface="Montserrat Light"/>
                <a:sym typeface="Montserrat Light"/>
              </a:defRPr>
            </a:lvl5pPr>
            <a:lvl6pPr marL="1257300" indent="-114300" defTabSz="913607" eaLnBrk="0" fontAlgn="base" hangingPunct="0">
              <a:lnSpc>
                <a:spcPct val="90000"/>
              </a:lnSpc>
              <a:spcBef>
                <a:spcPts val="1000"/>
              </a:spcBef>
              <a:spcAft>
                <a:spcPct val="0"/>
              </a:spcAft>
              <a:buChar char="»"/>
              <a:defRPr sz="2000">
                <a:solidFill>
                  <a:srgbClr val="7F7F7F"/>
                </a:solidFill>
                <a:latin typeface="Montserrat Light"/>
                <a:ea typeface="Montserrat Light"/>
                <a:cs typeface="Montserrat Light"/>
                <a:sym typeface="Montserrat Light"/>
              </a:defRPr>
            </a:lvl6pPr>
            <a:lvl7pPr marL="1485900" indent="-114300" defTabSz="913607" eaLnBrk="0" fontAlgn="base" hangingPunct="0">
              <a:lnSpc>
                <a:spcPct val="90000"/>
              </a:lnSpc>
              <a:spcBef>
                <a:spcPts val="1000"/>
              </a:spcBef>
              <a:spcAft>
                <a:spcPct val="0"/>
              </a:spcAft>
              <a:buChar char="»"/>
              <a:defRPr sz="2000">
                <a:solidFill>
                  <a:srgbClr val="7F7F7F"/>
                </a:solidFill>
                <a:latin typeface="Montserrat Light"/>
                <a:ea typeface="Montserrat Light"/>
                <a:cs typeface="Montserrat Light"/>
                <a:sym typeface="Montserrat Light"/>
              </a:defRPr>
            </a:lvl7pPr>
            <a:lvl8pPr marL="1714500" indent="-114300" defTabSz="913607" eaLnBrk="0" fontAlgn="base" hangingPunct="0">
              <a:lnSpc>
                <a:spcPct val="90000"/>
              </a:lnSpc>
              <a:spcBef>
                <a:spcPts val="1000"/>
              </a:spcBef>
              <a:spcAft>
                <a:spcPct val="0"/>
              </a:spcAft>
              <a:buChar char="»"/>
              <a:defRPr sz="2000">
                <a:solidFill>
                  <a:srgbClr val="7F7F7F"/>
                </a:solidFill>
                <a:latin typeface="Montserrat Light"/>
                <a:ea typeface="Montserrat Light"/>
                <a:cs typeface="Montserrat Light"/>
                <a:sym typeface="Montserrat Light"/>
              </a:defRPr>
            </a:lvl8pPr>
            <a:lvl9pPr marL="1943100" indent="-114300" defTabSz="913607" eaLnBrk="0" fontAlgn="base" hangingPunct="0">
              <a:lnSpc>
                <a:spcPct val="90000"/>
              </a:lnSpc>
              <a:spcBef>
                <a:spcPts val="1000"/>
              </a:spcBef>
              <a:spcAft>
                <a:spcPct val="0"/>
              </a:spcAft>
              <a:buChar char="»"/>
              <a:defRPr sz="2000">
                <a:solidFill>
                  <a:srgbClr val="7F7F7F"/>
                </a:solidFill>
                <a:latin typeface="Montserrat Light"/>
                <a:ea typeface="Montserrat Light"/>
                <a:cs typeface="Montserrat Light"/>
                <a:sym typeface="Montserrat Light"/>
              </a:defRPr>
            </a:lvl9pPr>
          </a:lstStyle>
          <a:p>
            <a:pPr>
              <a:lnSpc>
                <a:spcPct val="100000"/>
              </a:lnSpc>
              <a:spcBef>
                <a:spcPct val="0"/>
              </a:spcBef>
              <a:buFontTx/>
              <a:buNone/>
            </a:pPr>
            <a:fld id="{63226668-61EE-42E4-A826-BE011031F2CA}" type="slidenum">
              <a:rPr lang="en-US" altLang="en-US" sz="1200">
                <a:solidFill>
                  <a:srgbClr val="FEFEFE"/>
                </a:solidFill>
              </a:rPr>
              <a:pPr>
                <a:lnSpc>
                  <a:spcPct val="100000"/>
                </a:lnSpc>
                <a:spcBef>
                  <a:spcPct val="0"/>
                </a:spcBef>
                <a:buFontTx/>
                <a:buNone/>
              </a:pPr>
              <a:t>40</a:t>
            </a:fld>
            <a:endParaRPr lang="en-US" altLang="en-US" sz="1200">
              <a:solidFill>
                <a:srgbClr val="FEFEFE"/>
              </a:solidFill>
            </a:endParaRPr>
          </a:p>
        </p:txBody>
      </p:sp>
      <p:pic>
        <p:nvPicPr>
          <p:cNvPr id="3483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69" y="0"/>
            <a:ext cx="939006"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3" name="Picture 6" descr="C:\Users\B BESIGYE\Downloads\images (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266363" y="0"/>
            <a:ext cx="94615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81539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7485"/>
            <a:ext cx="10515600" cy="625475"/>
          </a:xfrm>
        </p:spPr>
        <p:txBody>
          <a:bodyPr>
            <a:normAutofit/>
          </a:bodyPr>
          <a:lstStyle/>
          <a:p>
            <a:pPr algn="ctr"/>
            <a:r>
              <a:rPr lang="en-GB" sz="3600" b="1" dirty="0" smtClean="0">
                <a:latin typeface="Tahoma" pitchFamily="34" charset="0"/>
                <a:ea typeface="Tahoma" pitchFamily="34" charset="0"/>
                <a:cs typeface="Tahoma" pitchFamily="34" charset="0"/>
              </a:rPr>
              <a:t>RTS – Kaweweta Photos – Class room block </a:t>
            </a:r>
            <a:endParaRPr lang="en-GB" sz="3600" b="1" dirty="0">
              <a:latin typeface="Tahoma" pitchFamily="34" charset="0"/>
              <a:ea typeface="Tahoma" pitchFamily="34" charset="0"/>
              <a:cs typeface="Tahoma" pitchFamily="34" charset="0"/>
            </a:endParaRPr>
          </a:p>
        </p:txBody>
      </p:sp>
      <p:sp>
        <p:nvSpPr>
          <p:cNvPr id="4" name="Slide Number Placeholder 3"/>
          <p:cNvSpPr>
            <a:spLocks noGrp="1"/>
          </p:cNvSpPr>
          <p:nvPr>
            <p:ph type="sldNum" sz="quarter" idx="12"/>
          </p:nvPr>
        </p:nvSpPr>
        <p:spPr/>
        <p:txBody>
          <a:bodyPr/>
          <a:lstStyle/>
          <a:p>
            <a:fld id="{FC31C739-2422-4EE0-80D0-F8552E44D9D1}" type="slidenum">
              <a:rPr lang="en-US" smtClean="0"/>
              <a:pPr/>
              <a:t>41</a:t>
            </a:fld>
            <a:endParaRPr lang="en-US"/>
          </a:p>
        </p:txBody>
      </p:sp>
      <p:pic>
        <p:nvPicPr>
          <p:cNvPr id="3074" name="Picture 2" descr="G:\KAWEWETA INFRASTRUCTURES\DPU_426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520" y="899160"/>
            <a:ext cx="11490960" cy="5444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72567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25475"/>
          </a:xfrm>
        </p:spPr>
        <p:txBody>
          <a:bodyPr>
            <a:normAutofit fontScale="90000"/>
          </a:bodyPr>
          <a:lstStyle/>
          <a:p>
            <a:pPr algn="ctr"/>
            <a:r>
              <a:rPr lang="en-GB" b="1" dirty="0" smtClean="0">
                <a:latin typeface="Tahoma" pitchFamily="34" charset="0"/>
                <a:ea typeface="Tahoma" pitchFamily="34" charset="0"/>
                <a:cs typeface="Tahoma" pitchFamily="34" charset="0"/>
              </a:rPr>
              <a:t>RTS – Kaweweta - Dormitories</a:t>
            </a:r>
            <a:endParaRPr lang="en-GB" b="1" dirty="0">
              <a:latin typeface="Tahoma" pitchFamily="34" charset="0"/>
              <a:ea typeface="Tahoma" pitchFamily="34" charset="0"/>
              <a:cs typeface="Tahoma" pitchFamily="34" charset="0"/>
            </a:endParaRPr>
          </a:p>
        </p:txBody>
      </p:sp>
      <p:sp>
        <p:nvSpPr>
          <p:cNvPr id="4" name="Slide Number Placeholder 3"/>
          <p:cNvSpPr>
            <a:spLocks noGrp="1"/>
          </p:cNvSpPr>
          <p:nvPr>
            <p:ph type="sldNum" sz="quarter" idx="12"/>
          </p:nvPr>
        </p:nvSpPr>
        <p:spPr/>
        <p:txBody>
          <a:bodyPr/>
          <a:lstStyle/>
          <a:p>
            <a:fld id="{FC31C739-2422-4EE0-80D0-F8552E44D9D1}" type="slidenum">
              <a:rPr lang="en-US" smtClean="0"/>
              <a:pPr/>
              <a:t>42</a:t>
            </a:fld>
            <a:endParaRPr lang="en-US"/>
          </a:p>
        </p:txBody>
      </p:sp>
      <p:pic>
        <p:nvPicPr>
          <p:cNvPr id="5" name="Picture 4" descr="G:\KAWEWETA INFRASTRUCTURES\DPU_4354.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2960" y="1051561"/>
            <a:ext cx="10988040" cy="5196840"/>
          </a:xfrm>
          <a:prstGeom prst="rect">
            <a:avLst/>
          </a:prstGeom>
          <a:noFill/>
          <a:ln>
            <a:noFill/>
          </a:ln>
        </p:spPr>
      </p:pic>
    </p:spTree>
    <p:extLst>
      <p:ext uri="{BB962C8B-B14F-4D97-AF65-F5344CB8AC3E}">
        <p14:creationId xmlns:p14="http://schemas.microsoft.com/office/powerpoint/2010/main" val="41262786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8680" y="258445"/>
            <a:ext cx="10515600" cy="655955"/>
          </a:xfrm>
        </p:spPr>
        <p:txBody>
          <a:bodyPr>
            <a:normAutofit fontScale="90000"/>
          </a:bodyPr>
          <a:lstStyle/>
          <a:p>
            <a:pPr algn="ctr"/>
            <a:r>
              <a:rPr lang="en-GB" b="1" dirty="0" smtClean="0">
                <a:latin typeface="Tahoma" pitchFamily="34" charset="0"/>
                <a:ea typeface="Tahoma" pitchFamily="34" charset="0"/>
                <a:cs typeface="Tahoma" pitchFamily="34" charset="0"/>
              </a:rPr>
              <a:t>RTS – Kaweweta Parade Ground</a:t>
            </a:r>
            <a:endParaRPr lang="en-GB" b="1" dirty="0">
              <a:latin typeface="Tahoma" pitchFamily="34" charset="0"/>
              <a:ea typeface="Tahoma" pitchFamily="34" charset="0"/>
              <a:cs typeface="Tahoma" pitchFamily="34" charset="0"/>
            </a:endParaRPr>
          </a:p>
        </p:txBody>
      </p:sp>
      <p:sp>
        <p:nvSpPr>
          <p:cNvPr id="4" name="Slide Number Placeholder 3"/>
          <p:cNvSpPr>
            <a:spLocks noGrp="1"/>
          </p:cNvSpPr>
          <p:nvPr>
            <p:ph type="sldNum" sz="quarter" idx="12"/>
          </p:nvPr>
        </p:nvSpPr>
        <p:spPr/>
        <p:txBody>
          <a:bodyPr/>
          <a:lstStyle/>
          <a:p>
            <a:fld id="{FC31C739-2422-4EE0-80D0-F8552E44D9D1}" type="slidenum">
              <a:rPr lang="en-US" smtClean="0"/>
              <a:pPr/>
              <a:t>43</a:t>
            </a:fld>
            <a:endParaRPr lang="en-US"/>
          </a:p>
        </p:txBody>
      </p:sp>
      <p:pic>
        <p:nvPicPr>
          <p:cNvPr id="5" name="Picture 4" descr="G:\KAWEWETA INFRASTRUCTURES\DPU_4349.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1560" y="1173480"/>
            <a:ext cx="10347960" cy="4846320"/>
          </a:xfrm>
          <a:prstGeom prst="rect">
            <a:avLst/>
          </a:prstGeom>
          <a:noFill/>
          <a:ln>
            <a:noFill/>
          </a:ln>
        </p:spPr>
      </p:pic>
    </p:spTree>
    <p:extLst>
      <p:ext uri="{BB962C8B-B14F-4D97-AF65-F5344CB8AC3E}">
        <p14:creationId xmlns:p14="http://schemas.microsoft.com/office/powerpoint/2010/main" val="39662189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79755"/>
          </a:xfrm>
        </p:spPr>
        <p:txBody>
          <a:bodyPr>
            <a:normAutofit fontScale="90000"/>
          </a:bodyPr>
          <a:lstStyle/>
          <a:p>
            <a:pPr algn="ctr"/>
            <a:r>
              <a:rPr lang="en-GB" b="1" dirty="0" smtClean="0">
                <a:latin typeface="Tahoma" pitchFamily="34" charset="0"/>
                <a:ea typeface="Tahoma" pitchFamily="34" charset="0"/>
                <a:cs typeface="Tahoma" pitchFamily="34" charset="0"/>
              </a:rPr>
              <a:t>RTS – Kaweweta Road Works</a:t>
            </a:r>
            <a:endParaRPr lang="en-GB" b="1" dirty="0">
              <a:latin typeface="Tahoma" pitchFamily="34" charset="0"/>
              <a:ea typeface="Tahoma" pitchFamily="34" charset="0"/>
              <a:cs typeface="Tahoma" pitchFamily="34" charset="0"/>
            </a:endParaRPr>
          </a:p>
        </p:txBody>
      </p:sp>
      <p:sp>
        <p:nvSpPr>
          <p:cNvPr id="4" name="Slide Number Placeholder 3"/>
          <p:cNvSpPr>
            <a:spLocks noGrp="1"/>
          </p:cNvSpPr>
          <p:nvPr>
            <p:ph type="sldNum" sz="quarter" idx="12"/>
          </p:nvPr>
        </p:nvSpPr>
        <p:spPr/>
        <p:txBody>
          <a:bodyPr/>
          <a:lstStyle/>
          <a:p>
            <a:fld id="{FC31C739-2422-4EE0-80D0-F8552E44D9D1}" type="slidenum">
              <a:rPr lang="en-US" smtClean="0"/>
              <a:pPr/>
              <a:t>44</a:t>
            </a:fld>
            <a:endParaRPr lang="en-US"/>
          </a:p>
        </p:txBody>
      </p:sp>
      <p:pic>
        <p:nvPicPr>
          <p:cNvPr id="5" name="Picture 4" descr="G:\New pics 22\thumbnail (5).jpg"/>
          <p:cNvPicPr/>
          <p:nvPr/>
        </p:nvPicPr>
        <p:blipFill>
          <a:blip r:embed="rId2">
            <a:extLst>
              <a:ext uri="{28A0092B-C50C-407E-A947-70E740481C1C}">
                <a14:useLocalDpi xmlns:a14="http://schemas.microsoft.com/office/drawing/2010/main" val="0"/>
              </a:ext>
            </a:extLst>
          </a:blip>
          <a:srcRect/>
          <a:stretch>
            <a:fillRect/>
          </a:stretch>
        </p:blipFill>
        <p:spPr bwMode="auto">
          <a:xfrm>
            <a:off x="746760" y="1127760"/>
            <a:ext cx="10668000" cy="5227319"/>
          </a:xfrm>
          <a:prstGeom prst="rect">
            <a:avLst/>
          </a:prstGeom>
          <a:noFill/>
          <a:ln>
            <a:noFill/>
          </a:ln>
        </p:spPr>
      </p:pic>
    </p:spTree>
    <p:extLst>
      <p:ext uri="{BB962C8B-B14F-4D97-AF65-F5344CB8AC3E}">
        <p14:creationId xmlns:p14="http://schemas.microsoft.com/office/powerpoint/2010/main" val="18708071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49275"/>
          </a:xfrm>
        </p:spPr>
        <p:txBody>
          <a:bodyPr>
            <a:normAutofit fontScale="90000"/>
          </a:bodyPr>
          <a:lstStyle/>
          <a:p>
            <a:pPr algn="ctr"/>
            <a:r>
              <a:rPr lang="en-GB" b="1" dirty="0" smtClean="0">
                <a:latin typeface="Tahoma" pitchFamily="34" charset="0"/>
                <a:ea typeface="Tahoma" pitchFamily="34" charset="0"/>
                <a:cs typeface="Tahoma" pitchFamily="34" charset="0"/>
              </a:rPr>
              <a:t>NALI </a:t>
            </a:r>
            <a:r>
              <a:rPr lang="en-GB" b="1" dirty="0" err="1" smtClean="0">
                <a:latin typeface="Tahoma" pitchFamily="34" charset="0"/>
                <a:ea typeface="Tahoma" pitchFamily="34" charset="0"/>
                <a:cs typeface="Tahoma" pitchFamily="34" charset="0"/>
              </a:rPr>
              <a:t>Kyankwanzi</a:t>
            </a:r>
            <a:r>
              <a:rPr lang="en-GB" b="1" dirty="0" smtClean="0">
                <a:latin typeface="Tahoma" pitchFamily="34" charset="0"/>
                <a:ea typeface="Tahoma" pitchFamily="34" charset="0"/>
                <a:cs typeface="Tahoma" pitchFamily="34" charset="0"/>
              </a:rPr>
              <a:t> VIP Wing</a:t>
            </a:r>
            <a:endParaRPr lang="en-GB" b="1" dirty="0">
              <a:latin typeface="Tahoma" pitchFamily="34" charset="0"/>
              <a:ea typeface="Tahoma" pitchFamily="34" charset="0"/>
              <a:cs typeface="Tahoma" pitchFamily="34" charset="0"/>
            </a:endParaRPr>
          </a:p>
        </p:txBody>
      </p:sp>
      <p:sp>
        <p:nvSpPr>
          <p:cNvPr id="4" name="Slide Number Placeholder 3"/>
          <p:cNvSpPr>
            <a:spLocks noGrp="1"/>
          </p:cNvSpPr>
          <p:nvPr>
            <p:ph type="sldNum" sz="quarter" idx="12"/>
          </p:nvPr>
        </p:nvSpPr>
        <p:spPr/>
        <p:txBody>
          <a:bodyPr/>
          <a:lstStyle/>
          <a:p>
            <a:fld id="{FC31C739-2422-4EE0-80D0-F8552E44D9D1}" type="slidenum">
              <a:rPr lang="en-US" smtClean="0"/>
              <a:pPr/>
              <a:t>45</a:t>
            </a:fld>
            <a:endParaRPr lang="en-US"/>
          </a:p>
        </p:txBody>
      </p:sp>
      <p:pic>
        <p:nvPicPr>
          <p:cNvPr id="5" name="Picture 4" descr="G:\Other photos\59f98961-886e-484d-bb89-cab1195f9c26.jpg"/>
          <p:cNvPicPr/>
          <p:nvPr/>
        </p:nvPicPr>
        <p:blipFill>
          <a:blip r:embed="rId2">
            <a:extLst>
              <a:ext uri="{28A0092B-C50C-407E-A947-70E740481C1C}">
                <a14:useLocalDpi xmlns:a14="http://schemas.microsoft.com/office/drawing/2010/main" val="0"/>
              </a:ext>
            </a:extLst>
          </a:blip>
          <a:srcRect/>
          <a:stretch>
            <a:fillRect/>
          </a:stretch>
        </p:blipFill>
        <p:spPr bwMode="auto">
          <a:xfrm>
            <a:off x="838200" y="1005840"/>
            <a:ext cx="10165080" cy="5151119"/>
          </a:xfrm>
          <a:prstGeom prst="rect">
            <a:avLst/>
          </a:prstGeom>
          <a:noFill/>
          <a:ln>
            <a:noFill/>
          </a:ln>
        </p:spPr>
      </p:pic>
    </p:spTree>
    <p:extLst>
      <p:ext uri="{BB962C8B-B14F-4D97-AF65-F5344CB8AC3E}">
        <p14:creationId xmlns:p14="http://schemas.microsoft.com/office/powerpoint/2010/main" val="42676329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86435"/>
          </a:xfrm>
        </p:spPr>
        <p:txBody>
          <a:bodyPr>
            <a:normAutofit fontScale="90000"/>
          </a:bodyPr>
          <a:lstStyle/>
          <a:p>
            <a:pPr algn="ctr"/>
            <a:r>
              <a:rPr lang="en-GB" b="1" dirty="0" smtClean="0">
                <a:latin typeface="Tahoma" pitchFamily="34" charset="0"/>
                <a:ea typeface="Tahoma" pitchFamily="34" charset="0"/>
                <a:cs typeface="Tahoma" pitchFamily="34" charset="0"/>
              </a:rPr>
              <a:t>NALI – </a:t>
            </a:r>
            <a:r>
              <a:rPr lang="en-GB" b="1" dirty="0" err="1" smtClean="0">
                <a:latin typeface="Tahoma" pitchFamily="34" charset="0"/>
                <a:ea typeface="Tahoma" pitchFamily="34" charset="0"/>
                <a:cs typeface="Tahoma" pitchFamily="34" charset="0"/>
              </a:rPr>
              <a:t>Kyankwanzi</a:t>
            </a:r>
            <a:r>
              <a:rPr lang="en-GB" b="1" dirty="0" smtClean="0">
                <a:latin typeface="Tahoma" pitchFamily="34" charset="0"/>
                <a:ea typeface="Tahoma" pitchFamily="34" charset="0"/>
                <a:cs typeface="Tahoma" pitchFamily="34" charset="0"/>
              </a:rPr>
              <a:t> - Dormitories</a:t>
            </a:r>
            <a:endParaRPr lang="en-GB" b="1" dirty="0">
              <a:latin typeface="Tahoma" pitchFamily="34" charset="0"/>
              <a:ea typeface="Tahoma" pitchFamily="34" charset="0"/>
              <a:cs typeface="Tahoma" pitchFamily="34" charset="0"/>
            </a:endParaRPr>
          </a:p>
        </p:txBody>
      </p:sp>
      <p:sp>
        <p:nvSpPr>
          <p:cNvPr id="4" name="Slide Number Placeholder 3"/>
          <p:cNvSpPr>
            <a:spLocks noGrp="1"/>
          </p:cNvSpPr>
          <p:nvPr>
            <p:ph type="sldNum" sz="quarter" idx="12"/>
          </p:nvPr>
        </p:nvSpPr>
        <p:spPr/>
        <p:txBody>
          <a:bodyPr/>
          <a:lstStyle/>
          <a:p>
            <a:fld id="{FC31C739-2422-4EE0-80D0-F8552E44D9D1}" type="slidenum">
              <a:rPr lang="en-US" smtClean="0"/>
              <a:pPr/>
              <a:t>46</a:t>
            </a:fld>
            <a:endParaRPr lang="en-US"/>
          </a:p>
        </p:txBody>
      </p:sp>
      <p:pic>
        <p:nvPicPr>
          <p:cNvPr id="6" name="Picture 5" descr="G:\New pics 22\thumbnail (2).jpg"/>
          <p:cNvPicPr/>
          <p:nvPr/>
        </p:nvPicPr>
        <p:blipFill>
          <a:blip r:embed="rId2">
            <a:extLst>
              <a:ext uri="{28A0092B-C50C-407E-A947-70E740481C1C}">
                <a14:useLocalDpi xmlns:a14="http://schemas.microsoft.com/office/drawing/2010/main" val="0"/>
              </a:ext>
            </a:extLst>
          </a:blip>
          <a:srcRect/>
          <a:stretch>
            <a:fillRect/>
          </a:stretch>
        </p:blipFill>
        <p:spPr bwMode="auto">
          <a:xfrm>
            <a:off x="548640" y="1158240"/>
            <a:ext cx="10759439" cy="5074919"/>
          </a:xfrm>
          <a:prstGeom prst="rect">
            <a:avLst/>
          </a:prstGeom>
          <a:noFill/>
          <a:ln>
            <a:noFill/>
          </a:ln>
        </p:spPr>
      </p:pic>
    </p:spTree>
    <p:extLst>
      <p:ext uri="{BB962C8B-B14F-4D97-AF65-F5344CB8AC3E}">
        <p14:creationId xmlns:p14="http://schemas.microsoft.com/office/powerpoint/2010/main" val="42706584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835685" cy="631067"/>
          </a:xfrm>
        </p:spPr>
        <p:txBody>
          <a:bodyPr>
            <a:noAutofit/>
          </a:bodyPr>
          <a:lstStyle/>
          <a:p>
            <a:pPr marL="1200150" lvl="1" indent="-742950">
              <a:spcBef>
                <a:spcPts val="0"/>
              </a:spcBef>
              <a:defRPr/>
            </a:pPr>
            <a:r>
              <a:rPr lang="en-GB" sz="2800" b="1" dirty="0">
                <a:latin typeface="Tahoma" pitchFamily="34" charset="0"/>
                <a:ea typeface="Tahoma" pitchFamily="34" charset="0"/>
                <a:cs typeface="Tahoma" pitchFamily="34" charset="0"/>
              </a:rPr>
              <a:t>Key Manifesto achievements  for the end-term (2016 – 2021)</a:t>
            </a:r>
          </a:p>
        </p:txBody>
      </p:sp>
      <p:sp>
        <p:nvSpPr>
          <p:cNvPr id="4" name="Slide Number Placeholder 3"/>
          <p:cNvSpPr>
            <a:spLocks noGrp="1"/>
          </p:cNvSpPr>
          <p:nvPr>
            <p:ph type="sldNum" sz="quarter" idx="12"/>
          </p:nvPr>
        </p:nvSpPr>
        <p:spPr/>
        <p:txBody>
          <a:bodyPr/>
          <a:lstStyle/>
          <a:p>
            <a:fld id="{FC31C739-2422-4EE0-80D0-F8552E44D9D1}" type="slidenum">
              <a:rPr lang="en-US" smtClean="0"/>
              <a:pPr/>
              <a:t>47</a:t>
            </a:fld>
            <a:endParaRPr lang="en-US"/>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77355086"/>
              </p:ext>
            </p:extLst>
          </p:nvPr>
        </p:nvGraphicFramePr>
        <p:xfrm>
          <a:off x="232229" y="798285"/>
          <a:ext cx="11727542" cy="5365009"/>
        </p:xfrm>
        <a:graphic>
          <a:graphicData uri="http://schemas.openxmlformats.org/drawingml/2006/table">
            <a:tbl>
              <a:tblPr firstRow="1" bandRow="1">
                <a:tableStyleId>{5C22544A-7EE6-4342-B048-85BDC9FD1C3A}</a:tableStyleId>
              </a:tblPr>
              <a:tblGrid>
                <a:gridCol w="1287813">
                  <a:extLst>
                    <a:ext uri="{9D8B030D-6E8A-4147-A177-3AD203B41FA5}">
                      <a16:colId xmlns:a16="http://schemas.microsoft.com/office/drawing/2014/main" xmlns="" val="20000"/>
                    </a:ext>
                  </a:extLst>
                </a:gridCol>
                <a:gridCol w="3895106">
                  <a:extLst>
                    <a:ext uri="{9D8B030D-6E8A-4147-A177-3AD203B41FA5}">
                      <a16:colId xmlns:a16="http://schemas.microsoft.com/office/drawing/2014/main" xmlns="" val="20001"/>
                    </a:ext>
                  </a:extLst>
                </a:gridCol>
                <a:gridCol w="6544623">
                  <a:extLst>
                    <a:ext uri="{9D8B030D-6E8A-4147-A177-3AD203B41FA5}">
                      <a16:colId xmlns:a16="http://schemas.microsoft.com/office/drawing/2014/main" xmlns="" val="20002"/>
                    </a:ext>
                  </a:extLst>
                </a:gridCol>
              </a:tblGrid>
              <a:tr h="737906">
                <a:tc>
                  <a:txBody>
                    <a:bodyPr/>
                    <a:lstStyle/>
                    <a:p>
                      <a:pPr marL="457200" algn="l">
                        <a:lnSpc>
                          <a:spcPct val="115000"/>
                        </a:lnSpc>
                        <a:spcAft>
                          <a:spcPts val="0"/>
                        </a:spcAft>
                      </a:pPr>
                      <a:r>
                        <a:rPr lang="en-GB" sz="1600" dirty="0" smtClean="0">
                          <a:latin typeface="Tahoma" panose="020B0604030504040204" pitchFamily="34" charset="0"/>
                          <a:ea typeface="Tahoma" panose="020B0604030504040204" pitchFamily="34" charset="0"/>
                          <a:cs typeface="Tahoma" panose="020B0604030504040204" pitchFamily="34" charset="0"/>
                        </a:rPr>
                        <a:t>S/No</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457200" algn="l">
                        <a:lnSpc>
                          <a:spcPct val="115000"/>
                        </a:lnSpc>
                        <a:spcAft>
                          <a:spcPts val="0"/>
                        </a:spcAft>
                      </a:pPr>
                      <a:r>
                        <a:rPr lang="en-GB" sz="1800" b="1" dirty="0">
                          <a:latin typeface="Tahoma" panose="020B0604030504040204" pitchFamily="34" charset="0"/>
                          <a:ea typeface="Tahoma" panose="020B0604030504040204" pitchFamily="34" charset="0"/>
                          <a:cs typeface="Tahoma" panose="020B0604030504040204" pitchFamily="34" charset="0"/>
                        </a:rPr>
                        <a:t>Manifesto Commitment and Presidential Directive </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457200" algn="just">
                        <a:lnSpc>
                          <a:spcPct val="115000"/>
                        </a:lnSpc>
                        <a:spcAft>
                          <a:spcPts val="0"/>
                        </a:spcAft>
                      </a:pPr>
                      <a:r>
                        <a:rPr lang="en-GB" sz="1800" b="1" dirty="0">
                          <a:latin typeface="Tahoma" panose="020B0604030504040204" pitchFamily="34" charset="0"/>
                          <a:ea typeface="Tahoma" panose="020B0604030504040204" pitchFamily="34" charset="0"/>
                          <a:cs typeface="Tahoma" panose="020B0604030504040204" pitchFamily="34" charset="0"/>
                        </a:rPr>
                        <a:t>Progress </a:t>
                      </a:r>
                      <a:r>
                        <a:rPr lang="en-GB" sz="1800" b="1" dirty="0" smtClean="0">
                          <a:latin typeface="Tahoma" panose="020B0604030504040204" pitchFamily="34" charset="0"/>
                          <a:ea typeface="Tahoma" panose="020B0604030504040204" pitchFamily="34" charset="0"/>
                          <a:cs typeface="Tahoma" panose="020B0604030504040204" pitchFamily="34" charset="0"/>
                        </a:rPr>
                        <a:t>made</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xmlns="" val="10000"/>
                  </a:ext>
                </a:extLst>
              </a:tr>
              <a:tr h="387305">
                <a:tc>
                  <a:txBody>
                    <a:bodyPr/>
                    <a:lstStyle/>
                    <a:p>
                      <a:pPr marL="457200" algn="ctr">
                        <a:lnSpc>
                          <a:spcPct val="115000"/>
                        </a:lnSpc>
                        <a:spcAft>
                          <a:spcPts val="0"/>
                        </a:spcAft>
                      </a:pPr>
                      <a:r>
                        <a:rPr lang="en-US" sz="1600" dirty="0" smtClean="0">
                          <a:latin typeface="Tahoma" panose="020B0604030504040204" pitchFamily="34" charset="0"/>
                          <a:ea typeface="Tahoma" panose="020B0604030504040204" pitchFamily="34" charset="0"/>
                          <a:cs typeface="Tahoma" panose="020B0604030504040204" pitchFamily="34" charset="0"/>
                        </a:rPr>
                        <a:t>(a)</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457200" algn="ctr">
                        <a:lnSpc>
                          <a:spcPct val="115000"/>
                        </a:lnSpc>
                        <a:spcAft>
                          <a:spcPts val="0"/>
                        </a:spcAft>
                      </a:pPr>
                      <a:r>
                        <a:rPr lang="en-US" sz="1600" dirty="0" smtClean="0">
                          <a:latin typeface="Tahoma" panose="020B0604030504040204" pitchFamily="34" charset="0"/>
                          <a:ea typeface="Tahoma" panose="020B0604030504040204" pitchFamily="34" charset="0"/>
                          <a:cs typeface="Tahoma" panose="020B0604030504040204" pitchFamily="34" charset="0"/>
                        </a:rPr>
                        <a:t>(b)</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457200" algn="ctr">
                        <a:lnSpc>
                          <a:spcPct val="115000"/>
                        </a:lnSpc>
                        <a:spcAft>
                          <a:spcPts val="0"/>
                        </a:spcAft>
                      </a:pPr>
                      <a:r>
                        <a:rPr lang="en-US" sz="1600" dirty="0" smtClean="0">
                          <a:latin typeface="Tahoma" panose="020B0604030504040204" pitchFamily="34" charset="0"/>
                          <a:ea typeface="Tahoma" panose="020B0604030504040204" pitchFamily="34" charset="0"/>
                          <a:cs typeface="Tahoma" panose="020B0604030504040204" pitchFamily="34" charset="0"/>
                        </a:rPr>
                        <a:t>(c)</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xmlns="" val="10002"/>
                  </a:ext>
                </a:extLst>
              </a:tr>
              <a:tr h="4239798">
                <a:tc>
                  <a:txBody>
                    <a:bodyPr/>
                    <a:lstStyle/>
                    <a:p>
                      <a:pPr algn="just"/>
                      <a:endParaRPr lang="en-US">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just"/>
                      <a:r>
                        <a:rPr lang="en-US" sz="2800" b="1" i="0" dirty="0" smtClean="0">
                          <a:latin typeface="Tahoma" panose="020B0604030504040204" pitchFamily="34" charset="0"/>
                          <a:ea typeface="Tahoma" panose="020B0604030504040204" pitchFamily="34" charset="0"/>
                          <a:cs typeface="Tahoma" panose="020B0604030504040204" pitchFamily="34" charset="0"/>
                        </a:rPr>
                        <a:t>Presidential Directive</a:t>
                      </a:r>
                      <a:r>
                        <a:rPr lang="en-US" sz="2800" i="0" dirty="0" smtClean="0">
                          <a:latin typeface="Tahoma" panose="020B0604030504040204" pitchFamily="34" charset="0"/>
                          <a:ea typeface="Tahoma" panose="020B0604030504040204" pitchFamily="34" charset="0"/>
                          <a:cs typeface="Tahoma" panose="020B0604030504040204" pitchFamily="34" charset="0"/>
                        </a:rPr>
                        <a:t>: </a:t>
                      </a:r>
                      <a:r>
                        <a:rPr lang="en-US" sz="28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Moving the Air force from Entebbe to Nakasongola</a:t>
                      </a:r>
                    </a:p>
                    <a:p>
                      <a:pPr algn="just"/>
                      <a:r>
                        <a:rPr lang="en-US" sz="28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 </a:t>
                      </a:r>
                    </a:p>
                    <a:p>
                      <a:pPr marL="0" indent="0" algn="just">
                        <a:lnSpc>
                          <a:spcPct val="150000"/>
                        </a:lnSpc>
                        <a:buNone/>
                      </a:pPr>
                      <a:endParaRPr lang="en-US" sz="2800" i="0" dirty="0" smtClean="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just"/>
                      <a:r>
                        <a:rPr lang="en-US" sz="28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MoDVA carried </a:t>
                      </a:r>
                      <a:r>
                        <a:rPr lang="en-US" sz="28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out the infrastructure developments at Nakasongola: Construction of </a:t>
                      </a:r>
                      <a:r>
                        <a:rPr lang="en-US" sz="28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new Hangar</a:t>
                      </a:r>
                      <a:r>
                        <a:rPr lang="en-US" sz="28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 ATC Tower, Taxiway, </a:t>
                      </a:r>
                      <a:r>
                        <a:rPr lang="en-US" sz="28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02</a:t>
                      </a:r>
                      <a:r>
                        <a:rPr lang="en-US" sz="2800" kern="1200" baseline="0" dirty="0" smtClean="0">
                          <a:solidFill>
                            <a:schemeClr val="dk1"/>
                          </a:solidFill>
                          <a:latin typeface="Tahoma" panose="020B0604030504040204" pitchFamily="34" charset="0"/>
                          <a:ea typeface="Tahoma" panose="020B0604030504040204" pitchFamily="34" charset="0"/>
                          <a:cs typeface="Tahoma" panose="020B0604030504040204" pitchFamily="34" charset="0"/>
                        </a:rPr>
                        <a:t> blocks of flat consisting of 34 units, </a:t>
                      </a:r>
                      <a:r>
                        <a:rPr lang="en-US" sz="28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Accommodation, 02 air craft sheds, 02 simulator</a:t>
                      </a:r>
                      <a:r>
                        <a:rPr lang="en-US" sz="2800" kern="1200" baseline="0" dirty="0" smtClean="0">
                          <a:solidFill>
                            <a:schemeClr val="dk1"/>
                          </a:solidFill>
                          <a:latin typeface="Tahoma" panose="020B0604030504040204" pitchFamily="34" charset="0"/>
                          <a:ea typeface="Tahoma" panose="020B0604030504040204" pitchFamily="34" charset="0"/>
                          <a:cs typeface="Tahoma" panose="020B0604030504040204" pitchFamily="34" charset="0"/>
                        </a:rPr>
                        <a:t> buildings,</a:t>
                      </a:r>
                      <a:r>
                        <a:rPr lang="en-US" sz="28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 Runway, </a:t>
                      </a:r>
                      <a:r>
                        <a:rPr lang="en-US" sz="28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fire station, fencing among others. Some works are </a:t>
                      </a:r>
                      <a:r>
                        <a:rPr lang="en-US" sz="28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completed </a:t>
                      </a:r>
                      <a:r>
                        <a:rPr lang="en-US" sz="28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and others are on-going</a:t>
                      </a:r>
                    </a:p>
                  </a:txBody>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393081537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32155"/>
          </a:xfrm>
        </p:spPr>
        <p:txBody>
          <a:bodyPr>
            <a:normAutofit/>
          </a:bodyPr>
          <a:lstStyle/>
          <a:p>
            <a:pPr algn="ctr"/>
            <a:r>
              <a:rPr lang="en-GB" b="1" dirty="0" smtClean="0">
                <a:latin typeface="Tahoma" pitchFamily="34" charset="0"/>
                <a:ea typeface="Tahoma" pitchFamily="34" charset="0"/>
                <a:cs typeface="Tahoma" pitchFamily="34" charset="0"/>
              </a:rPr>
              <a:t>Nakasongola Air Force Runway  </a:t>
            </a:r>
            <a:endParaRPr lang="en-GB" b="1" dirty="0">
              <a:latin typeface="Tahoma" pitchFamily="34" charset="0"/>
              <a:ea typeface="Tahoma" pitchFamily="34" charset="0"/>
              <a:cs typeface="Tahoma" pitchFamily="34" charset="0"/>
            </a:endParaRPr>
          </a:p>
        </p:txBody>
      </p:sp>
      <p:sp>
        <p:nvSpPr>
          <p:cNvPr id="4" name="Slide Number Placeholder 3"/>
          <p:cNvSpPr>
            <a:spLocks noGrp="1"/>
          </p:cNvSpPr>
          <p:nvPr>
            <p:ph type="sldNum" sz="quarter" idx="12"/>
          </p:nvPr>
        </p:nvSpPr>
        <p:spPr/>
        <p:txBody>
          <a:bodyPr/>
          <a:lstStyle/>
          <a:p>
            <a:fld id="{FC31C739-2422-4EE0-80D0-F8552E44D9D1}" type="slidenum">
              <a:rPr lang="en-US" smtClean="0"/>
              <a:pPr/>
              <a:t>48</a:t>
            </a:fld>
            <a:endParaRPr lang="en-US"/>
          </a:p>
        </p:txBody>
      </p:sp>
      <p:pic>
        <p:nvPicPr>
          <p:cNvPr id="5" name="Picture 4" descr="Agonzebwa Sunshine on Twitter: &quot;UPDF Air Defence Base in Nakasongola  #SecurityUG… &quot;"/>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72640" y="1264920"/>
            <a:ext cx="8473440" cy="4419600"/>
          </a:xfrm>
          <a:prstGeom prst="rect">
            <a:avLst/>
          </a:prstGeom>
          <a:noFill/>
          <a:ln>
            <a:noFill/>
          </a:ln>
        </p:spPr>
      </p:pic>
    </p:spTree>
    <p:extLst>
      <p:ext uri="{BB962C8B-B14F-4D97-AF65-F5344CB8AC3E}">
        <p14:creationId xmlns:p14="http://schemas.microsoft.com/office/powerpoint/2010/main" val="30459382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835685" cy="631067"/>
          </a:xfrm>
        </p:spPr>
        <p:txBody>
          <a:bodyPr>
            <a:noAutofit/>
          </a:bodyPr>
          <a:lstStyle/>
          <a:p>
            <a:pPr marL="1200150" lvl="1" indent="-742950">
              <a:spcBef>
                <a:spcPts val="0"/>
              </a:spcBef>
              <a:defRPr/>
            </a:pPr>
            <a:r>
              <a:rPr lang="en-GB" sz="2800" b="1" dirty="0">
                <a:latin typeface="Tahoma" pitchFamily="34" charset="0"/>
                <a:ea typeface="Tahoma" pitchFamily="34" charset="0"/>
                <a:cs typeface="Tahoma" pitchFamily="34" charset="0"/>
              </a:rPr>
              <a:t>Key Manifesto achievements  for the end-term (2016 – 2021)</a:t>
            </a:r>
          </a:p>
        </p:txBody>
      </p:sp>
      <p:sp>
        <p:nvSpPr>
          <p:cNvPr id="4" name="Slide Number Placeholder 3"/>
          <p:cNvSpPr>
            <a:spLocks noGrp="1"/>
          </p:cNvSpPr>
          <p:nvPr>
            <p:ph type="sldNum" sz="quarter" idx="12"/>
          </p:nvPr>
        </p:nvSpPr>
        <p:spPr/>
        <p:txBody>
          <a:bodyPr/>
          <a:lstStyle/>
          <a:p>
            <a:fld id="{FC31C739-2422-4EE0-80D0-F8552E44D9D1}" type="slidenum">
              <a:rPr lang="en-US" smtClean="0"/>
              <a:pPr/>
              <a:t>49</a:t>
            </a:fld>
            <a:endParaRPr lang="en-US"/>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61428826"/>
              </p:ext>
            </p:extLst>
          </p:nvPr>
        </p:nvGraphicFramePr>
        <p:xfrm>
          <a:off x="130629" y="798285"/>
          <a:ext cx="11829142" cy="5115150"/>
        </p:xfrm>
        <a:graphic>
          <a:graphicData uri="http://schemas.openxmlformats.org/drawingml/2006/table">
            <a:tbl>
              <a:tblPr firstRow="1" bandRow="1">
                <a:tableStyleId>{5C22544A-7EE6-4342-B048-85BDC9FD1C3A}</a:tableStyleId>
              </a:tblPr>
              <a:tblGrid>
                <a:gridCol w="1175657">
                  <a:extLst>
                    <a:ext uri="{9D8B030D-6E8A-4147-A177-3AD203B41FA5}">
                      <a16:colId xmlns:a16="http://schemas.microsoft.com/office/drawing/2014/main" xmlns="" val="20000"/>
                    </a:ext>
                  </a:extLst>
                </a:gridCol>
                <a:gridCol w="3835730">
                  <a:extLst>
                    <a:ext uri="{9D8B030D-6E8A-4147-A177-3AD203B41FA5}">
                      <a16:colId xmlns:a16="http://schemas.microsoft.com/office/drawing/2014/main" xmlns="" val="20001"/>
                    </a:ext>
                  </a:extLst>
                </a:gridCol>
                <a:gridCol w="6817755">
                  <a:extLst>
                    <a:ext uri="{9D8B030D-6E8A-4147-A177-3AD203B41FA5}">
                      <a16:colId xmlns:a16="http://schemas.microsoft.com/office/drawing/2014/main" xmlns="" val="20002"/>
                    </a:ext>
                  </a:extLst>
                </a:gridCol>
              </a:tblGrid>
              <a:tr h="804884">
                <a:tc>
                  <a:txBody>
                    <a:bodyPr/>
                    <a:lstStyle/>
                    <a:p>
                      <a:pPr marL="457200" algn="l">
                        <a:lnSpc>
                          <a:spcPct val="115000"/>
                        </a:lnSpc>
                        <a:spcAft>
                          <a:spcPts val="0"/>
                        </a:spcAft>
                      </a:pPr>
                      <a:r>
                        <a:rPr lang="en-GB" sz="1600" dirty="0" smtClean="0">
                          <a:latin typeface="Tahoma" panose="020B0604030504040204" pitchFamily="34" charset="0"/>
                          <a:ea typeface="Tahoma" panose="020B0604030504040204" pitchFamily="34" charset="0"/>
                          <a:cs typeface="Tahoma" panose="020B0604030504040204" pitchFamily="34" charset="0"/>
                        </a:rPr>
                        <a:t>S/No</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457200" algn="l">
                        <a:lnSpc>
                          <a:spcPct val="115000"/>
                        </a:lnSpc>
                        <a:spcAft>
                          <a:spcPts val="0"/>
                        </a:spcAft>
                      </a:pPr>
                      <a:r>
                        <a:rPr lang="en-GB" sz="1800" b="1" dirty="0">
                          <a:latin typeface="Tahoma" panose="020B0604030504040204" pitchFamily="34" charset="0"/>
                          <a:ea typeface="Tahoma" panose="020B0604030504040204" pitchFamily="34" charset="0"/>
                          <a:cs typeface="Tahoma" panose="020B0604030504040204" pitchFamily="34" charset="0"/>
                        </a:rPr>
                        <a:t>Manifesto Commitment and Presidential Directive </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457200" algn="just">
                        <a:lnSpc>
                          <a:spcPct val="115000"/>
                        </a:lnSpc>
                        <a:spcAft>
                          <a:spcPts val="0"/>
                        </a:spcAft>
                      </a:pPr>
                      <a:r>
                        <a:rPr lang="en-GB" sz="1800" b="1" dirty="0">
                          <a:latin typeface="Tahoma" panose="020B0604030504040204" pitchFamily="34" charset="0"/>
                          <a:ea typeface="Tahoma" panose="020B0604030504040204" pitchFamily="34" charset="0"/>
                          <a:cs typeface="Tahoma" panose="020B0604030504040204" pitchFamily="34" charset="0"/>
                        </a:rPr>
                        <a:t>Progress made</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xmlns="" val="10000"/>
                  </a:ext>
                </a:extLst>
              </a:tr>
              <a:tr h="415636">
                <a:tc>
                  <a:txBody>
                    <a:bodyPr/>
                    <a:lstStyle/>
                    <a:p>
                      <a:pPr marL="457200" algn="ctr">
                        <a:lnSpc>
                          <a:spcPct val="115000"/>
                        </a:lnSpc>
                        <a:spcAft>
                          <a:spcPts val="0"/>
                        </a:spcAft>
                      </a:pPr>
                      <a:r>
                        <a:rPr lang="en-US" sz="1600" dirty="0" smtClean="0">
                          <a:latin typeface="Tahoma" panose="020B0604030504040204" pitchFamily="34" charset="0"/>
                          <a:ea typeface="Tahoma" panose="020B0604030504040204" pitchFamily="34" charset="0"/>
                          <a:cs typeface="Tahoma" panose="020B0604030504040204" pitchFamily="34" charset="0"/>
                        </a:rPr>
                        <a:t>(a)</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457200" algn="ctr">
                        <a:lnSpc>
                          <a:spcPct val="115000"/>
                        </a:lnSpc>
                        <a:spcAft>
                          <a:spcPts val="0"/>
                        </a:spcAft>
                      </a:pPr>
                      <a:r>
                        <a:rPr lang="en-US" sz="1600" dirty="0" smtClean="0">
                          <a:latin typeface="Tahoma" panose="020B0604030504040204" pitchFamily="34" charset="0"/>
                          <a:ea typeface="Tahoma" panose="020B0604030504040204" pitchFamily="34" charset="0"/>
                          <a:cs typeface="Tahoma" panose="020B0604030504040204" pitchFamily="34" charset="0"/>
                        </a:rPr>
                        <a:t>(b)</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457200" algn="ctr">
                        <a:lnSpc>
                          <a:spcPct val="115000"/>
                        </a:lnSpc>
                        <a:spcAft>
                          <a:spcPts val="0"/>
                        </a:spcAft>
                      </a:pPr>
                      <a:r>
                        <a:rPr lang="en-US" sz="1600" dirty="0" smtClean="0">
                          <a:latin typeface="Tahoma" panose="020B0604030504040204" pitchFamily="34" charset="0"/>
                          <a:ea typeface="Tahoma" panose="020B0604030504040204" pitchFamily="34" charset="0"/>
                          <a:cs typeface="Tahoma" panose="020B0604030504040204" pitchFamily="34" charset="0"/>
                        </a:rPr>
                        <a:t>(c)</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xmlns="" val="10003"/>
                  </a:ext>
                </a:extLst>
              </a:tr>
              <a:tr h="1428464">
                <a:tc>
                  <a:txBody>
                    <a:bodyPr/>
                    <a:lstStyle/>
                    <a:p>
                      <a:pPr algn="just"/>
                      <a:endParaRPr lang="en-US"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800" b="1" i="0" dirty="0" smtClean="0">
                          <a:latin typeface="Tahoma" panose="020B0604030504040204" pitchFamily="34" charset="0"/>
                          <a:ea typeface="Tahoma" panose="020B0604030504040204" pitchFamily="34" charset="0"/>
                          <a:cs typeface="Tahoma" panose="020B0604030504040204" pitchFamily="34" charset="0"/>
                        </a:rPr>
                        <a:t>Presidential Directive</a:t>
                      </a:r>
                      <a:r>
                        <a:rPr lang="en-US" sz="1800" i="0" dirty="0" smtClean="0">
                          <a:latin typeface="Tahoma" panose="020B0604030504040204" pitchFamily="34" charset="0"/>
                          <a:ea typeface="Tahoma" panose="020B0604030504040204" pitchFamily="34" charset="0"/>
                          <a:cs typeface="Tahoma" panose="020B0604030504040204" pitchFamily="34" charset="0"/>
                        </a:rPr>
                        <a:t>: Expenditure on electricity, MoDVA should look at the option of running the barracks on solar power.</a:t>
                      </a:r>
                    </a:p>
                  </a:txBody>
                  <a:tcPr/>
                </a:tc>
                <a:tc>
                  <a:txBody>
                    <a:bodyPr/>
                    <a:lstStyle/>
                    <a:p>
                      <a:pPr algn="just"/>
                      <a:r>
                        <a:rPr lang="en-US" sz="18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A 516</a:t>
                      </a:r>
                      <a:r>
                        <a:rPr lang="en-US" sz="1800" kern="1200" baseline="0" dirty="0" smtClean="0">
                          <a:solidFill>
                            <a:schemeClr val="dk1"/>
                          </a:solidFill>
                          <a:latin typeface="Tahoma" panose="020B0604030504040204" pitchFamily="34" charset="0"/>
                          <a:ea typeface="Tahoma" panose="020B0604030504040204" pitchFamily="34" charset="0"/>
                          <a:cs typeface="Tahoma" panose="020B0604030504040204" pitchFamily="34" charset="0"/>
                        </a:rPr>
                        <a:t> Kilo-Watts </a:t>
                      </a:r>
                      <a:r>
                        <a:rPr lang="en-US" sz="18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Kololo Solar pilot project was completed. The</a:t>
                      </a:r>
                      <a:r>
                        <a:rPr lang="en-US" sz="1800" kern="1200" baseline="0" dirty="0" smtClean="0">
                          <a:solidFill>
                            <a:schemeClr val="dk1"/>
                          </a:solidFill>
                          <a:latin typeface="Tahoma" panose="020B0604030504040204" pitchFamily="34" charset="0"/>
                          <a:ea typeface="Tahoma" panose="020B0604030504040204" pitchFamily="34" charset="0"/>
                          <a:cs typeface="Tahoma" panose="020B0604030504040204" pitchFamily="34" charset="0"/>
                        </a:rPr>
                        <a:t> plans are underway to </a:t>
                      </a:r>
                      <a:r>
                        <a:rPr lang="en-US" sz="1800" kern="1200" baseline="0" dirty="0" smtClean="0">
                          <a:solidFill>
                            <a:schemeClr val="dk1"/>
                          </a:solidFill>
                          <a:latin typeface="Tahoma" panose="020B0604030504040204" pitchFamily="34" charset="0"/>
                          <a:ea typeface="Tahoma" panose="020B0604030504040204" pitchFamily="34" charset="0"/>
                          <a:cs typeface="Tahoma" panose="020B0604030504040204" pitchFamily="34" charset="0"/>
                        </a:rPr>
                        <a:t>rollout the solar project in </a:t>
                      </a:r>
                      <a:r>
                        <a:rPr lang="en-US" sz="1800" kern="1200" baseline="0" dirty="0" smtClean="0">
                          <a:solidFill>
                            <a:schemeClr val="dk1"/>
                          </a:solidFill>
                          <a:latin typeface="Tahoma" panose="020B0604030504040204" pitchFamily="34" charset="0"/>
                          <a:ea typeface="Tahoma" panose="020B0604030504040204" pitchFamily="34" charset="0"/>
                          <a:cs typeface="Tahoma" panose="020B0604030504040204" pitchFamily="34" charset="0"/>
                        </a:rPr>
                        <a:t>UPDF Barracks.</a:t>
                      </a:r>
                      <a:endParaRPr lang="en-US" sz="28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xmlns="" val="10001"/>
                  </a:ext>
                </a:extLst>
              </a:tr>
              <a:tr h="2466166">
                <a:tc>
                  <a:txBody>
                    <a:bodyPr/>
                    <a:lstStyle/>
                    <a:p>
                      <a:pPr algn="just"/>
                      <a:endParaRPr lang="en-US">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marL="0" indent="0" algn="just">
                        <a:lnSpc>
                          <a:spcPct val="100000"/>
                        </a:lnSpc>
                        <a:buNone/>
                      </a:pPr>
                      <a:r>
                        <a:rPr lang="en-US" sz="1800" b="1" i="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Presidential Directive</a:t>
                      </a:r>
                      <a:r>
                        <a:rPr lang="en-US" sz="1800" i="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 Expenditure on water; MoDVA should look at the option of drilling boreholes in the barracks and also install pumps so that water is pumped to a tank and it flows to users by gravity.</a:t>
                      </a:r>
                    </a:p>
                  </a:txBody>
                  <a:tcPr/>
                </a:tc>
                <a:tc>
                  <a:txBody>
                    <a:bodyPr/>
                    <a:lstStyle/>
                    <a:p>
                      <a:pPr algn="just"/>
                      <a:r>
                        <a:rPr lang="en-US" sz="1800" kern="1200" dirty="0" smtClean="0">
                          <a:solidFill>
                            <a:schemeClr val="tx1"/>
                          </a:solidFill>
                          <a:latin typeface="Tahoma" panose="020B0604030504040204" pitchFamily="34" charset="0"/>
                          <a:ea typeface="Tahoma" panose="020B0604030504040204" pitchFamily="34" charset="0"/>
                          <a:cs typeface="Tahoma" panose="020B0604030504040204" pitchFamily="34" charset="0"/>
                        </a:rPr>
                        <a:t>The Ministry has so far drilled 37 boreholes in different Barracks locations. This has reduced on expenditure of water in </a:t>
                      </a:r>
                      <a:r>
                        <a:rPr lang="en-US" sz="1800" kern="1200" dirty="0" smtClean="0">
                          <a:solidFill>
                            <a:schemeClr val="tx1"/>
                          </a:solidFill>
                          <a:latin typeface="Tahoma" panose="020B0604030504040204" pitchFamily="34" charset="0"/>
                          <a:ea typeface="Tahoma" panose="020B0604030504040204" pitchFamily="34" charset="0"/>
                          <a:cs typeface="Tahoma" panose="020B0604030504040204" pitchFamily="34" charset="0"/>
                        </a:rPr>
                        <a:t>Barracks. Barracks with own</a:t>
                      </a:r>
                      <a:r>
                        <a:rPr lang="en-US" sz="1800" kern="12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water supply systems include, 01 </a:t>
                      </a:r>
                      <a:r>
                        <a:rPr lang="en-US" sz="1800" kern="1200" baseline="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Div-Kakiri</a:t>
                      </a:r>
                      <a:r>
                        <a:rPr lang="en-US" sz="1800" kern="12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Ntungamo, </a:t>
                      </a:r>
                      <a:r>
                        <a:rPr lang="en-US" sz="1800" kern="1200" baseline="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Nakaperimor</a:t>
                      </a:r>
                      <a:r>
                        <a:rPr lang="en-US" sz="1800" kern="12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and </a:t>
                      </a:r>
                      <a:r>
                        <a:rPr lang="en-US" sz="1800" kern="1200" baseline="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Pajimu</a:t>
                      </a:r>
                      <a:r>
                        <a:rPr lang="en-US" sz="1800" kern="12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Barracks with Surface water sources include RTS – Kaweweta, </a:t>
                      </a:r>
                      <a:r>
                        <a:rPr lang="en-US" sz="1800" kern="1200" baseline="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Hima</a:t>
                      </a:r>
                      <a:r>
                        <a:rPr lang="en-US" sz="1800" kern="12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800" kern="1200" baseline="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Mburaminzi</a:t>
                      </a:r>
                      <a:r>
                        <a:rPr lang="en-US" sz="1800" kern="12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800" kern="1200" baseline="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Bihanga</a:t>
                      </a:r>
                      <a:r>
                        <a:rPr lang="en-US" sz="1800" kern="12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800" kern="1200" baseline="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Butyaba</a:t>
                      </a:r>
                      <a:r>
                        <a:rPr lang="en-US" sz="1800" kern="12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PSO – </a:t>
                      </a:r>
                      <a:r>
                        <a:rPr lang="en-US" sz="1800" kern="1200" baseline="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Singo</a:t>
                      </a:r>
                      <a:r>
                        <a:rPr lang="en-US" sz="1800" kern="12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and </a:t>
                      </a:r>
                      <a:r>
                        <a:rPr lang="en-US" sz="1800" kern="1200" baseline="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Kakyomya</a:t>
                      </a:r>
                      <a:r>
                        <a:rPr lang="en-US" sz="1800" kern="12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endParaRPr lang="en-US" sz="2800" kern="12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39308153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65389"/>
          </a:xfrm>
        </p:spPr>
        <p:txBody>
          <a:bodyPr>
            <a:normAutofit fontScale="90000"/>
          </a:bodyPr>
          <a:lstStyle/>
          <a:p>
            <a:pPr algn="ctr"/>
            <a:r>
              <a:rPr lang="en-GB" b="1" dirty="0" smtClean="0">
                <a:latin typeface="Tahoma" pitchFamily="34" charset="0"/>
                <a:ea typeface="Tahoma" pitchFamily="34" charset="0"/>
                <a:cs typeface="Tahoma" pitchFamily="34" charset="0"/>
              </a:rPr>
              <a:t>Introduction Cont’d </a:t>
            </a:r>
            <a:endParaRPr lang="en-US" b="1" dirty="0">
              <a:latin typeface="Tahoma" pitchFamily="34" charset="0"/>
              <a:ea typeface="Tahoma" pitchFamily="34" charset="0"/>
              <a:cs typeface="Tahoma" pitchFamily="34" charset="0"/>
            </a:endParaRPr>
          </a:p>
        </p:txBody>
      </p:sp>
      <p:sp>
        <p:nvSpPr>
          <p:cNvPr id="3" name="Content Placeholder 2"/>
          <p:cNvSpPr>
            <a:spLocks noGrp="1"/>
          </p:cNvSpPr>
          <p:nvPr>
            <p:ph idx="1"/>
          </p:nvPr>
        </p:nvSpPr>
        <p:spPr>
          <a:xfrm>
            <a:off x="406399" y="1045028"/>
            <a:ext cx="11538857" cy="5544457"/>
          </a:xfrm>
        </p:spPr>
        <p:txBody>
          <a:bodyPr>
            <a:normAutofit fontScale="92500" lnSpcReduction="10000"/>
          </a:bodyPr>
          <a:lstStyle/>
          <a:p>
            <a:pPr algn="just">
              <a:buNone/>
            </a:pPr>
            <a:r>
              <a:rPr lang="en-GB" sz="3600" dirty="0" smtClean="0">
                <a:latin typeface="Tahoma" panose="020B0604030504040204" pitchFamily="34" charset="0"/>
                <a:ea typeface="Tahoma" panose="020B0604030504040204" pitchFamily="34" charset="0"/>
                <a:cs typeface="Tahoma" panose="020B0604030504040204" pitchFamily="34" charset="0"/>
              </a:rPr>
              <a:t>The directives and pledges guided the Ministry’s policies and </a:t>
            </a:r>
          </a:p>
          <a:p>
            <a:pPr algn="just">
              <a:buNone/>
            </a:pPr>
            <a:r>
              <a:rPr lang="en-GB" sz="3600" dirty="0" smtClean="0">
                <a:latin typeface="Tahoma" panose="020B0604030504040204" pitchFamily="34" charset="0"/>
                <a:ea typeface="Tahoma" panose="020B0604030504040204" pitchFamily="34" charset="0"/>
                <a:cs typeface="Tahoma" panose="020B0604030504040204" pitchFamily="34" charset="0"/>
              </a:rPr>
              <a:t>priorities during the five year period. Under the priority of </a:t>
            </a:r>
          </a:p>
          <a:p>
            <a:pPr algn="just">
              <a:buNone/>
            </a:pPr>
            <a:r>
              <a:rPr lang="en-GB" sz="3600" dirty="0" smtClean="0">
                <a:latin typeface="Tahoma" panose="020B0604030504040204" pitchFamily="34" charset="0"/>
                <a:ea typeface="Tahoma" panose="020B0604030504040204" pitchFamily="34" charset="0"/>
                <a:cs typeface="Tahoma" panose="020B0604030504040204" pitchFamily="34" charset="0"/>
              </a:rPr>
              <a:t>Strengthening Good Governance and Democracy, the </a:t>
            </a:r>
          </a:p>
          <a:p>
            <a:pPr algn="just">
              <a:buNone/>
            </a:pPr>
            <a:r>
              <a:rPr lang="en-GB" sz="3600" dirty="0" smtClean="0">
                <a:latin typeface="Tahoma" panose="020B0604030504040204" pitchFamily="34" charset="0"/>
                <a:ea typeface="Tahoma" panose="020B0604030504040204" pitchFamily="34" charset="0"/>
                <a:cs typeface="Tahoma" panose="020B0604030504040204" pitchFamily="34" charset="0"/>
              </a:rPr>
              <a:t>Manifesto 2016 – 2021 spelt out five (05) major </a:t>
            </a:r>
          </a:p>
          <a:p>
            <a:pPr algn="just">
              <a:buNone/>
            </a:pPr>
            <a:r>
              <a:rPr lang="en-GB" sz="3600" dirty="0" smtClean="0">
                <a:latin typeface="Tahoma" panose="020B0604030504040204" pitchFamily="34" charset="0"/>
                <a:ea typeface="Tahoma" panose="020B0604030504040204" pitchFamily="34" charset="0"/>
                <a:cs typeface="Tahoma" panose="020B0604030504040204" pitchFamily="34" charset="0"/>
              </a:rPr>
              <a:t>commitments and these include;</a:t>
            </a:r>
            <a:endParaRPr lang="en-US" sz="3600" dirty="0" smtClean="0">
              <a:latin typeface="Tahoma" panose="020B0604030504040204" pitchFamily="34" charset="0"/>
              <a:ea typeface="Tahoma" panose="020B0604030504040204" pitchFamily="34" charset="0"/>
              <a:cs typeface="Tahoma" panose="020B0604030504040204" pitchFamily="34" charset="0"/>
            </a:endParaRPr>
          </a:p>
          <a:p>
            <a:pPr marL="685800" lvl="2" algn="just">
              <a:spcBef>
                <a:spcPts val="1000"/>
              </a:spcBef>
            </a:pPr>
            <a:r>
              <a:rPr lang="en-GB" sz="2800" dirty="0" smtClean="0">
                <a:latin typeface="Tahoma" panose="020B0604030504040204" pitchFamily="34" charset="0"/>
                <a:ea typeface="Tahoma" panose="020B0604030504040204" pitchFamily="34" charset="0"/>
                <a:cs typeface="Tahoma" panose="020B0604030504040204" pitchFamily="34" charset="0"/>
              </a:rPr>
              <a:t>Continued Professionalization and Modernisation of Defence and Security Forces</a:t>
            </a:r>
            <a:endParaRPr lang="en-US" sz="2800" dirty="0" smtClean="0">
              <a:latin typeface="Tahoma" panose="020B0604030504040204" pitchFamily="34" charset="0"/>
              <a:ea typeface="Tahoma" panose="020B0604030504040204" pitchFamily="34" charset="0"/>
              <a:cs typeface="Tahoma" panose="020B0604030504040204" pitchFamily="34" charset="0"/>
            </a:endParaRPr>
          </a:p>
          <a:p>
            <a:pPr marL="685800" lvl="2" algn="just">
              <a:spcBef>
                <a:spcPts val="1000"/>
              </a:spcBef>
            </a:pPr>
            <a:r>
              <a:rPr lang="en-GB" sz="2800" dirty="0" smtClean="0">
                <a:latin typeface="Tahoma" panose="020B0604030504040204" pitchFamily="34" charset="0"/>
                <a:ea typeface="Tahoma" panose="020B0604030504040204" pitchFamily="34" charset="0"/>
                <a:cs typeface="Tahoma" panose="020B0604030504040204" pitchFamily="34" charset="0"/>
              </a:rPr>
              <a:t>Developing Defence and Security Infrastructure </a:t>
            </a:r>
            <a:endParaRPr lang="en-US" sz="2800" dirty="0" smtClean="0">
              <a:latin typeface="Tahoma" panose="020B0604030504040204" pitchFamily="34" charset="0"/>
              <a:ea typeface="Tahoma" panose="020B0604030504040204" pitchFamily="34" charset="0"/>
              <a:cs typeface="Tahoma" panose="020B0604030504040204" pitchFamily="34" charset="0"/>
            </a:endParaRPr>
          </a:p>
          <a:p>
            <a:pPr marL="685800" lvl="2" algn="just">
              <a:spcBef>
                <a:spcPts val="1000"/>
              </a:spcBef>
            </a:pPr>
            <a:r>
              <a:rPr lang="en-GB" sz="2800" dirty="0" smtClean="0">
                <a:latin typeface="Tahoma" panose="020B0604030504040204" pitchFamily="34" charset="0"/>
                <a:ea typeface="Tahoma" panose="020B0604030504040204" pitchFamily="34" charset="0"/>
                <a:cs typeface="Tahoma" panose="020B0604030504040204" pitchFamily="34" charset="0"/>
              </a:rPr>
              <a:t>Strengthening Research and Development </a:t>
            </a:r>
            <a:endParaRPr lang="en-US" sz="2800" dirty="0" smtClean="0">
              <a:latin typeface="Tahoma" panose="020B0604030504040204" pitchFamily="34" charset="0"/>
              <a:ea typeface="Tahoma" panose="020B0604030504040204" pitchFamily="34" charset="0"/>
              <a:cs typeface="Tahoma" panose="020B0604030504040204" pitchFamily="34" charset="0"/>
            </a:endParaRPr>
          </a:p>
          <a:p>
            <a:pPr marL="685800" lvl="2" algn="just">
              <a:spcBef>
                <a:spcPts val="1000"/>
              </a:spcBef>
            </a:pPr>
            <a:r>
              <a:rPr lang="en-GB" sz="2800" dirty="0" smtClean="0">
                <a:latin typeface="Tahoma" panose="020B0604030504040204" pitchFamily="34" charset="0"/>
                <a:ea typeface="Tahoma" panose="020B0604030504040204" pitchFamily="34" charset="0"/>
                <a:cs typeface="Tahoma" panose="020B0604030504040204" pitchFamily="34" charset="0"/>
              </a:rPr>
              <a:t>Promoting Production for Wealth Creation and Self-sustainability</a:t>
            </a:r>
            <a:endParaRPr lang="en-US" sz="2800" dirty="0" smtClean="0">
              <a:latin typeface="Tahoma" panose="020B0604030504040204" pitchFamily="34" charset="0"/>
              <a:ea typeface="Tahoma" panose="020B0604030504040204" pitchFamily="34" charset="0"/>
              <a:cs typeface="Tahoma" panose="020B0604030504040204" pitchFamily="34" charset="0"/>
            </a:endParaRPr>
          </a:p>
          <a:p>
            <a:pPr marL="685800" lvl="2" algn="just">
              <a:spcBef>
                <a:spcPts val="1000"/>
              </a:spcBef>
            </a:pPr>
            <a:r>
              <a:rPr lang="en-GB" sz="2800" dirty="0" smtClean="0">
                <a:latin typeface="Tahoma" panose="020B0604030504040204" pitchFamily="34" charset="0"/>
                <a:ea typeface="Tahoma" panose="020B0604030504040204" pitchFamily="34" charset="0"/>
                <a:cs typeface="Tahoma" panose="020B0604030504040204" pitchFamily="34" charset="0"/>
              </a:rPr>
              <a:t>Strengthening Internal and External Security</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2"/>
          </p:nvPr>
        </p:nvSpPr>
        <p:spPr/>
        <p:txBody>
          <a:bodyPr/>
          <a:lstStyle/>
          <a:p>
            <a:fld id="{FC31C739-2422-4EE0-80D0-F8552E44D9D1}" type="slidenum">
              <a:rPr lang="en-US" smtClean="0"/>
              <a:pPr/>
              <a:t>5</a:t>
            </a:fld>
            <a:endParaRPr 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464" y="210142"/>
            <a:ext cx="11468746" cy="549275"/>
          </a:xfrm>
        </p:spPr>
        <p:txBody>
          <a:bodyPr>
            <a:normAutofit fontScale="90000"/>
          </a:bodyPr>
          <a:lstStyle/>
          <a:p>
            <a:pPr algn="ctr"/>
            <a:r>
              <a:rPr lang="en-US" dirty="0" smtClean="0">
                <a:latin typeface="Tahoma" pitchFamily="34" charset="0"/>
                <a:ea typeface="Tahoma" pitchFamily="34" charset="0"/>
                <a:cs typeface="Tahoma" pitchFamily="34" charset="0"/>
              </a:rPr>
              <a:t>Kololo Solar Power Project </a:t>
            </a:r>
            <a:endParaRPr lang="en-US" dirty="0">
              <a:latin typeface="Tahoma" pitchFamily="34" charset="0"/>
              <a:ea typeface="Tahoma" pitchFamily="34" charset="0"/>
              <a:cs typeface="Tahoma" pitchFamily="34" charset="0"/>
            </a:endParaRPr>
          </a:p>
        </p:txBody>
      </p:sp>
      <p:sp>
        <p:nvSpPr>
          <p:cNvPr id="4" name="Slide Number Placeholder 3"/>
          <p:cNvSpPr>
            <a:spLocks noGrp="1"/>
          </p:cNvSpPr>
          <p:nvPr>
            <p:ph type="sldNum" sz="quarter" idx="12"/>
          </p:nvPr>
        </p:nvSpPr>
        <p:spPr/>
        <p:txBody>
          <a:bodyPr/>
          <a:lstStyle/>
          <a:p>
            <a:fld id="{FC31C739-2422-4EE0-80D0-F8552E44D9D1}" type="slidenum">
              <a:rPr lang="en-US" smtClean="0"/>
              <a:pPr/>
              <a:t>50</a:t>
            </a:fld>
            <a:endParaRPr lang="en-US"/>
          </a:p>
        </p:txBody>
      </p:sp>
      <p:pic>
        <p:nvPicPr>
          <p:cNvPr id="5" name="Content Placeholder 4" descr="C:\Users\DBO\AppData\Local\Temp\PHOTO-2019-04-17-17-37-20.jpg"/>
          <p:cNvPicPr>
            <a:picLocks noGrp="1"/>
          </p:cNvPicPr>
          <p:nvPr>
            <p:ph idx="1"/>
          </p:nvPr>
        </p:nvPicPr>
        <p:blipFill>
          <a:blip r:embed="rId2" cstate="print"/>
          <a:srcRect/>
          <a:stretch>
            <a:fillRect/>
          </a:stretch>
        </p:blipFill>
        <p:spPr bwMode="auto">
          <a:xfrm>
            <a:off x="335411" y="1071917"/>
            <a:ext cx="5176434" cy="4482721"/>
          </a:xfrm>
          <a:prstGeom prst="rect">
            <a:avLst/>
          </a:prstGeom>
          <a:noFill/>
          <a:ln w="9525">
            <a:noFill/>
            <a:miter lim="800000"/>
            <a:headEnd/>
            <a:tailEnd/>
          </a:ln>
        </p:spPr>
      </p:pic>
      <p:sp>
        <p:nvSpPr>
          <p:cNvPr id="7" name="Title 1"/>
          <p:cNvSpPr txBox="1">
            <a:spLocks/>
          </p:cNvSpPr>
          <p:nvPr/>
        </p:nvSpPr>
        <p:spPr>
          <a:xfrm>
            <a:off x="530367" y="5763438"/>
            <a:ext cx="4221742" cy="549275"/>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smtClean="0">
                <a:latin typeface="Andalus" pitchFamily="18" charset="-78"/>
                <a:cs typeface="Andalus" pitchFamily="18" charset="-78"/>
              </a:rPr>
              <a:t>Layout of the Solar power panels at   </a:t>
            </a:r>
            <a:endParaRPr lang="en-US" sz="2400" b="1" dirty="0">
              <a:latin typeface="Andalus" pitchFamily="18" charset="-78"/>
              <a:cs typeface="Andalus" pitchFamily="18" charset="-78"/>
            </a:endParaRPr>
          </a:p>
        </p:txBody>
      </p:sp>
      <p:sp>
        <p:nvSpPr>
          <p:cNvPr id="10" name="Title 1"/>
          <p:cNvSpPr txBox="1">
            <a:spLocks/>
          </p:cNvSpPr>
          <p:nvPr/>
        </p:nvSpPr>
        <p:spPr>
          <a:xfrm>
            <a:off x="6090832" y="1071917"/>
            <a:ext cx="5266417" cy="54927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smtClean="0"/>
              <a:t> </a:t>
            </a:r>
            <a:endParaRPr lang="en-US" sz="2400" dirty="0"/>
          </a:p>
        </p:txBody>
      </p:sp>
      <p:pic>
        <p:nvPicPr>
          <p:cNvPr id="11" name="Picture 10" descr="F:\@COVID 2020\KOLOLO SOLOR\DPU_8815.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0833" y="1071917"/>
            <a:ext cx="5266416" cy="4482721"/>
          </a:xfrm>
          <a:prstGeom prst="rect">
            <a:avLst/>
          </a:prstGeom>
          <a:noFill/>
          <a:ln>
            <a:noFill/>
          </a:ln>
        </p:spPr>
      </p:pic>
      <p:sp>
        <p:nvSpPr>
          <p:cNvPr id="8" name="Title 1"/>
          <p:cNvSpPr txBox="1">
            <a:spLocks/>
          </p:cNvSpPr>
          <p:nvPr/>
        </p:nvSpPr>
        <p:spPr>
          <a:xfrm>
            <a:off x="6376985" y="5818856"/>
            <a:ext cx="4221742" cy="54927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smtClean="0">
                <a:latin typeface="Andalus" pitchFamily="18" charset="-78"/>
                <a:cs typeface="Andalus" pitchFamily="18" charset="-78"/>
              </a:rPr>
              <a:t>Island Inventors (yellow)   </a:t>
            </a:r>
            <a:endParaRPr lang="en-US" sz="2400" b="1" dirty="0">
              <a:latin typeface="Andalus" pitchFamily="18" charset="-78"/>
              <a:cs typeface="Andalus" pitchFamily="18" charset="-78"/>
            </a:endParaRPr>
          </a:p>
        </p:txBody>
      </p:sp>
    </p:spTree>
    <p:extLst>
      <p:ext uri="{BB962C8B-B14F-4D97-AF65-F5344CB8AC3E}">
        <p14:creationId xmlns:p14="http://schemas.microsoft.com/office/powerpoint/2010/main" val="314289120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860" y="337830"/>
            <a:ext cx="10515600" cy="726696"/>
          </a:xfrm>
        </p:spPr>
        <p:txBody>
          <a:bodyPr>
            <a:normAutofit/>
          </a:bodyPr>
          <a:lstStyle/>
          <a:p>
            <a:pPr algn="ctr"/>
            <a:r>
              <a:rPr lang="en-US" b="1" dirty="0" smtClean="0">
                <a:latin typeface="Andalus" pitchFamily="18" charset="-78"/>
                <a:cs typeface="Andalus" pitchFamily="18" charset="-78"/>
              </a:rPr>
              <a:t>Boreholes</a:t>
            </a:r>
            <a:endParaRPr lang="en-GB" dirty="0">
              <a:latin typeface="Andalus" pitchFamily="18" charset="-78"/>
              <a:cs typeface="Andalus" pitchFamily="18" charset="-78"/>
            </a:endParaRPr>
          </a:p>
        </p:txBody>
      </p:sp>
      <p:sp>
        <p:nvSpPr>
          <p:cNvPr id="4" name="Slide Number Placeholder 3"/>
          <p:cNvSpPr>
            <a:spLocks noGrp="1"/>
          </p:cNvSpPr>
          <p:nvPr>
            <p:ph type="sldNum" sz="quarter" idx="12"/>
          </p:nvPr>
        </p:nvSpPr>
        <p:spPr/>
        <p:txBody>
          <a:bodyPr/>
          <a:lstStyle/>
          <a:p>
            <a:fld id="{FC31C739-2422-4EE0-80D0-F8552E44D9D1}" type="slidenum">
              <a:rPr lang="en-US" smtClean="0"/>
              <a:pPr/>
              <a:t>51</a:t>
            </a:fld>
            <a:endParaRPr lang="en-US"/>
          </a:p>
        </p:txBody>
      </p:sp>
      <p:pic>
        <p:nvPicPr>
          <p:cNvPr id="5" name="Picture 2"/>
          <p:cNvPicPr>
            <a:picLocks noChangeAspect="1"/>
          </p:cNvPicPr>
          <p:nvPr/>
        </p:nvPicPr>
        <p:blipFill>
          <a:blip r:embed="rId2" cstate="print">
            <a:extLst>
              <a:ext uri="{28A0092B-C50C-407E-A947-70E740481C1C}">
                <a14:useLocalDpi xmlns:a14="http://schemas.microsoft.com/office/drawing/2010/main" val="0"/>
              </a:ext>
            </a:extLst>
          </a:blip>
          <a:srcRect t="6976" b="1947"/>
          <a:stretch>
            <a:fillRect/>
          </a:stretch>
        </p:blipFill>
        <p:spPr bwMode="auto">
          <a:xfrm>
            <a:off x="485860" y="1344557"/>
            <a:ext cx="5328088" cy="4100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p:cNvPicPr>
          <p:nvPr/>
        </p:nvPicPr>
        <p:blipFill>
          <a:blip r:embed="rId3" cstate="print">
            <a:extLst>
              <a:ext uri="{28A0092B-C50C-407E-A947-70E740481C1C}">
                <a14:useLocalDpi xmlns:a14="http://schemas.microsoft.com/office/drawing/2010/main" val="0"/>
              </a:ext>
            </a:extLst>
          </a:blip>
          <a:srcRect t="14375" b="7234"/>
          <a:stretch>
            <a:fillRect/>
          </a:stretch>
        </p:blipFill>
        <p:spPr bwMode="auto">
          <a:xfrm>
            <a:off x="6037418" y="1344557"/>
            <a:ext cx="5116442" cy="4100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a:xfrm>
            <a:off x="638260" y="5759357"/>
            <a:ext cx="10515600" cy="475188"/>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dirty="0" smtClean="0">
                <a:latin typeface="Andalus" pitchFamily="18" charset="-78"/>
                <a:cs typeface="Andalus" pitchFamily="18" charset="-78"/>
              </a:rPr>
              <a:t>Some of the drilled boreholes</a:t>
            </a:r>
            <a:endParaRPr lang="en-GB" sz="3600" dirty="0">
              <a:latin typeface="Andalus" pitchFamily="18" charset="-78"/>
              <a:cs typeface="Andalus" pitchFamily="18" charset="-78"/>
            </a:endParaRPr>
          </a:p>
        </p:txBody>
      </p:sp>
    </p:spTree>
    <p:extLst>
      <p:ext uri="{BB962C8B-B14F-4D97-AF65-F5344CB8AC3E}">
        <p14:creationId xmlns:p14="http://schemas.microsoft.com/office/powerpoint/2010/main" val="369885400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3920" y="288925"/>
            <a:ext cx="10515600" cy="640715"/>
          </a:xfrm>
        </p:spPr>
        <p:txBody>
          <a:bodyPr>
            <a:normAutofit fontScale="90000"/>
          </a:bodyPr>
          <a:lstStyle/>
          <a:p>
            <a:pPr algn="ctr"/>
            <a:r>
              <a:rPr lang="en-GB" b="1" dirty="0" smtClean="0">
                <a:latin typeface="Tahoma" pitchFamily="34" charset="0"/>
                <a:ea typeface="Tahoma" pitchFamily="34" charset="0"/>
                <a:cs typeface="Tahoma" pitchFamily="34" charset="0"/>
              </a:rPr>
              <a:t>RTS – Kaweweta Water </a:t>
            </a:r>
            <a:endParaRPr lang="en-GB" b="1" dirty="0">
              <a:latin typeface="Tahoma" pitchFamily="34" charset="0"/>
              <a:ea typeface="Tahoma" pitchFamily="34" charset="0"/>
              <a:cs typeface="Tahoma" pitchFamily="34" charset="0"/>
            </a:endParaRPr>
          </a:p>
        </p:txBody>
      </p:sp>
      <p:sp>
        <p:nvSpPr>
          <p:cNvPr id="4" name="Slide Number Placeholder 3"/>
          <p:cNvSpPr>
            <a:spLocks noGrp="1"/>
          </p:cNvSpPr>
          <p:nvPr>
            <p:ph type="sldNum" sz="quarter" idx="12"/>
          </p:nvPr>
        </p:nvSpPr>
        <p:spPr/>
        <p:txBody>
          <a:bodyPr/>
          <a:lstStyle/>
          <a:p>
            <a:fld id="{FC31C739-2422-4EE0-80D0-F8552E44D9D1}" type="slidenum">
              <a:rPr lang="en-US" smtClean="0"/>
              <a:pPr/>
              <a:t>52</a:t>
            </a:fld>
            <a:endParaRPr lang="en-US"/>
          </a:p>
        </p:txBody>
      </p:sp>
      <p:pic>
        <p:nvPicPr>
          <p:cNvPr id="5" name="Picture 4" descr="G:\New pics 22\thumbnail (4).jpg"/>
          <p:cNvPicPr/>
          <p:nvPr/>
        </p:nvPicPr>
        <p:blipFill>
          <a:blip r:embed="rId2">
            <a:extLst>
              <a:ext uri="{28A0092B-C50C-407E-A947-70E740481C1C}">
                <a14:useLocalDpi xmlns:a14="http://schemas.microsoft.com/office/drawing/2010/main" val="0"/>
              </a:ext>
            </a:extLst>
          </a:blip>
          <a:srcRect/>
          <a:stretch>
            <a:fillRect/>
          </a:stretch>
        </p:blipFill>
        <p:spPr bwMode="auto">
          <a:xfrm>
            <a:off x="853440" y="914400"/>
            <a:ext cx="10759440" cy="5273040"/>
          </a:xfrm>
          <a:prstGeom prst="rect">
            <a:avLst/>
          </a:prstGeom>
          <a:noFill/>
          <a:ln>
            <a:noFill/>
          </a:ln>
        </p:spPr>
      </p:pic>
    </p:spTree>
    <p:extLst>
      <p:ext uri="{BB962C8B-B14F-4D97-AF65-F5344CB8AC3E}">
        <p14:creationId xmlns:p14="http://schemas.microsoft.com/office/powerpoint/2010/main" val="28708521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835685" cy="631067"/>
          </a:xfrm>
        </p:spPr>
        <p:txBody>
          <a:bodyPr>
            <a:noAutofit/>
          </a:bodyPr>
          <a:lstStyle/>
          <a:p>
            <a:pPr marL="1200150" lvl="1" indent="-742950">
              <a:spcBef>
                <a:spcPts val="0"/>
              </a:spcBef>
              <a:defRPr/>
            </a:pPr>
            <a:r>
              <a:rPr lang="en-GB" sz="2800" b="1" dirty="0">
                <a:latin typeface="Tahoma" pitchFamily="34" charset="0"/>
                <a:ea typeface="Tahoma" pitchFamily="34" charset="0"/>
                <a:cs typeface="Tahoma" pitchFamily="34" charset="0"/>
              </a:rPr>
              <a:t>Key Manifesto achievements  for the end-term (2016 – 2021)</a:t>
            </a:r>
          </a:p>
        </p:txBody>
      </p:sp>
      <p:sp>
        <p:nvSpPr>
          <p:cNvPr id="4" name="Slide Number Placeholder 3"/>
          <p:cNvSpPr>
            <a:spLocks noGrp="1"/>
          </p:cNvSpPr>
          <p:nvPr>
            <p:ph type="sldNum" sz="quarter" idx="12"/>
          </p:nvPr>
        </p:nvSpPr>
        <p:spPr/>
        <p:txBody>
          <a:bodyPr/>
          <a:lstStyle/>
          <a:p>
            <a:fld id="{FC31C739-2422-4EE0-80D0-F8552E44D9D1}" type="slidenum">
              <a:rPr lang="en-US" smtClean="0"/>
              <a:pPr/>
              <a:t>53</a:t>
            </a:fld>
            <a:endParaRPr lang="en-US"/>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96028196"/>
              </p:ext>
            </p:extLst>
          </p:nvPr>
        </p:nvGraphicFramePr>
        <p:xfrm>
          <a:off x="232229" y="798285"/>
          <a:ext cx="11727542" cy="5648235"/>
        </p:xfrm>
        <a:graphic>
          <a:graphicData uri="http://schemas.openxmlformats.org/drawingml/2006/table">
            <a:tbl>
              <a:tblPr firstRow="1" bandRow="1">
                <a:tableStyleId>{5C22544A-7EE6-4342-B048-85BDC9FD1C3A}</a:tableStyleId>
              </a:tblPr>
              <a:tblGrid>
                <a:gridCol w="1145309">
                  <a:extLst>
                    <a:ext uri="{9D8B030D-6E8A-4147-A177-3AD203B41FA5}">
                      <a16:colId xmlns:a16="http://schemas.microsoft.com/office/drawing/2014/main" xmlns="" val="20000"/>
                    </a:ext>
                  </a:extLst>
                </a:gridCol>
                <a:gridCol w="4619501">
                  <a:extLst>
                    <a:ext uri="{9D8B030D-6E8A-4147-A177-3AD203B41FA5}">
                      <a16:colId xmlns:a16="http://schemas.microsoft.com/office/drawing/2014/main" xmlns="" val="20001"/>
                    </a:ext>
                  </a:extLst>
                </a:gridCol>
                <a:gridCol w="5962732">
                  <a:extLst>
                    <a:ext uri="{9D8B030D-6E8A-4147-A177-3AD203B41FA5}">
                      <a16:colId xmlns:a16="http://schemas.microsoft.com/office/drawing/2014/main" xmlns="" val="20002"/>
                    </a:ext>
                  </a:extLst>
                </a:gridCol>
              </a:tblGrid>
              <a:tr h="825467">
                <a:tc>
                  <a:txBody>
                    <a:bodyPr/>
                    <a:lstStyle/>
                    <a:p>
                      <a:pPr marL="457200" algn="l">
                        <a:lnSpc>
                          <a:spcPct val="115000"/>
                        </a:lnSpc>
                        <a:spcAft>
                          <a:spcPts val="0"/>
                        </a:spcAft>
                      </a:pPr>
                      <a:r>
                        <a:rPr lang="en-GB" sz="1600" dirty="0" smtClean="0">
                          <a:latin typeface="Tahoma" panose="020B0604030504040204" pitchFamily="34" charset="0"/>
                          <a:ea typeface="Tahoma" panose="020B0604030504040204" pitchFamily="34" charset="0"/>
                          <a:cs typeface="Tahoma" panose="020B0604030504040204" pitchFamily="34" charset="0"/>
                        </a:rPr>
                        <a:t>S/No</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457200" algn="l">
                        <a:lnSpc>
                          <a:spcPct val="115000"/>
                        </a:lnSpc>
                        <a:spcAft>
                          <a:spcPts val="0"/>
                        </a:spcAft>
                      </a:pPr>
                      <a:r>
                        <a:rPr lang="en-GB" sz="1800" b="1" dirty="0">
                          <a:latin typeface="Tahoma" panose="020B0604030504040204" pitchFamily="34" charset="0"/>
                          <a:ea typeface="Tahoma" panose="020B0604030504040204" pitchFamily="34" charset="0"/>
                          <a:cs typeface="Tahoma" panose="020B0604030504040204" pitchFamily="34" charset="0"/>
                        </a:rPr>
                        <a:t>Manifesto Commitment and Presidential Directive </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457200" algn="just">
                        <a:lnSpc>
                          <a:spcPct val="115000"/>
                        </a:lnSpc>
                        <a:spcAft>
                          <a:spcPts val="0"/>
                        </a:spcAft>
                      </a:pPr>
                      <a:r>
                        <a:rPr lang="en-GB" sz="1800" b="1" dirty="0">
                          <a:latin typeface="Tahoma" panose="020B0604030504040204" pitchFamily="34" charset="0"/>
                          <a:ea typeface="Tahoma" panose="020B0604030504040204" pitchFamily="34" charset="0"/>
                          <a:cs typeface="Tahoma" panose="020B0604030504040204" pitchFamily="34" charset="0"/>
                        </a:rPr>
                        <a:t>Progress </a:t>
                      </a:r>
                      <a:r>
                        <a:rPr lang="en-GB" sz="1800" b="1" dirty="0" smtClean="0">
                          <a:latin typeface="Tahoma" panose="020B0604030504040204" pitchFamily="34" charset="0"/>
                          <a:ea typeface="Tahoma" panose="020B0604030504040204" pitchFamily="34" charset="0"/>
                          <a:cs typeface="Tahoma" panose="020B0604030504040204" pitchFamily="34" charset="0"/>
                        </a:rPr>
                        <a:t>made</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xmlns="" val="10000"/>
                  </a:ext>
                </a:extLst>
              </a:tr>
              <a:tr h="4822768">
                <a:tc>
                  <a:txBody>
                    <a:bodyPr/>
                    <a:lstStyle/>
                    <a:p>
                      <a:pPr algn="just"/>
                      <a:endParaRPr lang="en-US">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marL="0" indent="0" algn="just">
                        <a:buNone/>
                      </a:pPr>
                      <a:r>
                        <a:rPr lang="en-US" sz="2000" b="1" i="0" u="sng"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Manifesto Commitment:</a:t>
                      </a:r>
                    </a:p>
                    <a:p>
                      <a:pPr marL="0" indent="0" algn="just">
                        <a:buNone/>
                      </a:pPr>
                      <a:r>
                        <a:rPr lang="en-US" sz="2000" b="1" i="0" dirty="0" smtClean="0">
                          <a:latin typeface="Tahoma" panose="020B0604030504040204" pitchFamily="34" charset="0"/>
                          <a:ea typeface="Tahoma" panose="020B0604030504040204" pitchFamily="34" charset="0"/>
                          <a:cs typeface="Tahoma" panose="020B0604030504040204" pitchFamily="34" charset="0"/>
                        </a:rPr>
                        <a:t>Strengthening Research and Development.</a:t>
                      </a:r>
                    </a:p>
                    <a:p>
                      <a:pPr marL="0" indent="0" algn="just">
                        <a:buNone/>
                      </a:pPr>
                      <a:r>
                        <a:rPr lang="en-US" sz="2000" i="0" dirty="0" smtClean="0">
                          <a:latin typeface="Tahoma" panose="020B0604030504040204" pitchFamily="34" charset="0"/>
                          <a:ea typeface="Tahoma" panose="020B0604030504040204" pitchFamily="34" charset="0"/>
                          <a:cs typeface="Tahoma" panose="020B0604030504040204" pitchFamily="34" charset="0"/>
                        </a:rPr>
                        <a:t>In order to keep pace with global trends in science, technology and innovation, the Defence Research, Science and Technology Centre (DRSTC) at </a:t>
                      </a:r>
                      <a:r>
                        <a:rPr lang="en-US" sz="2000" i="0" dirty="0" err="1" smtClean="0">
                          <a:latin typeface="Tahoma" panose="020B0604030504040204" pitchFamily="34" charset="0"/>
                          <a:ea typeface="Tahoma" panose="020B0604030504040204" pitchFamily="34" charset="0"/>
                          <a:cs typeface="Tahoma" panose="020B0604030504040204" pitchFamily="34" charset="0"/>
                        </a:rPr>
                        <a:t>Lugazi</a:t>
                      </a:r>
                      <a:r>
                        <a:rPr lang="en-US" sz="2000" i="0" dirty="0" smtClean="0">
                          <a:latin typeface="Tahoma" panose="020B0604030504040204" pitchFamily="34" charset="0"/>
                          <a:ea typeface="Tahoma" panose="020B0604030504040204" pitchFamily="34" charset="0"/>
                          <a:cs typeface="Tahoma" panose="020B0604030504040204" pitchFamily="34" charset="0"/>
                        </a:rPr>
                        <a:t> and the Avionics Research Centre at </a:t>
                      </a:r>
                      <a:r>
                        <a:rPr lang="en-US" sz="2000" i="0" dirty="0" err="1" smtClean="0">
                          <a:latin typeface="Tahoma" panose="020B0604030504040204" pitchFamily="34" charset="0"/>
                          <a:ea typeface="Tahoma" panose="020B0604030504040204" pitchFamily="34" charset="0"/>
                          <a:cs typeface="Tahoma" panose="020B0604030504040204" pitchFamily="34" charset="0"/>
                        </a:rPr>
                        <a:t>Nakasongola</a:t>
                      </a:r>
                      <a:r>
                        <a:rPr lang="en-US" sz="2000" i="0" dirty="0" smtClean="0">
                          <a:latin typeface="Tahoma" panose="020B0604030504040204" pitchFamily="34" charset="0"/>
                          <a:ea typeface="Tahoma" panose="020B0604030504040204" pitchFamily="34" charset="0"/>
                          <a:cs typeface="Tahoma" panose="020B0604030504040204" pitchFamily="34" charset="0"/>
                        </a:rPr>
                        <a:t> will be developed into </a:t>
                      </a:r>
                      <a:r>
                        <a:rPr lang="en-US" sz="2000" i="0" dirty="0" err="1" smtClean="0">
                          <a:latin typeface="Tahoma" panose="020B0604030504040204" pitchFamily="34" charset="0"/>
                          <a:ea typeface="Tahoma" panose="020B0604030504040204" pitchFamily="34" charset="0"/>
                          <a:cs typeface="Tahoma" panose="020B0604030504040204" pitchFamily="34" charset="0"/>
                        </a:rPr>
                        <a:t>centres</a:t>
                      </a:r>
                      <a:r>
                        <a:rPr lang="en-US" sz="2000" i="0" dirty="0" smtClean="0">
                          <a:latin typeface="Tahoma" panose="020B0604030504040204" pitchFamily="34" charset="0"/>
                          <a:ea typeface="Tahoma" panose="020B0604030504040204" pitchFamily="34" charset="0"/>
                          <a:cs typeface="Tahoma" panose="020B0604030504040204" pitchFamily="34" charset="0"/>
                        </a:rPr>
                        <a:t> of excellence for collaborative research with the private sector, universities and other agencies.</a:t>
                      </a:r>
                      <a:endParaRPr lang="en-US" sz="2000" b="1" i="0" kern="1200" dirty="0" smtClean="0">
                        <a:solidFill>
                          <a:schemeClr val="dk1"/>
                        </a:solidFill>
                        <a:latin typeface="Tahoma" panose="020B0604030504040204" pitchFamily="34" charset="0"/>
                        <a:ea typeface="Tahoma" panose="020B0604030504040204" pitchFamily="34" charset="0"/>
                        <a:cs typeface="Tahoma" panose="020B0604030504040204" pitchFamily="34" charset="0"/>
                      </a:endParaRPr>
                    </a:p>
                    <a:p>
                      <a:pPr marL="0" indent="0" algn="just">
                        <a:lnSpc>
                          <a:spcPct val="150000"/>
                        </a:lnSpc>
                        <a:buNone/>
                      </a:pPr>
                      <a:endParaRPr lang="en-US" sz="3200" i="0" dirty="0" smtClean="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just"/>
                      <a:r>
                        <a:rPr lang="en-US" sz="20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R&amp;D was carried out through the five years in order to minimize dependence on foreign technologies and innovations, and at the same time to contribute to the Country’s technical and industrial development efforts. As such, MoDVA has invested in Defence Industries at </a:t>
                      </a:r>
                      <a:r>
                        <a:rPr lang="en-US" sz="2000" kern="1200" dirty="0" err="1" smtClean="0">
                          <a:solidFill>
                            <a:schemeClr val="dk1"/>
                          </a:solidFill>
                          <a:latin typeface="Tahoma" panose="020B0604030504040204" pitchFamily="34" charset="0"/>
                          <a:ea typeface="Tahoma" panose="020B0604030504040204" pitchFamily="34" charset="0"/>
                          <a:cs typeface="Tahoma" panose="020B0604030504040204" pitchFamily="34" charset="0"/>
                        </a:rPr>
                        <a:t>Luwero</a:t>
                      </a:r>
                      <a:r>
                        <a:rPr lang="en-US" sz="20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 Industries Limited (LIL) to boost its R&amp;D capacity. MoDVA has </a:t>
                      </a:r>
                      <a:r>
                        <a:rPr lang="en-GB" sz="20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collaborated with </a:t>
                      </a:r>
                      <a:r>
                        <a:rPr lang="en-GB" sz="2000" kern="1200" dirty="0" err="1" smtClean="0">
                          <a:solidFill>
                            <a:schemeClr val="dk1"/>
                          </a:solidFill>
                          <a:latin typeface="Tahoma" panose="020B0604030504040204" pitchFamily="34" charset="0"/>
                          <a:ea typeface="Tahoma" panose="020B0604030504040204" pitchFamily="34" charset="0"/>
                          <a:cs typeface="Tahoma" panose="020B0604030504040204" pitchFamily="34" charset="0"/>
                        </a:rPr>
                        <a:t>Makerere</a:t>
                      </a:r>
                      <a:r>
                        <a:rPr lang="en-GB" sz="20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 University and UIRI to ensure that this domain is improved within the Ministry’s operations.</a:t>
                      </a:r>
                      <a:endParaRPr lang="en-US" sz="20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endParaRPr>
                    </a:p>
                    <a:p>
                      <a:pPr algn="just"/>
                      <a:r>
                        <a:rPr lang="en-US" sz="20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 </a:t>
                      </a:r>
                    </a:p>
                    <a:p>
                      <a:pPr algn="just"/>
                      <a:r>
                        <a:rPr lang="en-US" sz="20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There </a:t>
                      </a:r>
                      <a:r>
                        <a:rPr lang="en-US" sz="20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are efforts to develop an R &amp; D Policy to guide research and development</a:t>
                      </a:r>
                      <a:r>
                        <a:rPr lang="en-US" sz="20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a:t>
                      </a:r>
                      <a:endParaRPr lang="en-US" sz="32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393081537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Title 2"/>
          <p:cNvSpPr>
            <a:spLocks noGrp="1"/>
          </p:cNvSpPr>
          <p:nvPr>
            <p:ph type="ctrTitle"/>
          </p:nvPr>
        </p:nvSpPr>
        <p:spPr>
          <a:xfrm>
            <a:off x="2362200" y="152400"/>
            <a:ext cx="7772400" cy="381000"/>
          </a:xfrm>
        </p:spPr>
        <p:txBody>
          <a:bodyPr>
            <a:normAutofit fontScale="90000"/>
          </a:bodyPr>
          <a:lstStyle/>
          <a:p>
            <a:r>
              <a:rPr lang="en-US" altLang="en-US" sz="3200" b="1" u="sng" dirty="0">
                <a:latin typeface="Tahoma" panose="020B0604030504040204" pitchFamily="34" charset="0"/>
              </a:rPr>
              <a:t>Luwero Industries </a:t>
            </a:r>
            <a:r>
              <a:rPr lang="en-US" altLang="en-US" sz="3200" b="1" u="sng" dirty="0" smtClean="0">
                <a:latin typeface="Tahoma" panose="020B0604030504040204" pitchFamily="34" charset="0"/>
              </a:rPr>
              <a:t>Ltd-R&amp;D Products</a:t>
            </a:r>
            <a:endParaRPr lang="en-US" altLang="en-US" sz="3200" b="1" u="sng" dirty="0"/>
          </a:p>
        </p:txBody>
      </p:sp>
      <p:sp>
        <p:nvSpPr>
          <p:cNvPr id="177155" name="Rectangle 3"/>
          <p:cNvSpPr>
            <a:spLocks noChangeArrowheads="1"/>
          </p:cNvSpPr>
          <p:nvPr/>
        </p:nvSpPr>
        <p:spPr bwMode="auto">
          <a:xfrm>
            <a:off x="1828800" y="641351"/>
            <a:ext cx="4419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1600" dirty="0" smtClean="0"/>
          </a:p>
          <a:p>
            <a:pPr>
              <a:buFont typeface="Wingdings" panose="05000000000000000000" pitchFamily="2" charset="2"/>
              <a:buChar char="v"/>
            </a:pPr>
            <a:endParaRPr lang="en-US" altLang="en-US" sz="2000" dirty="0"/>
          </a:p>
        </p:txBody>
      </p:sp>
      <p:pic>
        <p:nvPicPr>
          <p:cNvPr id="7" name="Picture 2"/>
          <p:cNvPicPr>
            <a:picLocks noChangeAspect="1" noChangeArrowheads="1"/>
          </p:cNvPicPr>
          <p:nvPr/>
        </p:nvPicPr>
        <p:blipFill>
          <a:blip r:embed="rId2" cstate="print">
            <a:extLst/>
          </a:blip>
          <a:srcRect/>
          <a:stretch>
            <a:fillRect/>
          </a:stretch>
        </p:blipFill>
        <p:spPr bwMode="auto">
          <a:xfrm>
            <a:off x="6553200" y="641352"/>
            <a:ext cx="5105400" cy="5119368"/>
          </a:xfrm>
          <a:prstGeom prst="rect">
            <a:avLst/>
          </a:prstGeom>
          <a:ln w="88900" cap="sq" cmpd="thickThin">
            <a:solidFill>
              <a:srgbClr val="000000"/>
            </a:solidFill>
            <a:prstDash val="solid"/>
            <a:miter lim="800000"/>
          </a:ln>
          <a:effectLst>
            <a:innerShdw blurRad="76200">
              <a:srgbClr val="000000"/>
            </a:innerShdw>
          </a:effectLst>
          <a:extLst/>
        </p:spPr>
      </p:pic>
      <p:pic>
        <p:nvPicPr>
          <p:cNvPr id="8" name="Picture 7"/>
          <p:cNvPicPr/>
          <p:nvPr/>
        </p:nvPicPr>
        <p:blipFill>
          <a:blip r:embed="rId3"/>
          <a:srcRect/>
          <a:stretch>
            <a:fillRect/>
          </a:stretch>
        </p:blipFill>
        <p:spPr bwMode="auto">
          <a:xfrm>
            <a:off x="762000" y="641352"/>
            <a:ext cx="5486400" cy="5119368"/>
          </a:xfrm>
          <a:prstGeom prst="rect">
            <a:avLst/>
          </a:prstGeom>
          <a:noFill/>
          <a:ln w="9525">
            <a:noFill/>
            <a:miter lim="800000"/>
            <a:headEnd/>
            <a:tailEnd/>
          </a:ln>
        </p:spPr>
      </p:pic>
    </p:spTree>
    <p:extLst>
      <p:ext uri="{BB962C8B-B14F-4D97-AF65-F5344CB8AC3E}">
        <p14:creationId xmlns:p14="http://schemas.microsoft.com/office/powerpoint/2010/main" val="18451451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34035"/>
          </a:xfrm>
        </p:spPr>
        <p:txBody>
          <a:bodyPr>
            <a:normAutofit fontScale="90000"/>
          </a:bodyPr>
          <a:lstStyle/>
          <a:p>
            <a:r>
              <a:rPr lang="en-US" altLang="en-US" sz="4000" b="1" u="sng" dirty="0">
                <a:latin typeface="Tahoma" panose="020B0604030504040204" pitchFamily="34" charset="0"/>
              </a:rPr>
              <a:t>Luwero Industries Ltd-R&amp;D Products</a:t>
            </a:r>
            <a:endParaRPr lang="en-GB" sz="4000" dirty="0"/>
          </a:p>
        </p:txBody>
      </p:sp>
      <p:sp>
        <p:nvSpPr>
          <p:cNvPr id="4" name="Slide Number Placeholder 3"/>
          <p:cNvSpPr>
            <a:spLocks noGrp="1"/>
          </p:cNvSpPr>
          <p:nvPr>
            <p:ph type="sldNum" sz="quarter" idx="12"/>
          </p:nvPr>
        </p:nvSpPr>
        <p:spPr/>
        <p:txBody>
          <a:bodyPr/>
          <a:lstStyle/>
          <a:p>
            <a:fld id="{FC31C739-2422-4EE0-80D0-F8552E44D9D1}" type="slidenum">
              <a:rPr lang="en-US" smtClean="0"/>
              <a:pPr/>
              <a:t>55</a:t>
            </a:fld>
            <a:endParaRPr lang="en-US"/>
          </a:p>
        </p:txBody>
      </p:sp>
      <p:pic>
        <p:nvPicPr>
          <p:cNvPr id="5" name="Picture 5" descr="C:\Users\user\Desktop\H.E VISIT TO LIL\MAMBA\DSC073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 y="1280161"/>
            <a:ext cx="5608320" cy="5227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C:\Users\user\Desktop\H.E VISIT TO LIL\MAMBA\DSC073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199" y="1280162"/>
            <a:ext cx="5448299" cy="5227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25246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49275"/>
          </a:xfrm>
        </p:spPr>
        <p:txBody>
          <a:bodyPr>
            <a:normAutofit fontScale="90000"/>
          </a:bodyPr>
          <a:lstStyle/>
          <a:p>
            <a:pPr algn="ctr"/>
            <a:r>
              <a:rPr lang="en-GB" dirty="0" smtClean="0">
                <a:latin typeface="Tahoma" pitchFamily="34" charset="0"/>
                <a:ea typeface="Tahoma" pitchFamily="34" charset="0"/>
                <a:cs typeface="Tahoma" pitchFamily="34" charset="0"/>
              </a:rPr>
              <a:t>LIL R&amp;D Products</a:t>
            </a:r>
            <a:endParaRPr lang="en-GB" dirty="0">
              <a:latin typeface="Tahoma" pitchFamily="34" charset="0"/>
              <a:ea typeface="Tahoma" pitchFamily="34" charset="0"/>
              <a:cs typeface="Tahoma" pitchFamily="34" charset="0"/>
            </a:endParaRPr>
          </a:p>
        </p:txBody>
      </p:sp>
      <p:sp>
        <p:nvSpPr>
          <p:cNvPr id="4" name="Slide Number Placeholder 3"/>
          <p:cNvSpPr>
            <a:spLocks noGrp="1"/>
          </p:cNvSpPr>
          <p:nvPr>
            <p:ph type="sldNum" sz="quarter" idx="12"/>
          </p:nvPr>
        </p:nvSpPr>
        <p:spPr/>
        <p:txBody>
          <a:bodyPr/>
          <a:lstStyle/>
          <a:p>
            <a:fld id="{FC31C739-2422-4EE0-80D0-F8552E44D9D1}" type="slidenum">
              <a:rPr lang="en-US" smtClean="0"/>
              <a:pPr/>
              <a:t>56</a:t>
            </a:fld>
            <a:endParaRPr lang="en-US"/>
          </a:p>
        </p:txBody>
      </p:sp>
      <p:pic>
        <p:nvPicPr>
          <p:cNvPr id="5" name="Content Placeholder 4"/>
          <p:cNvPicPr>
            <a:picLocks noGrp="1"/>
          </p:cNvPicPr>
          <p:nvPr>
            <p:ph idx="1"/>
          </p:nvPr>
        </p:nvPicPr>
        <p:blipFill>
          <a:blip r:embed="rId2"/>
          <a:srcRect/>
          <a:stretch>
            <a:fillRect/>
          </a:stretch>
        </p:blipFill>
        <p:spPr bwMode="auto">
          <a:xfrm>
            <a:off x="1051560" y="929640"/>
            <a:ext cx="10210800" cy="5135880"/>
          </a:xfrm>
          <a:prstGeom prst="rect">
            <a:avLst/>
          </a:prstGeom>
          <a:noFill/>
          <a:ln w="9525">
            <a:noFill/>
            <a:miter lim="800000"/>
            <a:headEnd/>
            <a:tailEnd/>
          </a:ln>
        </p:spPr>
      </p:pic>
    </p:spTree>
    <p:extLst>
      <p:ext uri="{BB962C8B-B14F-4D97-AF65-F5344CB8AC3E}">
        <p14:creationId xmlns:p14="http://schemas.microsoft.com/office/powerpoint/2010/main" val="24729459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1835685" cy="502920"/>
          </a:xfrm>
        </p:spPr>
        <p:txBody>
          <a:bodyPr>
            <a:noAutofit/>
          </a:bodyPr>
          <a:lstStyle/>
          <a:p>
            <a:pPr marL="1200150" lvl="1" indent="-742950">
              <a:spcBef>
                <a:spcPts val="0"/>
              </a:spcBef>
              <a:defRPr/>
            </a:pPr>
            <a:r>
              <a:rPr lang="en-GB" sz="2800" b="1" dirty="0">
                <a:latin typeface="Tahoma" pitchFamily="34" charset="0"/>
                <a:ea typeface="Tahoma" pitchFamily="34" charset="0"/>
                <a:cs typeface="Tahoma" pitchFamily="34" charset="0"/>
              </a:rPr>
              <a:t>Key Manifesto achievements  for the end-term (2016 – 2021)</a:t>
            </a:r>
          </a:p>
        </p:txBody>
      </p:sp>
      <p:sp>
        <p:nvSpPr>
          <p:cNvPr id="4" name="Slide Number Placeholder 3"/>
          <p:cNvSpPr>
            <a:spLocks noGrp="1"/>
          </p:cNvSpPr>
          <p:nvPr>
            <p:ph type="sldNum" sz="quarter" idx="12"/>
          </p:nvPr>
        </p:nvSpPr>
        <p:spPr/>
        <p:txBody>
          <a:bodyPr/>
          <a:lstStyle/>
          <a:p>
            <a:fld id="{FC31C739-2422-4EE0-80D0-F8552E44D9D1}" type="slidenum">
              <a:rPr lang="en-US" smtClean="0"/>
              <a:pPr/>
              <a:t>57</a:t>
            </a:fld>
            <a:endParaRPr lang="en-US"/>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178148588"/>
              </p:ext>
            </p:extLst>
          </p:nvPr>
        </p:nvGraphicFramePr>
        <p:xfrm>
          <a:off x="0" y="608076"/>
          <a:ext cx="12191999" cy="6293384"/>
        </p:xfrm>
        <a:graphic>
          <a:graphicData uri="http://schemas.openxmlformats.org/drawingml/2006/table">
            <a:tbl>
              <a:tblPr firstRow="1" bandRow="1">
                <a:tableStyleId>{5C22544A-7EE6-4342-B048-85BDC9FD1C3A}</a:tableStyleId>
              </a:tblPr>
              <a:tblGrid>
                <a:gridCol w="883920">
                  <a:extLst>
                    <a:ext uri="{9D8B030D-6E8A-4147-A177-3AD203B41FA5}">
                      <a16:colId xmlns:a16="http://schemas.microsoft.com/office/drawing/2014/main" xmlns="" val="20000"/>
                    </a:ext>
                  </a:extLst>
                </a:gridCol>
                <a:gridCol w="3310852">
                  <a:extLst>
                    <a:ext uri="{9D8B030D-6E8A-4147-A177-3AD203B41FA5}">
                      <a16:colId xmlns:a16="http://schemas.microsoft.com/office/drawing/2014/main" xmlns="" val="20001"/>
                    </a:ext>
                  </a:extLst>
                </a:gridCol>
                <a:gridCol w="7997227">
                  <a:extLst>
                    <a:ext uri="{9D8B030D-6E8A-4147-A177-3AD203B41FA5}">
                      <a16:colId xmlns:a16="http://schemas.microsoft.com/office/drawing/2014/main" xmlns="" val="20002"/>
                    </a:ext>
                  </a:extLst>
                </a:gridCol>
              </a:tblGrid>
              <a:tr h="641687">
                <a:tc>
                  <a:txBody>
                    <a:bodyPr/>
                    <a:lstStyle/>
                    <a:p>
                      <a:pPr marL="457200" algn="l">
                        <a:lnSpc>
                          <a:spcPct val="115000"/>
                        </a:lnSpc>
                        <a:spcAft>
                          <a:spcPts val="0"/>
                        </a:spcAft>
                      </a:pPr>
                      <a:r>
                        <a:rPr lang="en-GB" sz="1600" dirty="0" smtClean="0">
                          <a:latin typeface="Tahoma" panose="020B0604030504040204" pitchFamily="34" charset="0"/>
                          <a:ea typeface="Tahoma" panose="020B0604030504040204" pitchFamily="34" charset="0"/>
                          <a:cs typeface="Tahoma" panose="020B0604030504040204" pitchFamily="34" charset="0"/>
                        </a:rPr>
                        <a:t>S/No</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457200" algn="l">
                        <a:lnSpc>
                          <a:spcPct val="115000"/>
                        </a:lnSpc>
                        <a:spcAft>
                          <a:spcPts val="0"/>
                        </a:spcAft>
                      </a:pPr>
                      <a:r>
                        <a:rPr lang="en-GB" sz="1800" b="1" dirty="0">
                          <a:latin typeface="Tahoma" panose="020B0604030504040204" pitchFamily="34" charset="0"/>
                          <a:ea typeface="Tahoma" panose="020B0604030504040204" pitchFamily="34" charset="0"/>
                          <a:cs typeface="Tahoma" panose="020B0604030504040204" pitchFamily="34" charset="0"/>
                        </a:rPr>
                        <a:t>Manifesto Commitment and Presidential Directive </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457200" algn="just">
                        <a:lnSpc>
                          <a:spcPct val="115000"/>
                        </a:lnSpc>
                        <a:spcAft>
                          <a:spcPts val="0"/>
                        </a:spcAft>
                      </a:pPr>
                      <a:r>
                        <a:rPr lang="en-GB" sz="1800" b="1" dirty="0">
                          <a:latin typeface="Tahoma" panose="020B0604030504040204" pitchFamily="34" charset="0"/>
                          <a:ea typeface="Tahoma" panose="020B0604030504040204" pitchFamily="34" charset="0"/>
                          <a:cs typeface="Tahoma" panose="020B0604030504040204" pitchFamily="34" charset="0"/>
                        </a:rPr>
                        <a:t>Progress made</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xmlns="" val="10000"/>
                  </a:ext>
                </a:extLst>
              </a:tr>
              <a:tr h="317780">
                <a:tc>
                  <a:txBody>
                    <a:bodyPr/>
                    <a:lstStyle/>
                    <a:p>
                      <a:pPr marL="457200" algn="ctr">
                        <a:lnSpc>
                          <a:spcPct val="115000"/>
                        </a:lnSpc>
                        <a:spcAft>
                          <a:spcPts val="0"/>
                        </a:spcAft>
                      </a:pPr>
                      <a:r>
                        <a:rPr lang="en-US" sz="1600" dirty="0" smtClean="0">
                          <a:latin typeface="Tahoma" panose="020B0604030504040204" pitchFamily="34" charset="0"/>
                          <a:ea typeface="Tahoma" panose="020B0604030504040204" pitchFamily="34" charset="0"/>
                          <a:cs typeface="Tahoma" panose="020B0604030504040204" pitchFamily="34" charset="0"/>
                        </a:rPr>
                        <a:t>(a)</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457200" algn="ctr">
                        <a:lnSpc>
                          <a:spcPct val="115000"/>
                        </a:lnSpc>
                        <a:spcAft>
                          <a:spcPts val="0"/>
                        </a:spcAft>
                      </a:pPr>
                      <a:r>
                        <a:rPr lang="en-US" sz="1600" dirty="0" smtClean="0">
                          <a:latin typeface="Tahoma" panose="020B0604030504040204" pitchFamily="34" charset="0"/>
                          <a:ea typeface="Tahoma" panose="020B0604030504040204" pitchFamily="34" charset="0"/>
                          <a:cs typeface="Tahoma" panose="020B0604030504040204" pitchFamily="34" charset="0"/>
                        </a:rPr>
                        <a:t>(b)</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457200" algn="ctr">
                        <a:lnSpc>
                          <a:spcPct val="115000"/>
                        </a:lnSpc>
                        <a:spcAft>
                          <a:spcPts val="0"/>
                        </a:spcAft>
                      </a:pPr>
                      <a:r>
                        <a:rPr lang="en-US" sz="1600" dirty="0" smtClean="0">
                          <a:latin typeface="Tahoma" panose="020B0604030504040204" pitchFamily="34" charset="0"/>
                          <a:ea typeface="Tahoma" panose="020B0604030504040204" pitchFamily="34" charset="0"/>
                          <a:cs typeface="Tahoma" panose="020B0604030504040204" pitchFamily="34" charset="0"/>
                        </a:rPr>
                        <a:t>(c)</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xmlns="" val="10002"/>
                  </a:ext>
                </a:extLst>
              </a:tr>
              <a:tr h="2309068">
                <a:tc>
                  <a:txBody>
                    <a:bodyPr/>
                    <a:lstStyle/>
                    <a:p>
                      <a:pPr algn="just"/>
                      <a:endParaRPr lang="en-US">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marL="0" indent="0" algn="just">
                        <a:buNone/>
                      </a:pPr>
                      <a:r>
                        <a:rPr lang="en-US" sz="1800" b="1"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Manifesto Commitment:</a:t>
                      </a:r>
                    </a:p>
                    <a:p>
                      <a:pPr marL="0" indent="0" algn="just">
                        <a:buNone/>
                      </a:pPr>
                      <a:r>
                        <a:rPr lang="en-US" sz="1800" b="1"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Promoting production for wealth creation and self-sustainability</a:t>
                      </a:r>
                      <a:r>
                        <a:rPr lang="en-US" sz="18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a:t>
                      </a:r>
                      <a:br>
                        <a:rPr lang="en-US" sz="18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br>
                      <a:r>
                        <a:rPr lang="en-US" sz="18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Defence and security will fully </a:t>
                      </a:r>
                      <a:r>
                        <a:rPr lang="en-US" sz="1800" kern="1200" dirty="0" err="1" smtClean="0">
                          <a:solidFill>
                            <a:schemeClr val="dk1"/>
                          </a:solidFill>
                          <a:latin typeface="Tahoma" panose="020B0604030504040204" pitchFamily="34" charset="0"/>
                          <a:ea typeface="Tahoma" panose="020B0604030504040204" pitchFamily="34" charset="0"/>
                          <a:cs typeface="Tahoma" panose="020B0604030504040204" pitchFamily="34" charset="0"/>
                        </a:rPr>
                        <a:t>operationalise</a:t>
                      </a:r>
                      <a:r>
                        <a:rPr lang="en-US" sz="18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 its mandate of contributing to national development. </a:t>
                      </a:r>
                    </a:p>
                  </a:txBody>
                  <a:tcPr/>
                </a:tc>
                <a:tc>
                  <a:txBody>
                    <a:bodyPr/>
                    <a:lstStyle/>
                    <a:p>
                      <a:pPr lvl="0" algn="just">
                        <a:buFont typeface="Wingdings" pitchFamily="2" charset="2"/>
                        <a:buNone/>
                      </a:pPr>
                      <a:r>
                        <a:rPr lang="en-US" sz="18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MoDVA has two commercial production arms of NEC</a:t>
                      </a:r>
                      <a:r>
                        <a:rPr lang="en-US" sz="1800" kern="1200" baseline="0" dirty="0" smtClean="0">
                          <a:solidFill>
                            <a:schemeClr val="dk1"/>
                          </a:solidFill>
                          <a:latin typeface="Tahoma" panose="020B0604030504040204" pitchFamily="34" charset="0"/>
                          <a:ea typeface="Tahoma" panose="020B0604030504040204" pitchFamily="34" charset="0"/>
                          <a:cs typeface="Tahoma" panose="020B0604030504040204" pitchFamily="34" charset="0"/>
                        </a:rPr>
                        <a:t> and UACC for economic development and transformation. The following have been achieved;</a:t>
                      </a:r>
                      <a:endParaRPr lang="en-US" sz="18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endParaRPr>
                    </a:p>
                    <a:p>
                      <a:pPr lvl="0" algn="just">
                        <a:buFont typeface="Wingdings" pitchFamily="2" charset="2"/>
                        <a:buChar char="v"/>
                      </a:pPr>
                      <a:r>
                        <a:rPr lang="en-US" sz="18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Established </a:t>
                      </a:r>
                      <a:r>
                        <a:rPr lang="en-US" sz="1800" b="1"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NEC – Uzima Mineral Water </a:t>
                      </a:r>
                      <a:r>
                        <a:rPr lang="en-US" sz="18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which supplies mineral water on local market. A n</a:t>
                      </a:r>
                      <a:r>
                        <a:rPr lang="en-US" sz="1800" dirty="0" smtClean="0">
                          <a:latin typeface="Arial" charset="0"/>
                        </a:rPr>
                        <a:t>ew production line was installed and will increase production from current 5,000 </a:t>
                      </a:r>
                      <a:r>
                        <a:rPr lang="en-US" sz="1800" dirty="0" smtClean="0">
                          <a:latin typeface="Arial" charset="0"/>
                        </a:rPr>
                        <a:t>bottle per hour (</a:t>
                      </a:r>
                      <a:r>
                        <a:rPr lang="en-US" sz="1800" dirty="0" err="1" smtClean="0">
                          <a:latin typeface="Arial" charset="0"/>
                        </a:rPr>
                        <a:t>bph</a:t>
                      </a:r>
                      <a:r>
                        <a:rPr lang="en-US" sz="1800" dirty="0" smtClean="0">
                          <a:latin typeface="Arial" charset="0"/>
                        </a:rPr>
                        <a:t>) </a:t>
                      </a:r>
                      <a:r>
                        <a:rPr lang="en-US" sz="1800" dirty="0" smtClean="0">
                          <a:latin typeface="Arial" charset="0"/>
                        </a:rPr>
                        <a:t>to </a:t>
                      </a:r>
                      <a:r>
                        <a:rPr lang="is-IS" sz="1800" dirty="0" smtClean="0">
                          <a:latin typeface="Arial" charset="0"/>
                        </a:rPr>
                        <a:t>12,000 bph </a:t>
                      </a:r>
                      <a:r>
                        <a:rPr lang="en-US" sz="1800" dirty="0" smtClean="0">
                          <a:latin typeface="Arial" charset="0"/>
                        </a:rPr>
                        <a:t>for the 500ml bottle in addition to  </a:t>
                      </a:r>
                      <a:r>
                        <a:rPr lang="is-IS" sz="1800" dirty="0" smtClean="0">
                          <a:latin typeface="Arial" charset="0"/>
                        </a:rPr>
                        <a:t>15,000 bph for the 330ml bottle and 6000bph for the 1.5 litre bottles.</a:t>
                      </a:r>
                      <a:endParaRPr lang="en-US" sz="18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endParaRPr>
                    </a:p>
                    <a:p>
                      <a:pPr lvl="0" algn="just">
                        <a:buFont typeface="Wingdings" pitchFamily="2" charset="2"/>
                        <a:buChar char="v"/>
                      </a:pPr>
                      <a:r>
                        <a:rPr lang="en-US" sz="1800" b="1"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NEC carpentry workshop</a:t>
                      </a:r>
                      <a:r>
                        <a:rPr lang="en-US" sz="18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 In 2016, 2017 and other subsequent years, Junior Staff and Command College were supplied with furniture produced by NEC and furnished </a:t>
                      </a:r>
                      <a:r>
                        <a:rPr lang="en-US" sz="1800" kern="1200" dirty="0" err="1" smtClean="0">
                          <a:solidFill>
                            <a:schemeClr val="dk1"/>
                          </a:solidFill>
                          <a:latin typeface="Tahoma" panose="020B0604030504040204" pitchFamily="34" charset="0"/>
                          <a:ea typeface="Tahoma" panose="020B0604030504040204" pitchFamily="34" charset="0"/>
                          <a:cs typeface="Tahoma" panose="020B0604030504040204" pitchFamily="34" charset="0"/>
                        </a:rPr>
                        <a:t>Kabamba</a:t>
                      </a:r>
                      <a:r>
                        <a:rPr lang="en-US" sz="18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 Military Academy Auditorium. </a:t>
                      </a:r>
                    </a:p>
                    <a:p>
                      <a:pPr lvl="0" algn="just">
                        <a:buFont typeface="Wingdings" pitchFamily="2" charset="2"/>
                        <a:buChar char="v"/>
                      </a:pPr>
                      <a:r>
                        <a:rPr lang="en-US" sz="1800" b="1"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NEC – Construction Works </a:t>
                      </a:r>
                      <a:r>
                        <a:rPr lang="en-US" sz="18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engaged in the construction of the ICT </a:t>
                      </a:r>
                      <a:r>
                        <a:rPr lang="en-US" sz="18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Hub - </a:t>
                      </a:r>
                      <a:r>
                        <a:rPr lang="en-US" sz="1800" kern="1200" dirty="0" err="1" smtClean="0">
                          <a:solidFill>
                            <a:schemeClr val="dk1"/>
                          </a:solidFill>
                          <a:latin typeface="Tahoma" panose="020B0604030504040204" pitchFamily="34" charset="0"/>
                          <a:ea typeface="Tahoma" panose="020B0604030504040204" pitchFamily="34" charset="0"/>
                          <a:cs typeface="Tahoma" panose="020B0604030504040204" pitchFamily="34" charset="0"/>
                        </a:rPr>
                        <a:t>Nakawa</a:t>
                      </a:r>
                      <a:r>
                        <a:rPr lang="en-US" sz="18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 </a:t>
                      </a:r>
                      <a:r>
                        <a:rPr lang="en-US" sz="18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the Sports Facility at Makerere University, Kiira Motors Production </a:t>
                      </a:r>
                      <a:r>
                        <a:rPr lang="en-US" sz="18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Plant. </a:t>
                      </a:r>
                    </a:p>
                    <a:p>
                      <a:pPr lvl="0" algn="just">
                        <a:buFont typeface="Wingdings" pitchFamily="2" charset="2"/>
                        <a:buChar char="v"/>
                      </a:pPr>
                      <a:r>
                        <a:rPr lang="en-US" sz="1800" b="1"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NEC </a:t>
                      </a:r>
                      <a:r>
                        <a:rPr lang="en-US" sz="1800" b="1"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 </a:t>
                      </a:r>
                      <a:r>
                        <a:rPr lang="en-US" sz="1800" b="1" kern="1200" dirty="0" err="1" smtClean="0">
                          <a:solidFill>
                            <a:schemeClr val="dk1"/>
                          </a:solidFill>
                          <a:latin typeface="Tahoma" panose="020B0604030504040204" pitchFamily="34" charset="0"/>
                          <a:ea typeface="Tahoma" panose="020B0604030504040204" pitchFamily="34" charset="0"/>
                          <a:cs typeface="Tahoma" panose="020B0604030504040204" pitchFamily="34" charset="0"/>
                        </a:rPr>
                        <a:t>Katonga</a:t>
                      </a:r>
                      <a:r>
                        <a:rPr lang="en-US" sz="1800" b="1"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 Farm </a:t>
                      </a:r>
                      <a:r>
                        <a:rPr lang="en-US" sz="18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has stocked currently over 500 High breed quality cows and a few Dairy cows. Further NEC completed and stocked </a:t>
                      </a:r>
                      <a:r>
                        <a:rPr lang="en-US" sz="1800" kern="1200" dirty="0" err="1" smtClean="0">
                          <a:solidFill>
                            <a:schemeClr val="dk1"/>
                          </a:solidFill>
                          <a:latin typeface="Tahoma" panose="020B0604030504040204" pitchFamily="34" charset="0"/>
                          <a:ea typeface="Tahoma" panose="020B0604030504040204" pitchFamily="34" charset="0"/>
                          <a:cs typeface="Tahoma" panose="020B0604030504040204" pitchFamily="34" charset="0"/>
                        </a:rPr>
                        <a:t>Kyankwazi</a:t>
                      </a:r>
                      <a:r>
                        <a:rPr lang="en-US" sz="18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 Farm with 450 bulls. </a:t>
                      </a:r>
                    </a:p>
                    <a:p>
                      <a:pPr lvl="0" algn="just">
                        <a:buFont typeface="Wingdings" pitchFamily="2" charset="2"/>
                        <a:buChar char="v"/>
                      </a:pPr>
                      <a:r>
                        <a:rPr lang="en-US" sz="1800" b="1"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NEC AGRO </a:t>
                      </a:r>
                      <a:r>
                        <a:rPr lang="en-US" sz="18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executed the distribution and Marketing of the </a:t>
                      </a:r>
                      <a:r>
                        <a:rPr lang="en-US" sz="1800" kern="1200" dirty="0" err="1" smtClean="0">
                          <a:solidFill>
                            <a:schemeClr val="dk1"/>
                          </a:solidFill>
                          <a:latin typeface="Tahoma" panose="020B0604030504040204" pitchFamily="34" charset="0"/>
                          <a:ea typeface="Tahoma" panose="020B0604030504040204" pitchFamily="34" charset="0"/>
                          <a:cs typeface="Tahoma" panose="020B0604030504040204" pitchFamily="34" charset="0"/>
                        </a:rPr>
                        <a:t>Sukulu</a:t>
                      </a:r>
                      <a:r>
                        <a:rPr lang="en-US" sz="18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 Fertilizers.</a:t>
                      </a:r>
                    </a:p>
                  </a:txBody>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393081537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p:cNvSpPr>
            <a:spLocks noGrp="1"/>
          </p:cNvSpPr>
          <p:nvPr>
            <p:ph type="title"/>
          </p:nvPr>
        </p:nvSpPr>
        <p:spPr>
          <a:xfrm>
            <a:off x="1981200" y="230393"/>
            <a:ext cx="8229600" cy="715962"/>
          </a:xfrm>
        </p:spPr>
        <p:txBody>
          <a:bodyPr/>
          <a:lstStyle/>
          <a:p>
            <a:pPr algn="ctr" eaLnBrk="1" hangingPunct="1"/>
            <a:r>
              <a:rPr lang="en-US" altLang="en-US" b="1" dirty="0" smtClean="0">
                <a:latin typeface="Tahoma" panose="020B0604030504040204" pitchFamily="34" charset="0"/>
                <a:cs typeface="Tahoma" panose="020B0604030504040204" pitchFamily="34" charset="0"/>
              </a:rPr>
              <a:t>NEC UZIMA LTD</a:t>
            </a:r>
          </a:p>
        </p:txBody>
      </p:sp>
      <p:sp>
        <p:nvSpPr>
          <p:cNvPr id="95234" name="Footer Placeholder 1"/>
          <p:cNvSpPr>
            <a:spLocks noGrp="1"/>
          </p:cNvSpPr>
          <p:nvPr>
            <p:ph type="ftr" sz="quarter" idx="11"/>
          </p:nvPr>
        </p:nvSpPr>
        <p:spPr bwMode="auto">
          <a:xfrm>
            <a:off x="2743200" y="5562600"/>
            <a:ext cx="7086600" cy="83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1400">
              <a:solidFill>
                <a:srgbClr val="FFFFFF"/>
              </a:solidFill>
            </a:endParaRPr>
          </a:p>
        </p:txBody>
      </p:sp>
      <p:sp>
        <p:nvSpPr>
          <p:cNvPr id="9523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C8D9404-0237-49EF-A79F-951E3B7B739E}" type="slidenum">
              <a:rPr lang="en-US" altLang="en-US">
                <a:solidFill>
                  <a:srgbClr val="7B9899"/>
                </a:solidFill>
              </a:rPr>
              <a:pPr/>
              <a:t>58</a:t>
            </a:fld>
            <a:endParaRPr lang="en-US" altLang="en-US">
              <a:solidFill>
                <a:srgbClr val="7B9899"/>
              </a:solidFill>
            </a:endParaRPr>
          </a:p>
        </p:txBody>
      </p:sp>
      <p:sp>
        <p:nvSpPr>
          <p:cNvPr id="95236" name="Content Placeholder 2"/>
          <p:cNvSpPr>
            <a:spLocks noGrp="1"/>
          </p:cNvSpPr>
          <p:nvPr>
            <p:ph sz="quarter" idx="1"/>
          </p:nvPr>
        </p:nvSpPr>
        <p:spPr>
          <a:xfrm>
            <a:off x="5867400" y="1143000"/>
            <a:ext cx="4800600" cy="5715000"/>
          </a:xfrm>
        </p:spPr>
        <p:txBody>
          <a:bodyPr/>
          <a:lstStyle/>
          <a:p>
            <a:pPr eaLnBrk="1" hangingPunct="1">
              <a:buFont typeface="Wingdings" panose="05000000000000000000" pitchFamily="2" charset="2"/>
              <a:buChar char="q"/>
            </a:pPr>
            <a:r>
              <a:rPr lang="en-US" altLang="en-US" sz="2000" b="1" dirty="0">
                <a:latin typeface="Times New Roman" panose="02020603050405020304" pitchFamily="18" charset="0"/>
                <a:ea typeface="Calibri" panose="020F0502020204030204" pitchFamily="34" charset="0"/>
                <a:cs typeface="Times New Roman" panose="02020603050405020304" pitchFamily="18" charset="0"/>
              </a:rPr>
              <a:t>NEC UZIMA continues to supply mineral water to UPDF, State House; UPF during COVID ops and some Government agencies</a:t>
            </a:r>
          </a:p>
          <a:p>
            <a:pPr eaLnBrk="1" hangingPunct="1">
              <a:buFont typeface="Wingdings" panose="05000000000000000000" pitchFamily="2" charset="2"/>
              <a:buChar char="q"/>
            </a:pPr>
            <a:endParaRPr lang="en-US" altLang="en-US" sz="16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5237" name="Content Placeholder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143000"/>
            <a:ext cx="40386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8" name="TextBox 9"/>
          <p:cNvSpPr txBox="1">
            <a:spLocks noChangeArrowheads="1"/>
          </p:cNvSpPr>
          <p:nvPr/>
        </p:nvSpPr>
        <p:spPr bwMode="auto">
          <a:xfrm>
            <a:off x="1676400" y="4192271"/>
            <a:ext cx="4114800" cy="646113"/>
          </a:xfrm>
          <a:prstGeom prst="rect">
            <a:avLst/>
          </a:prstGeom>
          <a:noFill/>
          <a:ln>
            <a:noFill/>
          </a:ln>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b="1" dirty="0">
                <a:solidFill>
                  <a:srgbClr val="FF0000"/>
                </a:solidFill>
              </a:rPr>
              <a:t>    </a:t>
            </a:r>
            <a:r>
              <a:rPr lang="en-US" altLang="en-US" b="1" dirty="0" smtClean="0"/>
              <a:t>LAUNCH OF  UZIMA WATER, </a:t>
            </a:r>
          </a:p>
          <a:p>
            <a:r>
              <a:rPr lang="en-US" altLang="en-US" b="1" dirty="0" smtClean="0"/>
              <a:t>                  by C-I-C</a:t>
            </a:r>
            <a:endParaRPr lang="en-US" altLang="en-US" b="1" dirty="0"/>
          </a:p>
        </p:txBody>
      </p:sp>
      <p:pic>
        <p:nvPicPr>
          <p:cNvPr id="95239" name="Picture 9" descr="C:\Users\user\AppData\Local\Microsoft\Windows\Temporary Internet Files\Content.IE5\T106VHDD\IMG_3496.JPG"/>
          <p:cNvPicPr>
            <a:picLocks noChangeAspect="1" noChangeArrowheads="1"/>
          </p:cNvPicPr>
          <p:nvPr/>
        </p:nvPicPr>
        <p:blipFill>
          <a:blip r:embed="rId3">
            <a:extLst>
              <a:ext uri="{28A0092B-C50C-407E-A947-70E740481C1C}">
                <a14:useLocalDpi xmlns:a14="http://schemas.microsoft.com/office/drawing/2010/main" val="0"/>
              </a:ext>
            </a:extLst>
          </a:blip>
          <a:srcRect l="4568" t="54831" r="6543" b="14445"/>
          <a:stretch>
            <a:fillRect/>
          </a:stretch>
        </p:blipFill>
        <p:spPr bwMode="auto">
          <a:xfrm>
            <a:off x="7772400" y="4951414"/>
            <a:ext cx="2706688" cy="144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0" name="Picture 10" descr="C:\Users\user\AppData\Local\Microsoft\Windows\Temporary Internet Files\Content.IE5\C1Z7WDUJ\IMG_3494.JPG"/>
          <p:cNvPicPr>
            <a:picLocks noChangeAspect="1" noChangeArrowheads="1"/>
          </p:cNvPicPr>
          <p:nvPr/>
        </p:nvPicPr>
        <p:blipFill>
          <a:blip r:embed="rId4">
            <a:extLst>
              <a:ext uri="{28A0092B-C50C-407E-A947-70E740481C1C}">
                <a14:useLocalDpi xmlns:a14="http://schemas.microsoft.com/office/drawing/2010/main" val="0"/>
              </a:ext>
            </a:extLst>
          </a:blip>
          <a:srcRect t="24815" r="5833" b="10001"/>
          <a:stretch>
            <a:fillRect/>
          </a:stretch>
        </p:blipFill>
        <p:spPr bwMode="auto">
          <a:xfrm>
            <a:off x="5791200" y="2506663"/>
            <a:ext cx="4687888"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1" name="Picture 7" descr="C:\Users\user\AppData\Local\Microsoft\Windows\Temporary Internet Files\Content.IE5\C1Z7WDUJ\IMG_352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4951413"/>
            <a:ext cx="60198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2011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10747"/>
            <a:ext cx="10515600" cy="596776"/>
          </a:xfrm>
        </p:spPr>
        <p:txBody>
          <a:bodyPr>
            <a:noAutofit/>
          </a:bodyPr>
          <a:lstStyle/>
          <a:p>
            <a:pPr algn="ctr"/>
            <a:r>
              <a:rPr lang="en-US" sz="3600" b="1" dirty="0" smtClean="0">
                <a:latin typeface="Tahoma" panose="020B0604030504040204" pitchFamily="34" charset="0"/>
                <a:ea typeface="Tahoma" panose="020B0604030504040204" pitchFamily="34" charset="0"/>
                <a:cs typeface="Tahoma" panose="020B0604030504040204" pitchFamily="34" charset="0"/>
              </a:rPr>
              <a:t>NEC – UZIMA MINERAL WATER</a:t>
            </a:r>
            <a:endParaRPr lang="en-US" sz="3600" b="1"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2"/>
          </p:nvPr>
        </p:nvSpPr>
        <p:spPr/>
        <p:txBody>
          <a:bodyPr/>
          <a:lstStyle/>
          <a:p>
            <a:fld id="{FC31C739-2422-4EE0-80D0-F8552E44D9D1}" type="slidenum">
              <a:rPr lang="en-US" smtClean="0"/>
              <a:pPr/>
              <a:t>59</a:t>
            </a:fld>
            <a:endParaRPr lang="en-US"/>
          </a:p>
        </p:txBody>
      </p:sp>
      <p:pic>
        <p:nvPicPr>
          <p:cNvPr id="5" name="Picture 4" descr="C:\Users\UZIMA LTD\Desktop\factory new pics\IMG-20200619-WA005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514" y="997528"/>
            <a:ext cx="4892634" cy="4579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93278" y="914399"/>
            <a:ext cx="5760522" cy="466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a:xfrm>
            <a:off x="157348" y="5598759"/>
            <a:ext cx="5079670" cy="5967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smtClean="0">
                <a:latin typeface="Tahoma" panose="020B0604030504040204" pitchFamily="34" charset="0"/>
                <a:ea typeface="Tahoma" panose="020B0604030504040204" pitchFamily="34" charset="0"/>
                <a:cs typeface="Tahoma" panose="020B0604030504040204" pitchFamily="34" charset="0"/>
              </a:rPr>
              <a:t>Aerial View of NEC - UZIMA</a:t>
            </a:r>
            <a:endParaRPr lang="en-US" sz="1800" b="1" dirty="0">
              <a:latin typeface="Tahoma" panose="020B0604030504040204" pitchFamily="34" charset="0"/>
              <a:ea typeface="Tahoma" panose="020B0604030504040204" pitchFamily="34" charset="0"/>
              <a:cs typeface="Tahoma" panose="020B0604030504040204" pitchFamily="34" charset="0"/>
            </a:endParaRPr>
          </a:p>
        </p:txBody>
      </p:sp>
      <p:sp>
        <p:nvSpPr>
          <p:cNvPr id="8" name="Title 1"/>
          <p:cNvSpPr txBox="1">
            <a:spLocks/>
          </p:cNvSpPr>
          <p:nvPr/>
        </p:nvSpPr>
        <p:spPr>
          <a:xfrm>
            <a:off x="5593278" y="5576787"/>
            <a:ext cx="5079670" cy="5967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smtClean="0">
                <a:latin typeface="Tahoma" panose="020B0604030504040204" pitchFamily="34" charset="0"/>
                <a:ea typeface="Tahoma" panose="020B0604030504040204" pitchFamily="34" charset="0"/>
                <a:cs typeface="Tahoma" panose="020B0604030504040204" pitchFamily="34" charset="0"/>
              </a:rPr>
              <a:t>NEC – UZIMA New Production Line</a:t>
            </a:r>
            <a:endParaRPr lang="en-US" sz="18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015352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21846"/>
          </a:xfrm>
        </p:spPr>
        <p:txBody>
          <a:bodyPr>
            <a:normAutofit fontScale="90000"/>
          </a:bodyPr>
          <a:lstStyle/>
          <a:p>
            <a:pPr algn="ctr"/>
            <a:r>
              <a:rPr lang="en-GB" b="1" dirty="0" smtClean="0">
                <a:latin typeface="Tahoma" pitchFamily="34" charset="0"/>
                <a:ea typeface="Tahoma" pitchFamily="34" charset="0"/>
                <a:cs typeface="Tahoma" pitchFamily="34" charset="0"/>
              </a:rPr>
              <a:t>Introduction Cont’d </a:t>
            </a:r>
            <a:endParaRPr lang="en-US" dirty="0"/>
          </a:p>
        </p:txBody>
      </p:sp>
      <p:sp>
        <p:nvSpPr>
          <p:cNvPr id="3" name="Content Placeholder 2"/>
          <p:cNvSpPr>
            <a:spLocks noGrp="1"/>
          </p:cNvSpPr>
          <p:nvPr>
            <p:ph idx="1"/>
          </p:nvPr>
        </p:nvSpPr>
        <p:spPr>
          <a:xfrm>
            <a:off x="319314" y="1103085"/>
            <a:ext cx="11538857" cy="5428344"/>
          </a:xfrm>
        </p:spPr>
        <p:txBody>
          <a:bodyPr>
            <a:normAutofit lnSpcReduction="10000"/>
          </a:bodyPr>
          <a:lstStyle/>
          <a:p>
            <a:pPr>
              <a:buNone/>
            </a:pPr>
            <a:r>
              <a:rPr lang="en-GB" sz="3200" dirty="0" smtClean="0">
                <a:latin typeface="Tahoma" panose="020B0604030504040204" pitchFamily="34" charset="0"/>
                <a:ea typeface="Tahoma" panose="020B0604030504040204" pitchFamily="34" charset="0"/>
                <a:cs typeface="Tahoma" panose="020B0604030504040204" pitchFamily="34" charset="0"/>
              </a:rPr>
              <a:t>The President gave further Directives to the Ministry in line </a:t>
            </a:r>
          </a:p>
          <a:p>
            <a:pPr>
              <a:buNone/>
            </a:pPr>
            <a:r>
              <a:rPr lang="en-GB" sz="3200" dirty="0" smtClean="0">
                <a:latin typeface="Tahoma" panose="020B0604030504040204" pitchFamily="34" charset="0"/>
                <a:ea typeface="Tahoma" panose="020B0604030504040204" pitchFamily="34" charset="0"/>
                <a:cs typeface="Tahoma" panose="020B0604030504040204" pitchFamily="34" charset="0"/>
              </a:rPr>
              <a:t>with the Manifesto Commitments and these were:</a:t>
            </a:r>
            <a:endParaRPr lang="en-US" sz="3200" dirty="0" smtClean="0">
              <a:latin typeface="Tahoma" panose="020B0604030504040204" pitchFamily="34" charset="0"/>
              <a:ea typeface="Tahoma" panose="020B0604030504040204" pitchFamily="34" charset="0"/>
              <a:cs typeface="Tahoma" panose="020B0604030504040204" pitchFamily="34" charset="0"/>
            </a:endParaRPr>
          </a:p>
          <a:p>
            <a:pPr marL="971550" lvl="1" indent="-514350">
              <a:buFont typeface="+mj-lt"/>
              <a:buAutoNum type="arabicPeriod"/>
            </a:pPr>
            <a:r>
              <a:rPr lang="en-GB" sz="2800" dirty="0" smtClean="0">
                <a:latin typeface="Tahoma" panose="020B0604030504040204" pitchFamily="34" charset="0"/>
                <a:ea typeface="Tahoma" panose="020B0604030504040204" pitchFamily="34" charset="0"/>
                <a:cs typeface="Tahoma" panose="020B0604030504040204" pitchFamily="34" charset="0"/>
              </a:rPr>
              <a:t>Relocation of Air force elements to Nakasongola.</a:t>
            </a:r>
          </a:p>
          <a:p>
            <a:pPr marL="971550" lvl="1" indent="-514350">
              <a:buFont typeface="+mj-lt"/>
              <a:buAutoNum type="arabicPeriod"/>
            </a:pPr>
            <a:r>
              <a:rPr lang="en-GB" sz="2800" dirty="0" smtClean="0">
                <a:latin typeface="Tahoma" panose="020B0604030504040204" pitchFamily="34" charset="0"/>
                <a:ea typeface="Tahoma" panose="020B0604030504040204" pitchFamily="34" charset="0"/>
                <a:cs typeface="Tahoma" panose="020B0604030504040204" pitchFamily="34" charset="0"/>
              </a:rPr>
              <a:t>Adequate Provision for Classified Expenditure.</a:t>
            </a:r>
            <a:endParaRPr lang="en-US" sz="2800" dirty="0" smtClean="0">
              <a:latin typeface="Tahoma" panose="020B0604030504040204" pitchFamily="34" charset="0"/>
              <a:ea typeface="Tahoma" panose="020B0604030504040204" pitchFamily="34" charset="0"/>
              <a:cs typeface="Tahoma" panose="020B0604030504040204" pitchFamily="34" charset="0"/>
            </a:endParaRPr>
          </a:p>
          <a:p>
            <a:pPr marL="971550" lvl="1" indent="-514350">
              <a:buFont typeface="+mj-lt"/>
              <a:buAutoNum type="arabicPeriod"/>
            </a:pPr>
            <a:r>
              <a:rPr lang="en-GB" sz="2800" dirty="0" smtClean="0">
                <a:latin typeface="Tahoma" panose="020B0604030504040204" pitchFamily="34" charset="0"/>
                <a:ea typeface="Tahoma" panose="020B0604030504040204" pitchFamily="34" charset="0"/>
                <a:cs typeface="Tahoma" panose="020B0604030504040204" pitchFamily="34" charset="0"/>
              </a:rPr>
              <a:t>Funding for Redevelopment of Luwero Industries.</a:t>
            </a:r>
            <a:endParaRPr lang="en-US" sz="2800" dirty="0" smtClean="0">
              <a:latin typeface="Tahoma" panose="020B0604030504040204" pitchFamily="34" charset="0"/>
              <a:ea typeface="Tahoma" panose="020B0604030504040204" pitchFamily="34" charset="0"/>
              <a:cs typeface="Tahoma" panose="020B0604030504040204" pitchFamily="34" charset="0"/>
            </a:endParaRPr>
          </a:p>
          <a:p>
            <a:pPr marL="971550" lvl="1" indent="-514350">
              <a:buFont typeface="+mj-lt"/>
              <a:buAutoNum type="arabicPeriod"/>
            </a:pPr>
            <a:r>
              <a:rPr lang="en-GB" sz="2800" dirty="0" smtClean="0">
                <a:latin typeface="Tahoma" panose="020B0604030504040204" pitchFamily="34" charset="0"/>
                <a:ea typeface="Tahoma" panose="020B0604030504040204" pitchFamily="34" charset="0"/>
                <a:cs typeface="Tahoma" panose="020B0604030504040204" pitchFamily="34" charset="0"/>
              </a:rPr>
              <a:t>Budget Provision for Adequate Feeding for the Army.</a:t>
            </a:r>
            <a:endParaRPr lang="en-US" sz="2800" dirty="0" smtClean="0">
              <a:latin typeface="Tahoma" panose="020B0604030504040204" pitchFamily="34" charset="0"/>
              <a:ea typeface="Tahoma" panose="020B0604030504040204" pitchFamily="34" charset="0"/>
              <a:cs typeface="Tahoma" panose="020B0604030504040204" pitchFamily="34" charset="0"/>
            </a:endParaRPr>
          </a:p>
          <a:p>
            <a:pPr marL="971550" lvl="1" indent="-514350">
              <a:buFont typeface="+mj-lt"/>
              <a:buAutoNum type="arabicPeriod"/>
            </a:pPr>
            <a:r>
              <a:rPr lang="en-GB" sz="2800" dirty="0" smtClean="0">
                <a:latin typeface="Tahoma" panose="020B0604030504040204" pitchFamily="34" charset="0"/>
                <a:ea typeface="Tahoma" panose="020B0604030504040204" pitchFamily="34" charset="0"/>
                <a:cs typeface="Tahoma" panose="020B0604030504040204" pitchFamily="34" charset="0"/>
              </a:rPr>
              <a:t>Purchase of Uniforms and Boots from Local Manufacturers.</a:t>
            </a:r>
            <a:endParaRPr lang="en-US" sz="2800" dirty="0" smtClean="0">
              <a:latin typeface="Tahoma" panose="020B0604030504040204" pitchFamily="34" charset="0"/>
              <a:ea typeface="Tahoma" panose="020B0604030504040204" pitchFamily="34" charset="0"/>
              <a:cs typeface="Tahoma" panose="020B0604030504040204" pitchFamily="34" charset="0"/>
            </a:endParaRPr>
          </a:p>
          <a:p>
            <a:pPr marL="971550" lvl="1" indent="-514350">
              <a:buFont typeface="+mj-lt"/>
              <a:buAutoNum type="arabicPeriod"/>
            </a:pPr>
            <a:r>
              <a:rPr lang="en-GB" sz="2800" dirty="0" smtClean="0">
                <a:latin typeface="Tahoma" panose="020B0604030504040204" pitchFamily="34" charset="0"/>
                <a:ea typeface="Tahoma" panose="020B0604030504040204" pitchFamily="34" charset="0"/>
                <a:cs typeface="Tahoma" panose="020B0604030504040204" pitchFamily="34" charset="0"/>
              </a:rPr>
              <a:t>Reduce Expenditure on Usage of Air Force Fuel.</a:t>
            </a:r>
            <a:endParaRPr lang="en-US" sz="2800" dirty="0" smtClean="0">
              <a:latin typeface="Tahoma" panose="020B0604030504040204" pitchFamily="34" charset="0"/>
              <a:ea typeface="Tahoma" panose="020B0604030504040204" pitchFamily="34" charset="0"/>
              <a:cs typeface="Tahoma" panose="020B0604030504040204" pitchFamily="34" charset="0"/>
            </a:endParaRPr>
          </a:p>
          <a:p>
            <a:pPr marL="971550" lvl="1" indent="-514350">
              <a:buFont typeface="+mj-lt"/>
              <a:buAutoNum type="arabicPeriod"/>
            </a:pPr>
            <a:r>
              <a:rPr lang="en-GB" sz="2800" dirty="0" smtClean="0">
                <a:latin typeface="Tahoma" panose="020B0604030504040204" pitchFamily="34" charset="0"/>
                <a:ea typeface="Tahoma" panose="020B0604030504040204" pitchFamily="34" charset="0"/>
                <a:cs typeface="Tahoma" panose="020B0604030504040204" pitchFamily="34" charset="0"/>
              </a:rPr>
              <a:t>Installation of Solar Power in Barracks to reduce the Current Electricity Bill.</a:t>
            </a:r>
            <a:endParaRPr lang="en-US" sz="2800" dirty="0" smtClean="0">
              <a:latin typeface="Tahoma" panose="020B0604030504040204" pitchFamily="34" charset="0"/>
              <a:ea typeface="Tahoma" panose="020B0604030504040204" pitchFamily="34" charset="0"/>
              <a:cs typeface="Tahoma" panose="020B0604030504040204" pitchFamily="34" charset="0"/>
            </a:endParaRPr>
          </a:p>
          <a:p>
            <a:pPr marL="971550" lvl="1" indent="-514350">
              <a:buFont typeface="+mj-lt"/>
              <a:buAutoNum type="arabicPeriod"/>
            </a:pPr>
            <a:r>
              <a:rPr lang="en-GB" sz="2800" dirty="0" smtClean="0">
                <a:latin typeface="Tahoma" panose="020B0604030504040204" pitchFamily="34" charset="0"/>
                <a:ea typeface="Tahoma" panose="020B0604030504040204" pitchFamily="34" charset="0"/>
                <a:cs typeface="Tahoma" panose="020B0604030504040204" pitchFamily="34" charset="0"/>
              </a:rPr>
              <a:t>Drilling Boreholes in Barracks to reduce Current Water Bill.</a:t>
            </a:r>
            <a:endParaRPr lang="en-US" sz="2800" dirty="0" smtClean="0">
              <a:latin typeface="Tahoma" panose="020B0604030504040204" pitchFamily="34" charset="0"/>
              <a:ea typeface="Tahoma" panose="020B0604030504040204" pitchFamily="34" charset="0"/>
              <a:cs typeface="Tahoma" panose="020B0604030504040204" pitchFamily="34" charset="0"/>
            </a:endParaRPr>
          </a:p>
          <a:p>
            <a:pPr marL="971550" lvl="1" indent="-514350">
              <a:buFont typeface="+mj-lt"/>
              <a:buAutoNum type="arabicPeriod"/>
            </a:pPr>
            <a:r>
              <a:rPr lang="en-GB" sz="2800" dirty="0" smtClean="0">
                <a:latin typeface="Tahoma" panose="020B0604030504040204" pitchFamily="34" charset="0"/>
                <a:ea typeface="Tahoma" panose="020B0604030504040204" pitchFamily="34" charset="0"/>
                <a:cs typeface="Tahoma" panose="020B0604030504040204" pitchFamily="34" charset="0"/>
              </a:rPr>
              <a:t>Development of the National Military Referral Hospital.</a:t>
            </a:r>
            <a:endParaRPr lang="en-US" sz="2800" dirty="0" smtClean="0">
              <a:latin typeface="Tahoma" panose="020B0604030504040204" pitchFamily="34" charset="0"/>
              <a:ea typeface="Tahoma" panose="020B0604030504040204" pitchFamily="34" charset="0"/>
              <a:cs typeface="Tahoma" panose="020B0604030504040204" pitchFamily="34" charset="0"/>
            </a:endParaRPr>
          </a:p>
          <a:p>
            <a:pPr>
              <a:buNone/>
            </a:pPr>
            <a:endParaRPr lang="en-GB" dirty="0" smtClean="0"/>
          </a:p>
          <a:p>
            <a:pPr>
              <a:buNone/>
            </a:pPr>
            <a:endParaRPr lang="en-US" dirty="0"/>
          </a:p>
        </p:txBody>
      </p:sp>
      <p:sp>
        <p:nvSpPr>
          <p:cNvPr id="4" name="Slide Number Placeholder 3"/>
          <p:cNvSpPr>
            <a:spLocks noGrp="1"/>
          </p:cNvSpPr>
          <p:nvPr>
            <p:ph type="sldNum" sz="quarter" idx="12"/>
          </p:nvPr>
        </p:nvSpPr>
        <p:spPr/>
        <p:txBody>
          <a:bodyPr/>
          <a:lstStyle/>
          <a:p>
            <a:fld id="{FC31C739-2422-4EE0-80D0-F8552E44D9D1}" type="slidenum">
              <a:rPr lang="en-US" smtClean="0"/>
              <a:pPr/>
              <a:t>6</a:t>
            </a:fld>
            <a:endParaRPr lang="en-US"/>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Title 2"/>
          <p:cNvSpPr>
            <a:spLocks noGrp="1"/>
          </p:cNvSpPr>
          <p:nvPr>
            <p:ph type="ctrTitle"/>
          </p:nvPr>
        </p:nvSpPr>
        <p:spPr>
          <a:xfrm>
            <a:off x="2209800" y="0"/>
            <a:ext cx="7772400" cy="762000"/>
          </a:xfrm>
        </p:spPr>
        <p:txBody>
          <a:bodyPr>
            <a:normAutofit/>
          </a:bodyPr>
          <a:lstStyle/>
          <a:p>
            <a:r>
              <a:rPr lang="en-US" altLang="en-US" sz="4000" b="1" dirty="0" smtClean="0">
                <a:latin typeface="Tahoma" panose="020B0604030504040204" pitchFamily="34" charset="0"/>
                <a:ea typeface="Tahoma" panose="020B0604030504040204" pitchFamily="34" charset="0"/>
                <a:cs typeface="Tahoma" panose="020B0604030504040204" pitchFamily="34" charset="0"/>
              </a:rPr>
              <a:t>NEC CARPENTRY</a:t>
            </a:r>
            <a:endParaRPr lang="en-US" altLang="en-US" sz="4000" dirty="0" smtClean="0">
              <a:latin typeface="Tahoma" panose="020B0604030504040204" pitchFamily="34" charset="0"/>
              <a:ea typeface="Tahoma" panose="020B0604030504040204" pitchFamily="34" charset="0"/>
              <a:cs typeface="Tahoma" panose="020B0604030504040204" pitchFamily="34" charset="0"/>
            </a:endParaRPr>
          </a:p>
        </p:txBody>
      </p:sp>
      <p:sp>
        <p:nvSpPr>
          <p:cNvPr id="183299" name="Rectangle 3"/>
          <p:cNvSpPr>
            <a:spLocks noChangeArrowheads="1"/>
          </p:cNvSpPr>
          <p:nvPr/>
        </p:nvSpPr>
        <p:spPr bwMode="auto">
          <a:xfrm>
            <a:off x="1600200" y="346075"/>
            <a:ext cx="8991600"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dirty="0"/>
          </a:p>
          <a:p>
            <a:r>
              <a:rPr lang="en-US" altLang="en-US" sz="2400" dirty="0">
                <a:latin typeface="Times New Roman" panose="02020603050405020304" pitchFamily="18" charset="0"/>
                <a:cs typeface="Times New Roman" panose="02020603050405020304" pitchFamily="18" charset="0"/>
              </a:rPr>
              <a:t>The factory has capacity to produce a range of hardwood, softwood and composite carpentry products.. </a:t>
            </a:r>
          </a:p>
          <a:p>
            <a:endParaRPr lang="en-US" altLang="en-US" sz="2400" dirty="0">
              <a:latin typeface="Times New Roman" panose="02020603050405020304" pitchFamily="18" charset="0"/>
              <a:cs typeface="Times New Roman" panose="02020603050405020304" pitchFamily="18" charset="0"/>
            </a:endParaRPr>
          </a:p>
          <a:p>
            <a:endParaRPr lang="en-US" altLang="en-US" sz="2400" dirty="0">
              <a:latin typeface="Times New Roman" panose="02020603050405020304" pitchFamily="18" charset="0"/>
              <a:cs typeface="Times New Roman" panose="02020603050405020304" pitchFamily="18" charset="0"/>
            </a:endParaRPr>
          </a:p>
        </p:txBody>
      </p:sp>
      <p:pic>
        <p:nvPicPr>
          <p:cNvPr id="183300" name="Picture 2" descr="H:\Company Photoes\Carpentry\DSC04209.JPG"/>
          <p:cNvPicPr>
            <a:picLocks noChangeAspect="1" noChangeArrowheads="1"/>
          </p:cNvPicPr>
          <p:nvPr/>
        </p:nvPicPr>
        <p:blipFill>
          <a:blip r:embed="rId2">
            <a:extLst>
              <a:ext uri="{28A0092B-C50C-407E-A947-70E740481C1C}">
                <a14:useLocalDpi xmlns:a14="http://schemas.microsoft.com/office/drawing/2010/main" val="0"/>
              </a:ext>
            </a:extLst>
          </a:blip>
          <a:srcRect l="16949"/>
          <a:stretch>
            <a:fillRect/>
          </a:stretch>
        </p:blipFill>
        <p:spPr bwMode="auto">
          <a:xfrm>
            <a:off x="6086476" y="1287464"/>
            <a:ext cx="4429125" cy="294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02" name="Picture 3" descr="C:\Users\user\Desktop\Assignment-MD\Carpentry Products\P106041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6875" y="3810000"/>
            <a:ext cx="45974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03"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38876" y="3675064"/>
            <a:ext cx="4276725" cy="318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p:nvPr/>
        </p:nvPicPr>
        <p:blipFill>
          <a:blip r:embed="rId5"/>
          <a:srcRect/>
          <a:stretch>
            <a:fillRect/>
          </a:stretch>
        </p:blipFill>
        <p:spPr bwMode="auto">
          <a:xfrm>
            <a:off x="1600200" y="1478280"/>
            <a:ext cx="4486276" cy="2331719"/>
          </a:xfrm>
          <a:prstGeom prst="rect">
            <a:avLst/>
          </a:prstGeom>
          <a:noFill/>
          <a:ln w="9525">
            <a:noFill/>
            <a:miter lim="800000"/>
            <a:headEnd/>
            <a:tailEnd/>
          </a:ln>
        </p:spPr>
      </p:pic>
    </p:spTree>
    <p:extLst>
      <p:ext uri="{BB962C8B-B14F-4D97-AF65-F5344CB8AC3E}">
        <p14:creationId xmlns:p14="http://schemas.microsoft.com/office/powerpoint/2010/main" val="3489452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itle 2"/>
          <p:cNvSpPr>
            <a:spLocks noGrp="1"/>
          </p:cNvSpPr>
          <p:nvPr>
            <p:ph type="ctrTitle"/>
          </p:nvPr>
        </p:nvSpPr>
        <p:spPr>
          <a:xfrm>
            <a:off x="2209800" y="76200"/>
            <a:ext cx="7772400" cy="457200"/>
          </a:xfrm>
        </p:spPr>
        <p:txBody>
          <a:bodyPr>
            <a:normAutofit fontScale="90000"/>
          </a:bodyPr>
          <a:lstStyle/>
          <a:p>
            <a:r>
              <a:rPr lang="en-US" altLang="en-US" dirty="0" smtClean="0"/>
              <a:t/>
            </a:r>
            <a:br>
              <a:rPr lang="en-US" altLang="en-US" dirty="0" smtClean="0"/>
            </a:br>
            <a:r>
              <a:rPr lang="en-US" altLang="en-US" sz="3600" b="1" dirty="0"/>
              <a:t>Carpentry Products</a:t>
            </a:r>
            <a:endParaRPr lang="en-US" altLang="en-US" dirty="0" smtClean="0"/>
          </a:p>
        </p:txBody>
      </p:sp>
      <p:sp>
        <p:nvSpPr>
          <p:cNvPr id="186371" name="Rectangle 3"/>
          <p:cNvSpPr>
            <a:spLocks noChangeArrowheads="1"/>
          </p:cNvSpPr>
          <p:nvPr/>
        </p:nvSpPr>
        <p:spPr bwMode="auto">
          <a:xfrm>
            <a:off x="1676400" y="152401"/>
            <a:ext cx="4495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a:p>
            <a:endParaRPr lang="en-US" altLang="en-US"/>
          </a:p>
          <a:p>
            <a:endParaRPr lang="en-US" altLang="en-US"/>
          </a:p>
        </p:txBody>
      </p:sp>
      <p:pic>
        <p:nvPicPr>
          <p:cNvPr id="186372" name="Picture 4" descr="E:\thumb_IMG_6700_10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2926" y="463550"/>
            <a:ext cx="489267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3" name="Picture 6"/>
          <p:cNvPicPr>
            <a:picLocks noChangeAspect="1"/>
          </p:cNvPicPr>
          <p:nvPr/>
        </p:nvPicPr>
        <p:blipFill>
          <a:blip r:embed="rId3">
            <a:extLst>
              <a:ext uri="{28A0092B-C50C-407E-A947-70E740481C1C}">
                <a14:useLocalDpi xmlns:a14="http://schemas.microsoft.com/office/drawing/2010/main" val="0"/>
              </a:ext>
            </a:extLst>
          </a:blip>
          <a:srcRect t="9264"/>
          <a:stretch>
            <a:fillRect/>
          </a:stretch>
        </p:blipFill>
        <p:spPr bwMode="auto">
          <a:xfrm>
            <a:off x="1660526" y="463550"/>
            <a:ext cx="3978275"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4"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57351" y="3968750"/>
            <a:ext cx="5141913"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5"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4157664"/>
            <a:ext cx="3962400" cy="261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55799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63472" y="5619776"/>
            <a:ext cx="4404391" cy="599808"/>
          </a:xfrm>
        </p:spPr>
        <p:txBody>
          <a:bodyPr>
            <a:normAutofit/>
          </a:bodyPr>
          <a:lstStyle/>
          <a:p>
            <a:r>
              <a:rPr lang="en-US" sz="2700" b="1" dirty="0" smtClean="0">
                <a:latin typeface="Andalus" pitchFamily="18" charset="-78"/>
                <a:cs typeface="Andalus" pitchFamily="18" charset="-78"/>
              </a:rPr>
              <a:t>NEC Kiira Motors Site </a:t>
            </a:r>
            <a:endParaRPr lang="en-US" sz="2000" b="1" dirty="0">
              <a:latin typeface="Andalus" pitchFamily="18" charset="-78"/>
              <a:cs typeface="Andalus" pitchFamily="18" charset="-78"/>
            </a:endParaRPr>
          </a:p>
        </p:txBody>
      </p:sp>
      <p:sp>
        <p:nvSpPr>
          <p:cNvPr id="6" name="Slide Number Placeholder 5"/>
          <p:cNvSpPr>
            <a:spLocks noGrp="1"/>
          </p:cNvSpPr>
          <p:nvPr>
            <p:ph type="sldNum" sz="quarter" idx="12"/>
          </p:nvPr>
        </p:nvSpPr>
        <p:spPr/>
        <p:txBody>
          <a:bodyPr/>
          <a:lstStyle/>
          <a:p>
            <a:fld id="{FC31C739-2422-4EE0-80D0-F8552E44D9D1}" type="slidenum">
              <a:rPr lang="en-US" smtClean="0"/>
              <a:pPr/>
              <a:t>62</a:t>
            </a:fld>
            <a:endParaRPr lang="en-US"/>
          </a:p>
        </p:txBody>
      </p:sp>
      <p:sp>
        <p:nvSpPr>
          <p:cNvPr id="10" name="Title 1"/>
          <p:cNvSpPr txBox="1">
            <a:spLocks/>
          </p:cNvSpPr>
          <p:nvPr/>
        </p:nvSpPr>
        <p:spPr>
          <a:xfrm>
            <a:off x="509034" y="259307"/>
            <a:ext cx="10989825" cy="677918"/>
          </a:xfrm>
          <a:prstGeom prst="rect">
            <a:avLst/>
          </a:prstGeom>
        </p:spPr>
        <p:txBody>
          <a:bodyPr vert="horz" lIns="91440" tIns="45720" rIns="91440" bIns="45720" rtlCol="0" anchor="ctr">
            <a:normAutofit fontScale="3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b="1" dirty="0" smtClean="0">
                <a:latin typeface="Andalus" pitchFamily="18" charset="-78"/>
                <a:cs typeface="Andalus" pitchFamily="18" charset="-78"/>
              </a:rPr>
              <a:t>NEC Works</a:t>
            </a:r>
            <a:r>
              <a:rPr lang="en-US" sz="12000" b="1" dirty="0" smtClean="0">
                <a:latin typeface="Andalus" pitchFamily="18" charset="-78"/>
                <a:cs typeface="Andalus" pitchFamily="18" charset="-78"/>
              </a:rPr>
              <a:t/>
            </a:r>
            <a:br>
              <a:rPr lang="en-US" sz="12000" b="1" dirty="0" smtClean="0">
                <a:latin typeface="Andalus" pitchFamily="18" charset="-78"/>
                <a:cs typeface="Andalus" pitchFamily="18" charset="-78"/>
              </a:rPr>
            </a:br>
            <a:endParaRPr lang="en-US" b="1" dirty="0">
              <a:latin typeface="Andalus" pitchFamily="18" charset="-78"/>
              <a:cs typeface="Andalus" pitchFamily="18" charset="-78"/>
            </a:endParaRPr>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l="6519" t="13245" b="12251"/>
          <a:stretch>
            <a:fillRect/>
          </a:stretch>
        </p:blipFill>
        <p:spPr bwMode="auto">
          <a:xfrm>
            <a:off x="215900" y="1054099"/>
            <a:ext cx="5543632" cy="4206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C:\Users\USER\Desktop\new pics\IMG-20210430-WA0043.jpg"/>
          <p:cNvPicPr/>
          <p:nvPr/>
        </p:nvPicPr>
        <p:blipFill>
          <a:blip r:embed="rId3">
            <a:extLst>
              <a:ext uri="{28A0092B-C50C-407E-A947-70E740481C1C}">
                <a14:useLocalDpi xmlns:a14="http://schemas.microsoft.com/office/drawing/2010/main" val="0"/>
              </a:ext>
            </a:extLst>
          </a:blip>
          <a:srcRect/>
          <a:stretch>
            <a:fillRect/>
          </a:stretch>
        </p:blipFill>
        <p:spPr bwMode="auto">
          <a:xfrm>
            <a:off x="5987845" y="1054098"/>
            <a:ext cx="5633884" cy="4206669"/>
          </a:xfrm>
          <a:prstGeom prst="rect">
            <a:avLst/>
          </a:prstGeom>
          <a:noFill/>
          <a:ln>
            <a:noFill/>
          </a:ln>
        </p:spPr>
      </p:pic>
    </p:spTree>
    <p:extLst>
      <p:ext uri="{BB962C8B-B14F-4D97-AF65-F5344CB8AC3E}">
        <p14:creationId xmlns:p14="http://schemas.microsoft.com/office/powerpoint/2010/main" val="176858860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043160" cy="578772"/>
          </a:xfrm>
        </p:spPr>
        <p:txBody>
          <a:bodyPr>
            <a:noAutofit/>
          </a:bodyPr>
          <a:lstStyle/>
          <a:p>
            <a:pPr algn="ctr"/>
            <a:r>
              <a:rPr lang="en-US" sz="3200" b="1" dirty="0" smtClean="0">
                <a:latin typeface="Tahoma" panose="020B0604030504040204" pitchFamily="34" charset="0"/>
                <a:ea typeface="Tahoma" panose="020B0604030504040204" pitchFamily="34" charset="0"/>
                <a:cs typeface="Tahoma" panose="020B0604030504040204" pitchFamily="34" charset="0"/>
              </a:rPr>
              <a:t>Joint Venture between NEC &amp; Kiira Motors </a:t>
            </a:r>
            <a:endParaRPr lang="en-US" sz="3200" b="1"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2"/>
          </p:nvPr>
        </p:nvSpPr>
        <p:spPr/>
        <p:txBody>
          <a:bodyPr/>
          <a:lstStyle/>
          <a:p>
            <a:fld id="{FC31C739-2422-4EE0-80D0-F8552E44D9D1}" type="slidenum">
              <a:rPr lang="en-US" smtClean="0"/>
              <a:pPr/>
              <a:t>63</a:t>
            </a:fld>
            <a:endParaRPr lang="en-US"/>
          </a:p>
        </p:txBody>
      </p:sp>
      <p:pic>
        <p:nvPicPr>
          <p:cNvPr id="5" name="Picture 4" descr="C:\Users\USER\Desktop\new pics\IMG-20210430-WA0023.jpg"/>
          <p:cNvPicPr/>
          <p:nvPr/>
        </p:nvPicPr>
        <p:blipFill>
          <a:blip r:embed="rId2">
            <a:extLst>
              <a:ext uri="{28A0092B-C50C-407E-A947-70E740481C1C}">
                <a14:useLocalDpi xmlns:a14="http://schemas.microsoft.com/office/drawing/2010/main" val="0"/>
              </a:ext>
            </a:extLst>
          </a:blip>
          <a:srcRect/>
          <a:stretch>
            <a:fillRect/>
          </a:stretch>
        </p:blipFill>
        <p:spPr bwMode="auto">
          <a:xfrm>
            <a:off x="1129202" y="1283110"/>
            <a:ext cx="5050371" cy="3893574"/>
          </a:xfrm>
          <a:prstGeom prst="rect">
            <a:avLst/>
          </a:prstGeom>
          <a:noFill/>
          <a:ln>
            <a:noFill/>
          </a:ln>
        </p:spPr>
      </p:pic>
      <p:pic>
        <p:nvPicPr>
          <p:cNvPr id="6" name="Picture 5" descr="C:\Users\USER\Desktop\new pics\IMG-20210430-WA0028.jpg"/>
          <p:cNvPicPr/>
          <p:nvPr/>
        </p:nvPicPr>
        <p:blipFill>
          <a:blip r:embed="rId3">
            <a:extLst>
              <a:ext uri="{28A0092B-C50C-407E-A947-70E740481C1C}">
                <a14:useLocalDpi xmlns:a14="http://schemas.microsoft.com/office/drawing/2010/main" val="0"/>
              </a:ext>
            </a:extLst>
          </a:blip>
          <a:srcRect/>
          <a:stretch>
            <a:fillRect/>
          </a:stretch>
        </p:blipFill>
        <p:spPr bwMode="auto">
          <a:xfrm>
            <a:off x="6626685" y="1283110"/>
            <a:ext cx="4727115" cy="3893574"/>
          </a:xfrm>
          <a:prstGeom prst="rect">
            <a:avLst/>
          </a:prstGeom>
          <a:noFill/>
          <a:ln>
            <a:noFill/>
          </a:ln>
        </p:spPr>
      </p:pic>
      <p:sp>
        <p:nvSpPr>
          <p:cNvPr id="8" name="Rectangle 7"/>
          <p:cNvSpPr/>
          <p:nvPr/>
        </p:nvSpPr>
        <p:spPr>
          <a:xfrm>
            <a:off x="7120328" y="5331230"/>
            <a:ext cx="3973823" cy="646331"/>
          </a:xfrm>
          <a:prstGeom prst="rect">
            <a:avLst/>
          </a:prstGeom>
        </p:spPr>
        <p:txBody>
          <a:bodyPr wrap="square">
            <a:spAutoFit/>
          </a:bodyPr>
          <a:lstStyle/>
          <a:p>
            <a:pPr algn="ctr"/>
            <a:r>
              <a:rPr lang="en-US" sz="3600" dirty="0" smtClean="0"/>
              <a:t> </a:t>
            </a:r>
            <a:r>
              <a:rPr lang="en-US" sz="2800" b="1" dirty="0" smtClean="0">
                <a:latin typeface="Tahoma" panose="020B0604030504040204" pitchFamily="34" charset="0"/>
                <a:ea typeface="Tahoma" panose="020B0604030504040204" pitchFamily="34" charset="0"/>
                <a:cs typeface="Tahoma" panose="020B0604030504040204" pitchFamily="34" charset="0"/>
              </a:rPr>
              <a:t>Interior Design</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9" name="Rectangle 8"/>
          <p:cNvSpPr/>
          <p:nvPr/>
        </p:nvSpPr>
        <p:spPr>
          <a:xfrm>
            <a:off x="2155082" y="5291046"/>
            <a:ext cx="2965877" cy="523220"/>
          </a:xfrm>
          <a:prstGeom prst="rect">
            <a:avLst/>
          </a:prstGeom>
        </p:spPr>
        <p:txBody>
          <a:bodyPr wrap="none">
            <a:spAutoFit/>
          </a:bodyPr>
          <a:lstStyle/>
          <a:p>
            <a:r>
              <a:rPr lang="en-US" sz="2800" b="1" dirty="0" smtClean="0">
                <a:latin typeface="Tahoma" panose="020B0604030504040204" pitchFamily="34" charset="0"/>
                <a:ea typeface="Tahoma" panose="020B0604030504040204" pitchFamily="34" charset="0"/>
                <a:cs typeface="Tahoma" panose="020B0604030504040204" pitchFamily="34" charset="0"/>
              </a:rPr>
              <a:t>Exterior Design</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5978229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10747"/>
            <a:ext cx="10515600" cy="608652"/>
          </a:xfrm>
        </p:spPr>
        <p:txBody>
          <a:bodyPr>
            <a:normAutofit/>
          </a:bodyPr>
          <a:lstStyle/>
          <a:p>
            <a:pPr algn="ctr"/>
            <a:r>
              <a:rPr lang="en-US" sz="3200" b="1" dirty="0" smtClean="0">
                <a:latin typeface="Tahoma" panose="020B0604030504040204" pitchFamily="34" charset="0"/>
                <a:ea typeface="Tahoma" panose="020B0604030504040204" pitchFamily="34" charset="0"/>
                <a:cs typeface="Tahoma" panose="020B0604030504040204" pitchFamily="34" charset="0"/>
              </a:rPr>
              <a:t>NEC – CONSTRUCTION WORKS</a:t>
            </a:r>
            <a:endParaRPr lang="en-US" sz="3200" b="1"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2"/>
          </p:nvPr>
        </p:nvSpPr>
        <p:spPr/>
        <p:txBody>
          <a:bodyPr/>
          <a:lstStyle/>
          <a:p>
            <a:fld id="{FC31C739-2422-4EE0-80D0-F8552E44D9D1}" type="slidenum">
              <a:rPr lang="en-US" smtClean="0"/>
              <a:pPr/>
              <a:t>64</a:t>
            </a:fld>
            <a:endParaRPr lang="en-US"/>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351" y="1151906"/>
            <a:ext cx="447992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a:xfrm>
            <a:off x="838200" y="4974276"/>
            <a:ext cx="4017076" cy="608652"/>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smtClean="0">
                <a:latin typeface="Tahoma" panose="020B0604030504040204" pitchFamily="34" charset="0"/>
                <a:ea typeface="Tahoma" panose="020B0604030504040204" pitchFamily="34" charset="0"/>
                <a:cs typeface="Tahoma" panose="020B0604030504040204" pitchFamily="34" charset="0"/>
              </a:rPr>
              <a:t>NEC Railway Works along </a:t>
            </a:r>
            <a:r>
              <a:rPr lang="en-US" altLang="en-US" sz="3200" b="1" dirty="0" err="1">
                <a:latin typeface="Tahoma" panose="020B0604030504040204" pitchFamily="34" charset="0"/>
                <a:ea typeface="Tahoma" panose="020B0604030504040204" pitchFamily="34" charset="0"/>
                <a:cs typeface="Tahoma" panose="020B0604030504040204" pitchFamily="34" charset="0"/>
              </a:rPr>
              <a:t>Malaba</a:t>
            </a:r>
            <a:r>
              <a:rPr lang="en-US" altLang="en-US" sz="3200" b="1" dirty="0">
                <a:latin typeface="Tahoma" panose="020B0604030504040204" pitchFamily="34" charset="0"/>
                <a:ea typeface="Tahoma" panose="020B0604030504040204" pitchFamily="34" charset="0"/>
                <a:cs typeface="Tahoma" panose="020B0604030504040204" pitchFamily="34" charset="0"/>
              </a:rPr>
              <a:t> -</a:t>
            </a:r>
            <a:r>
              <a:rPr lang="en-US" altLang="en-US" sz="3200" b="1" dirty="0" err="1">
                <a:latin typeface="Tahoma" panose="020B0604030504040204" pitchFamily="34" charset="0"/>
                <a:ea typeface="Tahoma" panose="020B0604030504040204" pitchFamily="34" charset="0"/>
                <a:cs typeface="Tahoma" panose="020B0604030504040204" pitchFamily="34" charset="0"/>
              </a:rPr>
              <a:t>Busolwe</a:t>
            </a:r>
            <a:r>
              <a:rPr lang="en-US" altLang="en-US" sz="3200" b="1" dirty="0">
                <a:latin typeface="Tahoma" panose="020B0604030504040204" pitchFamily="34" charset="0"/>
                <a:ea typeface="Tahoma" panose="020B0604030504040204" pitchFamily="34" charset="0"/>
                <a:cs typeface="Tahoma" panose="020B0604030504040204" pitchFamily="34" charset="0"/>
              </a:rPr>
              <a:t> </a:t>
            </a:r>
            <a:r>
              <a:rPr lang="en-US" altLang="en-US" sz="3200" b="1" dirty="0" smtClean="0">
                <a:latin typeface="Tahoma" panose="020B0604030504040204" pitchFamily="34" charset="0"/>
                <a:ea typeface="Tahoma" panose="020B0604030504040204" pitchFamily="34" charset="0"/>
                <a:cs typeface="Tahoma" panose="020B0604030504040204" pitchFamily="34" charset="0"/>
              </a:rPr>
              <a:t> </a:t>
            </a:r>
            <a:r>
              <a:rPr lang="en-US" sz="3200" b="1" dirty="0" smtClean="0">
                <a:latin typeface="Tahoma" panose="020B0604030504040204" pitchFamily="34" charset="0"/>
                <a:ea typeface="Tahoma" panose="020B0604030504040204" pitchFamily="34" charset="0"/>
                <a:cs typeface="Tahoma" panose="020B0604030504040204" pitchFamily="34" charset="0"/>
              </a:rPr>
              <a:t> </a:t>
            </a:r>
            <a:endParaRPr lang="en-US" sz="3200" b="1" dirty="0">
              <a:latin typeface="Tahoma" panose="020B0604030504040204" pitchFamily="34" charset="0"/>
              <a:ea typeface="Tahoma" panose="020B0604030504040204" pitchFamily="34" charset="0"/>
              <a:cs typeface="Tahoma" panose="020B0604030504040204" pitchFamily="34" charset="0"/>
            </a:endParaRPr>
          </a:p>
        </p:txBody>
      </p:sp>
      <p:pic>
        <p:nvPicPr>
          <p:cNvPr id="8"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27320" y="1333183"/>
            <a:ext cx="6095999" cy="3476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5462787" y="5093936"/>
            <a:ext cx="6032421" cy="430887"/>
          </a:xfrm>
          <a:prstGeom prst="rect">
            <a:avLst/>
          </a:prstGeom>
        </p:spPr>
        <p:txBody>
          <a:bodyPr wrap="none">
            <a:spAutoFit/>
          </a:bodyPr>
          <a:lstStyle/>
          <a:p>
            <a:pPr algn="ctr"/>
            <a:r>
              <a:rPr lang="en-US" sz="2200" b="1" dirty="0" smtClean="0">
                <a:latin typeface="Tahoma" panose="020B0604030504040204" pitchFamily="34" charset="0"/>
                <a:ea typeface="Tahoma" panose="020B0604030504040204" pitchFamily="34" charset="0"/>
                <a:cs typeface="Tahoma" panose="020B0604030504040204" pitchFamily="34" charset="0"/>
              </a:rPr>
              <a:t>NEC Railway clearing along</a:t>
            </a:r>
            <a:r>
              <a:rPr lang="en-US" altLang="en-US" sz="2200" b="1" dirty="0" smtClean="0">
                <a:latin typeface="Tahoma" panose="020B0604030504040204" pitchFamily="34" charset="0"/>
                <a:ea typeface="Tahoma" panose="020B0604030504040204" pitchFamily="34" charset="0"/>
                <a:cs typeface="Tahoma" panose="020B0604030504040204" pitchFamily="34" charset="0"/>
              </a:rPr>
              <a:t>  Tororo-</a:t>
            </a:r>
            <a:r>
              <a:rPr lang="en-US" altLang="en-US" sz="2200" b="1" dirty="0" err="1" smtClean="0">
                <a:latin typeface="Tahoma" panose="020B0604030504040204" pitchFamily="34" charset="0"/>
                <a:ea typeface="Tahoma" panose="020B0604030504040204" pitchFamily="34" charset="0"/>
                <a:cs typeface="Tahoma" panose="020B0604030504040204" pitchFamily="34" charset="0"/>
              </a:rPr>
              <a:t>Gulu</a:t>
            </a:r>
            <a:r>
              <a:rPr lang="en-US" sz="2200" b="1" dirty="0" smtClean="0">
                <a:latin typeface="Tahoma" panose="020B0604030504040204" pitchFamily="34" charset="0"/>
                <a:ea typeface="Tahoma" panose="020B0604030504040204" pitchFamily="34" charset="0"/>
                <a:cs typeface="Tahoma" panose="020B0604030504040204" pitchFamily="34" charset="0"/>
              </a:rPr>
              <a:t> </a:t>
            </a:r>
            <a:endParaRPr lang="en-US" sz="22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5478399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3" name="Footer Placeholder 1"/>
          <p:cNvSpPr>
            <a:spLocks noGrp="1"/>
          </p:cNvSpPr>
          <p:nvPr>
            <p:ph type="ftr" sz="quarter" idx="11"/>
          </p:nvPr>
        </p:nvSpPr>
        <p:spPr bwMode="auto">
          <a:xfrm>
            <a:off x="4524375" y="5702300"/>
            <a:ext cx="3429000" cy="2730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557213" indent="-214313">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857250" indent="-17145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200150" indent="-17145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1543050" indent="-171450">
              <a:spcBef>
                <a:spcPct val="20000"/>
              </a:spcBef>
              <a:buClr>
                <a:srgbClr val="8FB08C"/>
              </a:buClr>
              <a:buChar char="•"/>
              <a:defRPr sz="2000">
                <a:solidFill>
                  <a:schemeClr val="tx1"/>
                </a:solidFill>
                <a:latin typeface="Georgia" panose="02040502050405020303" pitchFamily="18" charset="0"/>
              </a:defRPr>
            </a:lvl5pPr>
            <a:lvl6pPr marL="2000250" indent="-171450" eaLnBrk="0" fontAlgn="base" hangingPunct="0">
              <a:spcBef>
                <a:spcPct val="20000"/>
              </a:spcBef>
              <a:spcAft>
                <a:spcPct val="0"/>
              </a:spcAft>
              <a:buClr>
                <a:srgbClr val="8FB08C"/>
              </a:buClr>
              <a:buChar char="•"/>
              <a:defRPr sz="2000">
                <a:solidFill>
                  <a:schemeClr val="tx1"/>
                </a:solidFill>
                <a:latin typeface="Georgia" panose="02040502050405020303" pitchFamily="18" charset="0"/>
              </a:defRPr>
            </a:lvl6pPr>
            <a:lvl7pPr marL="2457450" indent="-171450" eaLnBrk="0" fontAlgn="base" hangingPunct="0">
              <a:spcBef>
                <a:spcPct val="20000"/>
              </a:spcBef>
              <a:spcAft>
                <a:spcPct val="0"/>
              </a:spcAft>
              <a:buClr>
                <a:srgbClr val="8FB08C"/>
              </a:buClr>
              <a:buChar char="•"/>
              <a:defRPr sz="2000">
                <a:solidFill>
                  <a:schemeClr val="tx1"/>
                </a:solidFill>
                <a:latin typeface="Georgia" panose="02040502050405020303" pitchFamily="18" charset="0"/>
              </a:defRPr>
            </a:lvl7pPr>
            <a:lvl8pPr marL="2914650" indent="-171450" eaLnBrk="0" fontAlgn="base" hangingPunct="0">
              <a:spcBef>
                <a:spcPct val="20000"/>
              </a:spcBef>
              <a:spcAft>
                <a:spcPct val="0"/>
              </a:spcAft>
              <a:buClr>
                <a:srgbClr val="8FB08C"/>
              </a:buClr>
              <a:buChar char="•"/>
              <a:defRPr sz="2000">
                <a:solidFill>
                  <a:schemeClr val="tx1"/>
                </a:solidFill>
                <a:latin typeface="Georgia" panose="02040502050405020303" pitchFamily="18" charset="0"/>
              </a:defRPr>
            </a:lvl8pPr>
            <a:lvl9pPr marL="3371850" indent="-171450" eaLnBrk="0" fontAlgn="base" hangingPunct="0">
              <a:spcBef>
                <a:spcPct val="20000"/>
              </a:spcBef>
              <a:spcAft>
                <a:spcPct val="0"/>
              </a:spcAft>
              <a:buClr>
                <a:srgbClr val="8FB08C"/>
              </a:buClr>
              <a:buChar char="•"/>
              <a:defRPr sz="2000">
                <a:solidFill>
                  <a:schemeClr val="tx1"/>
                </a:solidFill>
                <a:latin typeface="Georgia" panose="02040502050405020303" pitchFamily="18" charset="0"/>
              </a:defRPr>
            </a:lvl9pPr>
          </a:lstStyle>
          <a:p>
            <a:pPr>
              <a:spcBef>
                <a:spcPct val="0"/>
              </a:spcBef>
              <a:buClrTx/>
              <a:buSzTx/>
              <a:buFontTx/>
              <a:buNone/>
            </a:pPr>
            <a:r>
              <a:rPr lang="en-US" altLang="en-US" sz="1000" b="1" i="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Sustainability for Socio-Economic Transformation: Consolidating the Gains.</a:t>
            </a:r>
            <a:endParaRPr lang="en-US" altLang="en-US" sz="1000">
              <a:solidFill>
                <a:srgbClr val="FFFFFF"/>
              </a:solidFill>
              <a:latin typeface="Arial" panose="020B0604020202020204" pitchFamily="34" charset="0"/>
            </a:endParaRPr>
          </a:p>
        </p:txBody>
      </p:sp>
      <p:sp>
        <p:nvSpPr>
          <p:cNvPr id="81923"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557213" indent="-214313">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857250" indent="-17145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200150" indent="-17145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1543050" indent="-171450">
              <a:spcBef>
                <a:spcPct val="20000"/>
              </a:spcBef>
              <a:buClr>
                <a:srgbClr val="8FB08C"/>
              </a:buClr>
              <a:buChar char="•"/>
              <a:defRPr sz="2000">
                <a:solidFill>
                  <a:schemeClr val="tx1"/>
                </a:solidFill>
                <a:latin typeface="Georgia" panose="02040502050405020303" pitchFamily="18" charset="0"/>
              </a:defRPr>
            </a:lvl5pPr>
            <a:lvl6pPr marL="2000250" indent="-171450" eaLnBrk="0" fontAlgn="base" hangingPunct="0">
              <a:spcBef>
                <a:spcPct val="20000"/>
              </a:spcBef>
              <a:spcAft>
                <a:spcPct val="0"/>
              </a:spcAft>
              <a:buClr>
                <a:srgbClr val="8FB08C"/>
              </a:buClr>
              <a:buChar char="•"/>
              <a:defRPr sz="2000">
                <a:solidFill>
                  <a:schemeClr val="tx1"/>
                </a:solidFill>
                <a:latin typeface="Georgia" panose="02040502050405020303" pitchFamily="18" charset="0"/>
              </a:defRPr>
            </a:lvl6pPr>
            <a:lvl7pPr marL="2457450" indent="-171450" eaLnBrk="0" fontAlgn="base" hangingPunct="0">
              <a:spcBef>
                <a:spcPct val="20000"/>
              </a:spcBef>
              <a:spcAft>
                <a:spcPct val="0"/>
              </a:spcAft>
              <a:buClr>
                <a:srgbClr val="8FB08C"/>
              </a:buClr>
              <a:buChar char="•"/>
              <a:defRPr sz="2000">
                <a:solidFill>
                  <a:schemeClr val="tx1"/>
                </a:solidFill>
                <a:latin typeface="Georgia" panose="02040502050405020303" pitchFamily="18" charset="0"/>
              </a:defRPr>
            </a:lvl7pPr>
            <a:lvl8pPr marL="2914650" indent="-171450" eaLnBrk="0" fontAlgn="base" hangingPunct="0">
              <a:spcBef>
                <a:spcPct val="20000"/>
              </a:spcBef>
              <a:spcAft>
                <a:spcPct val="0"/>
              </a:spcAft>
              <a:buClr>
                <a:srgbClr val="8FB08C"/>
              </a:buClr>
              <a:buChar char="•"/>
              <a:defRPr sz="2000">
                <a:solidFill>
                  <a:schemeClr val="tx1"/>
                </a:solidFill>
                <a:latin typeface="Georgia" panose="02040502050405020303" pitchFamily="18" charset="0"/>
              </a:defRPr>
            </a:lvl8pPr>
            <a:lvl9pPr marL="3371850" indent="-171450" eaLnBrk="0" fontAlgn="base" hangingPunct="0">
              <a:spcBef>
                <a:spcPct val="20000"/>
              </a:spcBef>
              <a:spcAft>
                <a:spcPct val="0"/>
              </a:spcAft>
              <a:buClr>
                <a:srgbClr val="8FB08C"/>
              </a:buClr>
              <a:buChar char="•"/>
              <a:defRPr sz="2000">
                <a:solidFill>
                  <a:schemeClr val="tx1"/>
                </a:solidFill>
                <a:latin typeface="Georgia" panose="02040502050405020303" pitchFamily="18" charset="0"/>
              </a:defRPr>
            </a:lvl9pPr>
          </a:lstStyle>
          <a:p>
            <a:pPr>
              <a:spcBef>
                <a:spcPct val="0"/>
              </a:spcBef>
              <a:buClrTx/>
              <a:buSzTx/>
              <a:buFontTx/>
              <a:buNone/>
            </a:pPr>
            <a:fld id="{AABA68F8-8FE8-4B38-BDF4-D80EE047A6B5}" type="slidenum">
              <a:rPr lang="en-US" altLang="en-US" sz="1200">
                <a:solidFill>
                  <a:srgbClr val="7B9899"/>
                </a:solidFill>
                <a:latin typeface="Arial" panose="020B0604020202020204" pitchFamily="34" charset="0"/>
              </a:rPr>
              <a:pPr>
                <a:spcBef>
                  <a:spcPct val="0"/>
                </a:spcBef>
                <a:buClrTx/>
                <a:buSzTx/>
                <a:buFontTx/>
                <a:buNone/>
              </a:pPr>
              <a:t>65</a:t>
            </a:fld>
            <a:endParaRPr lang="en-US" altLang="en-US" sz="1200">
              <a:solidFill>
                <a:srgbClr val="7B9899"/>
              </a:solidFill>
              <a:latin typeface="Arial" panose="020B0604020202020204" pitchFamily="34" charset="0"/>
            </a:endParaRPr>
          </a:p>
        </p:txBody>
      </p:sp>
      <p:pic>
        <p:nvPicPr>
          <p:cNvPr id="8192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1392" y="944880"/>
            <a:ext cx="11437688" cy="5168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5" name="Rectangle 2"/>
          <p:cNvSpPr>
            <a:spLocks noChangeArrowheads="1"/>
          </p:cNvSpPr>
          <p:nvPr/>
        </p:nvSpPr>
        <p:spPr bwMode="auto">
          <a:xfrm>
            <a:off x="2197509" y="336502"/>
            <a:ext cx="653353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defRPr/>
            </a:pPr>
            <a:r>
              <a:rPr lang="en-US" altLang="en-US" sz="2400" b="1" u="sng" dirty="0" smtClean="0">
                <a:latin typeface="Tahoma" panose="020B0604030504040204" pitchFamily="34" charset="0"/>
                <a:ea typeface="Tahoma" panose="020B0604030504040204" pitchFamily="34" charset="0"/>
                <a:cs typeface="Tahoma" panose="020B0604030504040204" pitchFamily="34" charset="0"/>
              </a:rPr>
              <a:t>KYANKWANZI PROJECT (Cattle Dip)</a:t>
            </a:r>
            <a:endParaRPr lang="en-US" altLang="en-US" sz="2400" b="1" u="sng"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011499236"/>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01675"/>
          </a:xfrm>
        </p:spPr>
        <p:txBody>
          <a:bodyPr>
            <a:noAutofit/>
          </a:bodyPr>
          <a:lstStyle/>
          <a:p>
            <a:pPr algn="ctr"/>
            <a:r>
              <a:rPr lang="en-US" altLang="en-US" sz="2800" b="1" u="sng" dirty="0">
                <a:latin typeface="Tahoma" panose="020B0604030504040204" pitchFamily="34" charset="0"/>
                <a:ea typeface="Tahoma" panose="020B0604030504040204" pitchFamily="34" charset="0"/>
                <a:cs typeface="Tahoma" panose="020B0604030504040204" pitchFamily="34" charset="0"/>
              </a:rPr>
              <a:t>KYANKWANZI </a:t>
            </a:r>
            <a:r>
              <a:rPr lang="en-US" altLang="en-US" sz="2800" b="1" u="sng" dirty="0" smtClean="0">
                <a:latin typeface="Tahoma" panose="020B0604030504040204" pitchFamily="34" charset="0"/>
                <a:ea typeface="Tahoma" panose="020B0604030504040204" pitchFamily="34" charset="0"/>
                <a:cs typeface="Tahoma" panose="020B0604030504040204" pitchFamily="34" charset="0"/>
              </a:rPr>
              <a:t>PROJECT – Cattle Crash</a:t>
            </a:r>
            <a:r>
              <a:rPr lang="en-US" altLang="en-US" sz="2800" b="1" u="sng" dirty="0">
                <a:latin typeface="Tahoma" panose="020B0604030504040204" pitchFamily="34" charset="0"/>
                <a:ea typeface="Tahoma" panose="020B0604030504040204" pitchFamily="34" charset="0"/>
                <a:cs typeface="Tahoma" panose="020B0604030504040204" pitchFamily="34" charset="0"/>
              </a:rPr>
              <a:t/>
            </a:r>
            <a:br>
              <a:rPr lang="en-US" altLang="en-US" sz="2800" b="1" u="sng" dirty="0">
                <a:latin typeface="Tahoma" panose="020B0604030504040204" pitchFamily="34" charset="0"/>
                <a:ea typeface="Tahoma" panose="020B0604030504040204" pitchFamily="34" charset="0"/>
                <a:cs typeface="Tahoma" panose="020B0604030504040204" pitchFamily="34" charset="0"/>
              </a:rPr>
            </a:br>
            <a:endParaRPr lang="en-GB" sz="2800" dirty="0"/>
          </a:p>
        </p:txBody>
      </p:sp>
      <p:sp>
        <p:nvSpPr>
          <p:cNvPr id="4" name="Slide Number Placeholder 3"/>
          <p:cNvSpPr>
            <a:spLocks noGrp="1"/>
          </p:cNvSpPr>
          <p:nvPr>
            <p:ph type="sldNum" sz="quarter" idx="12"/>
          </p:nvPr>
        </p:nvSpPr>
        <p:spPr/>
        <p:txBody>
          <a:bodyPr/>
          <a:lstStyle/>
          <a:p>
            <a:fld id="{FC31C739-2422-4EE0-80D0-F8552E44D9D1}" type="slidenum">
              <a:rPr lang="en-US" smtClean="0"/>
              <a:pPr/>
              <a:t>66</a:t>
            </a:fld>
            <a:endParaRPr lang="en-US"/>
          </a:p>
        </p:txBody>
      </p:sp>
      <p:pic>
        <p:nvPicPr>
          <p:cNvPr id="5" name="Picture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92480" y="914400"/>
            <a:ext cx="10607040"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233992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5"/>
          <p:cNvPicPr>
            <a:picLocks noChangeAspect="1"/>
          </p:cNvPicPr>
          <p:nvPr/>
        </p:nvPicPr>
        <p:blipFill>
          <a:blip r:embed="rId2">
            <a:extLst>
              <a:ext uri="{28A0092B-C50C-407E-A947-70E740481C1C}">
                <a14:useLocalDpi xmlns:a14="http://schemas.microsoft.com/office/drawing/2010/main" val="0"/>
              </a:ext>
            </a:extLst>
          </a:blip>
          <a:srcRect l="383" t="12036" r="-383" b="21768"/>
          <a:stretch>
            <a:fillRect/>
          </a:stretch>
        </p:blipFill>
        <p:spPr bwMode="auto">
          <a:xfrm>
            <a:off x="615315" y="592138"/>
            <a:ext cx="900112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8" name="Rectangle 2"/>
          <p:cNvSpPr>
            <a:spLocks noGrp="1" noChangeArrowheads="1"/>
          </p:cNvSpPr>
          <p:nvPr>
            <p:ph type="title"/>
          </p:nvPr>
        </p:nvSpPr>
        <p:spPr>
          <a:xfrm>
            <a:off x="3152775" y="0"/>
            <a:ext cx="6172200" cy="592138"/>
          </a:xfrm>
        </p:spPr>
        <p:txBody>
          <a:bodyPr/>
          <a:lstStyle/>
          <a:p>
            <a:pPr eaLnBrk="1" hangingPunct="1"/>
            <a:r>
              <a:rPr lang="en-US" sz="2400" b="1" u="sng" dirty="0">
                <a:latin typeface="Tahoma" panose="020B0604030504040204" pitchFamily="34" charset="0"/>
              </a:rPr>
              <a:t>NEC FARM KATONGA LTD</a:t>
            </a:r>
            <a:endParaRPr lang="en-US" altLang="en-US" sz="2100" b="1" u="sng" dirty="0"/>
          </a:p>
        </p:txBody>
      </p:sp>
      <p:sp>
        <p:nvSpPr>
          <p:cNvPr id="45059" name="Footer Placeholder 1"/>
          <p:cNvSpPr>
            <a:spLocks noGrp="1"/>
          </p:cNvSpPr>
          <p:nvPr>
            <p:ph type="ftr" sz="quarter" idx="11"/>
          </p:nvPr>
        </p:nvSpPr>
        <p:spPr bwMode="auto">
          <a:xfrm>
            <a:off x="4524375" y="5702300"/>
            <a:ext cx="3429000" cy="273050"/>
          </a:xfrm>
          <a:extLst/>
        </p:spPr>
        <p:txBody>
          <a:bodyPr vert="horz" wrap="square" lIns="68580" tIns="34290" rIns="68580" bIns="34290" numCol="1" rtlCol="0" anchor="t" anchorCtr="0" compatLnSpc="1">
            <a:prstTxWarp prst="textNoShape">
              <a:avLst/>
            </a:prstTxWarp>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2000250" indent="-171450" eaLnBrk="0" fontAlgn="base" hangingPunct="0">
              <a:spcBef>
                <a:spcPct val="0"/>
              </a:spcBef>
              <a:spcAft>
                <a:spcPct val="0"/>
              </a:spcAft>
              <a:defRPr>
                <a:solidFill>
                  <a:schemeClr val="tx1"/>
                </a:solidFill>
                <a:latin typeface="Arial" panose="020B0604020202020204" pitchFamily="34" charset="0"/>
              </a:defRPr>
            </a:lvl6pPr>
            <a:lvl7pPr marL="2457450" indent="-171450" eaLnBrk="0" fontAlgn="base" hangingPunct="0">
              <a:spcBef>
                <a:spcPct val="0"/>
              </a:spcBef>
              <a:spcAft>
                <a:spcPct val="0"/>
              </a:spcAft>
              <a:defRPr>
                <a:solidFill>
                  <a:schemeClr val="tx1"/>
                </a:solidFill>
                <a:latin typeface="Arial" panose="020B0604020202020204" pitchFamily="34" charset="0"/>
              </a:defRPr>
            </a:lvl7pPr>
            <a:lvl8pPr marL="2914650" indent="-171450" eaLnBrk="0" fontAlgn="base" hangingPunct="0">
              <a:spcBef>
                <a:spcPct val="0"/>
              </a:spcBef>
              <a:spcAft>
                <a:spcPct val="0"/>
              </a:spcAft>
              <a:defRPr>
                <a:solidFill>
                  <a:schemeClr val="tx1"/>
                </a:solidFill>
                <a:latin typeface="Arial" panose="020B0604020202020204" pitchFamily="34" charset="0"/>
              </a:defRPr>
            </a:lvl8pPr>
            <a:lvl9pPr marL="3371850" indent="-17145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1" i="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Sustainability for Socio-Economic Transformation: Consolidating the Gains.</a:t>
            </a:r>
            <a:endParaRPr lang="en-US" altLang="en-US" sz="1000">
              <a:solidFill>
                <a:srgbClr val="FFFFFF"/>
              </a:solidFill>
            </a:endParaRPr>
          </a:p>
        </p:txBody>
      </p:sp>
      <p:sp>
        <p:nvSpPr>
          <p:cNvPr id="83972"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D49883C-BFBF-458F-BCD4-6E1587F34EF0}" type="slidenum">
              <a:rPr lang="en-US" altLang="en-US">
                <a:solidFill>
                  <a:srgbClr val="7B9899"/>
                </a:solidFill>
              </a:rPr>
              <a:pPr/>
              <a:t>67</a:t>
            </a:fld>
            <a:endParaRPr lang="en-US" altLang="en-US">
              <a:solidFill>
                <a:srgbClr val="7B9899"/>
              </a:solidFill>
            </a:endParaRPr>
          </a:p>
        </p:txBody>
      </p:sp>
      <p:pic>
        <p:nvPicPr>
          <p:cNvPr id="83973" name="Picture 1"/>
          <p:cNvPicPr>
            <a:picLocks noChangeAspect="1"/>
          </p:cNvPicPr>
          <p:nvPr/>
        </p:nvPicPr>
        <p:blipFill>
          <a:blip r:embed="rId3">
            <a:extLst>
              <a:ext uri="{28A0092B-C50C-407E-A947-70E740481C1C}">
                <a14:useLocalDpi xmlns:a14="http://schemas.microsoft.com/office/drawing/2010/main" val="0"/>
              </a:ext>
            </a:extLst>
          </a:blip>
          <a:srcRect l="-1595" t="22884" r="1595" b="-710"/>
          <a:stretch>
            <a:fillRect/>
          </a:stretch>
        </p:blipFill>
        <p:spPr bwMode="auto">
          <a:xfrm>
            <a:off x="1524000" y="3465226"/>
            <a:ext cx="9144000" cy="394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72203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1"/>
          <p:cNvSpPr>
            <a:spLocks noGrp="1"/>
          </p:cNvSpPr>
          <p:nvPr>
            <p:ph type="title"/>
          </p:nvPr>
        </p:nvSpPr>
        <p:spPr>
          <a:xfrm>
            <a:off x="472440" y="106681"/>
            <a:ext cx="10424160" cy="920434"/>
          </a:xfrm>
        </p:spPr>
        <p:txBody>
          <a:bodyPr>
            <a:noAutofit/>
          </a:bodyPr>
          <a:lstStyle/>
          <a:p>
            <a:pPr algn="ctr">
              <a:lnSpc>
                <a:spcPct val="115000"/>
              </a:lnSpc>
              <a:spcAft>
                <a:spcPts val="750"/>
              </a:spcAft>
            </a:pPr>
            <a:r>
              <a:rPr lang="en-US" altLang="en-US" sz="2400" b="1" u="sng" dirty="0">
                <a:latin typeface="Tahoma" panose="020B0604030504040204" pitchFamily="34" charset="0"/>
                <a:ea typeface="Tahoma" panose="020B0604030504040204" pitchFamily="34" charset="0"/>
                <a:cs typeface="Tahoma" panose="020B0604030504040204" pitchFamily="34" charset="0"/>
              </a:rPr>
              <a:t>THE EGYPT-UGANDA INTEGRATED </a:t>
            </a:r>
            <a:r>
              <a:rPr lang="en-US" altLang="en-US" sz="2400" b="1" u="sng" dirty="0" smtClean="0">
                <a:latin typeface="Tahoma" panose="020B0604030504040204" pitchFamily="34" charset="0"/>
                <a:ea typeface="Tahoma" panose="020B0604030504040204" pitchFamily="34" charset="0"/>
                <a:cs typeface="Tahoma" panose="020B0604030504040204" pitchFamily="34" charset="0"/>
              </a:rPr>
              <a:t>JOINT MODEL FARM AT </a:t>
            </a:r>
            <a:r>
              <a:rPr lang="en-US" altLang="en-US" sz="2400" b="1" u="sng" dirty="0" smtClean="0">
                <a:latin typeface="Tahoma" panose="020B0604030504040204" pitchFamily="34" charset="0"/>
                <a:ea typeface="Tahoma" panose="020B0604030504040204" pitchFamily="34" charset="0"/>
                <a:cs typeface="Tahoma" panose="020B0604030504040204" pitchFamily="34" charset="0"/>
              </a:rPr>
              <a:t>KISOZI – NEC AGRO</a:t>
            </a:r>
            <a:endParaRPr lang="en-US" altLang="en-US" sz="2400" b="1" u="sng" dirty="0">
              <a:latin typeface="Tahoma" panose="020B0604030504040204" pitchFamily="34" charset="0"/>
              <a:ea typeface="Tahoma" panose="020B0604030504040204" pitchFamily="34" charset="0"/>
              <a:cs typeface="Tahoma" panose="020B0604030504040204" pitchFamily="34" charset="0"/>
            </a:endParaRPr>
          </a:p>
        </p:txBody>
      </p:sp>
      <p:sp>
        <p:nvSpPr>
          <p:cNvPr id="86018"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2000250" indent="-171450" eaLnBrk="0" fontAlgn="base" hangingPunct="0">
              <a:spcBef>
                <a:spcPct val="0"/>
              </a:spcBef>
              <a:spcAft>
                <a:spcPct val="0"/>
              </a:spcAft>
              <a:defRPr>
                <a:solidFill>
                  <a:schemeClr val="tx1"/>
                </a:solidFill>
                <a:latin typeface="Arial" panose="020B0604020202020204" pitchFamily="34" charset="0"/>
              </a:defRPr>
            </a:lvl6pPr>
            <a:lvl7pPr marL="2457450" indent="-171450" eaLnBrk="0" fontAlgn="base" hangingPunct="0">
              <a:spcBef>
                <a:spcPct val="0"/>
              </a:spcBef>
              <a:spcAft>
                <a:spcPct val="0"/>
              </a:spcAft>
              <a:defRPr>
                <a:solidFill>
                  <a:schemeClr val="tx1"/>
                </a:solidFill>
                <a:latin typeface="Arial" panose="020B0604020202020204" pitchFamily="34" charset="0"/>
              </a:defRPr>
            </a:lvl7pPr>
            <a:lvl8pPr marL="2914650" indent="-171450" eaLnBrk="0" fontAlgn="base" hangingPunct="0">
              <a:spcBef>
                <a:spcPct val="0"/>
              </a:spcBef>
              <a:spcAft>
                <a:spcPct val="0"/>
              </a:spcAft>
              <a:defRPr>
                <a:solidFill>
                  <a:schemeClr val="tx1"/>
                </a:solidFill>
                <a:latin typeface="Arial" panose="020B0604020202020204" pitchFamily="34" charset="0"/>
              </a:defRPr>
            </a:lvl8pPr>
            <a:lvl9pPr marL="3371850" indent="-171450" eaLnBrk="0" fontAlgn="base" hangingPunct="0">
              <a:spcBef>
                <a:spcPct val="0"/>
              </a:spcBef>
              <a:spcAft>
                <a:spcPct val="0"/>
              </a:spcAft>
              <a:defRPr>
                <a:solidFill>
                  <a:schemeClr val="tx1"/>
                </a:solidFill>
                <a:latin typeface="Arial" panose="020B0604020202020204" pitchFamily="34" charset="0"/>
              </a:defRPr>
            </a:lvl9pPr>
          </a:lstStyle>
          <a:p>
            <a:fld id="{1274ADB2-5BED-48DE-A8E4-D2C6DAB65F35}" type="slidenum">
              <a:rPr lang="en-US" altLang="en-US">
                <a:solidFill>
                  <a:srgbClr val="7B9899"/>
                </a:solidFill>
                <a:latin typeface="Georgia" panose="02040502050405020303" pitchFamily="18" charset="0"/>
              </a:rPr>
              <a:pPr/>
              <a:t>68</a:t>
            </a:fld>
            <a:endParaRPr lang="en-US" altLang="en-US">
              <a:solidFill>
                <a:srgbClr val="7B9899"/>
              </a:solidFill>
              <a:latin typeface="Georgia" panose="02040502050405020303" pitchFamily="18" charset="0"/>
            </a:endParaRPr>
          </a:p>
        </p:txBody>
      </p:sp>
      <p:pic>
        <p:nvPicPr>
          <p:cNvPr id="86019" name="Content Placeholder 3"/>
          <p:cNvPicPr>
            <a:picLocks noGrp="1" noChangeAspect="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731521" y="1114427"/>
            <a:ext cx="4884737" cy="2874962"/>
          </a:xfrm>
        </p:spPr>
      </p:pic>
      <p:pic>
        <p:nvPicPr>
          <p:cNvPr id="8602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4033838"/>
            <a:ext cx="4648200" cy="2625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1"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1520" y="4033838"/>
            <a:ext cx="4884738" cy="282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2"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1082040"/>
            <a:ext cx="4686300" cy="2907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0495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1835685" cy="502920"/>
          </a:xfrm>
        </p:spPr>
        <p:txBody>
          <a:bodyPr>
            <a:noAutofit/>
          </a:bodyPr>
          <a:lstStyle/>
          <a:p>
            <a:pPr marL="1200150" lvl="1" indent="-742950">
              <a:spcBef>
                <a:spcPts val="0"/>
              </a:spcBef>
              <a:defRPr/>
            </a:pPr>
            <a:r>
              <a:rPr lang="en-GB" sz="2800" b="1" dirty="0">
                <a:latin typeface="Tahoma" pitchFamily="34" charset="0"/>
                <a:ea typeface="Tahoma" pitchFamily="34" charset="0"/>
                <a:cs typeface="Tahoma" pitchFamily="34" charset="0"/>
              </a:rPr>
              <a:t>Key Manifesto achievements  for the end-term (2016 – 2021)</a:t>
            </a:r>
          </a:p>
        </p:txBody>
      </p:sp>
      <p:sp>
        <p:nvSpPr>
          <p:cNvPr id="4" name="Slide Number Placeholder 3"/>
          <p:cNvSpPr>
            <a:spLocks noGrp="1"/>
          </p:cNvSpPr>
          <p:nvPr>
            <p:ph type="sldNum" sz="quarter" idx="12"/>
          </p:nvPr>
        </p:nvSpPr>
        <p:spPr/>
        <p:txBody>
          <a:bodyPr/>
          <a:lstStyle/>
          <a:p>
            <a:fld id="{FC31C739-2422-4EE0-80D0-F8552E44D9D1}" type="slidenum">
              <a:rPr lang="en-US" smtClean="0"/>
              <a:pPr/>
              <a:t>69</a:t>
            </a:fld>
            <a:endParaRPr lang="en-US"/>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835818358"/>
              </p:ext>
            </p:extLst>
          </p:nvPr>
        </p:nvGraphicFramePr>
        <p:xfrm>
          <a:off x="201749" y="608076"/>
          <a:ext cx="11727542" cy="5572463"/>
        </p:xfrm>
        <a:graphic>
          <a:graphicData uri="http://schemas.openxmlformats.org/drawingml/2006/table">
            <a:tbl>
              <a:tblPr firstRow="1" bandRow="1">
                <a:tableStyleId>{5C22544A-7EE6-4342-B048-85BDC9FD1C3A}</a:tableStyleId>
              </a:tblPr>
              <a:tblGrid>
                <a:gridCol w="1223290">
                  <a:extLst>
                    <a:ext uri="{9D8B030D-6E8A-4147-A177-3AD203B41FA5}">
                      <a16:colId xmlns:a16="http://schemas.microsoft.com/office/drawing/2014/main" xmlns="" val="20000"/>
                    </a:ext>
                  </a:extLst>
                </a:gridCol>
                <a:gridCol w="3990109">
                  <a:extLst>
                    <a:ext uri="{9D8B030D-6E8A-4147-A177-3AD203B41FA5}">
                      <a16:colId xmlns:a16="http://schemas.microsoft.com/office/drawing/2014/main" xmlns="" val="20001"/>
                    </a:ext>
                  </a:extLst>
                </a:gridCol>
                <a:gridCol w="6514143">
                  <a:extLst>
                    <a:ext uri="{9D8B030D-6E8A-4147-A177-3AD203B41FA5}">
                      <a16:colId xmlns:a16="http://schemas.microsoft.com/office/drawing/2014/main" xmlns="" val="20002"/>
                    </a:ext>
                  </a:extLst>
                </a:gridCol>
              </a:tblGrid>
              <a:tr h="775967">
                <a:tc>
                  <a:txBody>
                    <a:bodyPr/>
                    <a:lstStyle/>
                    <a:p>
                      <a:pPr marL="457200" algn="l">
                        <a:lnSpc>
                          <a:spcPct val="115000"/>
                        </a:lnSpc>
                        <a:spcAft>
                          <a:spcPts val="0"/>
                        </a:spcAft>
                      </a:pPr>
                      <a:r>
                        <a:rPr lang="en-GB" sz="1600" dirty="0" smtClean="0">
                          <a:latin typeface="Tahoma" panose="020B0604030504040204" pitchFamily="34" charset="0"/>
                          <a:ea typeface="Tahoma" panose="020B0604030504040204" pitchFamily="34" charset="0"/>
                          <a:cs typeface="Tahoma" panose="020B0604030504040204" pitchFamily="34" charset="0"/>
                        </a:rPr>
                        <a:t>S/No</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457200" algn="l">
                        <a:lnSpc>
                          <a:spcPct val="115000"/>
                        </a:lnSpc>
                        <a:spcAft>
                          <a:spcPts val="0"/>
                        </a:spcAft>
                      </a:pPr>
                      <a:r>
                        <a:rPr lang="en-GB" sz="1800" b="1" dirty="0">
                          <a:latin typeface="Tahoma" panose="020B0604030504040204" pitchFamily="34" charset="0"/>
                          <a:ea typeface="Tahoma" panose="020B0604030504040204" pitchFamily="34" charset="0"/>
                          <a:cs typeface="Tahoma" panose="020B0604030504040204" pitchFamily="34" charset="0"/>
                        </a:rPr>
                        <a:t>Manifesto Commitment and Presidential Directive </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457200" algn="just">
                        <a:lnSpc>
                          <a:spcPct val="115000"/>
                        </a:lnSpc>
                        <a:spcAft>
                          <a:spcPts val="0"/>
                        </a:spcAft>
                      </a:pPr>
                      <a:r>
                        <a:rPr lang="en-GB" sz="1800" b="1" dirty="0">
                          <a:latin typeface="Tahoma" panose="020B0604030504040204" pitchFamily="34" charset="0"/>
                          <a:ea typeface="Tahoma" panose="020B0604030504040204" pitchFamily="34" charset="0"/>
                          <a:cs typeface="Tahoma" panose="020B0604030504040204" pitchFamily="34" charset="0"/>
                        </a:rPr>
                        <a:t>Progress made</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xmlns="" val="10000"/>
                  </a:ext>
                </a:extLst>
              </a:tr>
              <a:tr h="373505">
                <a:tc>
                  <a:txBody>
                    <a:bodyPr/>
                    <a:lstStyle/>
                    <a:p>
                      <a:pPr marL="457200" algn="ctr">
                        <a:lnSpc>
                          <a:spcPct val="115000"/>
                        </a:lnSpc>
                        <a:spcAft>
                          <a:spcPts val="0"/>
                        </a:spcAft>
                      </a:pPr>
                      <a:r>
                        <a:rPr lang="en-US" sz="1600" dirty="0" smtClean="0">
                          <a:latin typeface="Tahoma" panose="020B0604030504040204" pitchFamily="34" charset="0"/>
                          <a:ea typeface="Tahoma" panose="020B0604030504040204" pitchFamily="34" charset="0"/>
                          <a:cs typeface="Tahoma" panose="020B0604030504040204" pitchFamily="34" charset="0"/>
                        </a:rPr>
                        <a:t>(a)</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457200" algn="ctr">
                        <a:lnSpc>
                          <a:spcPct val="115000"/>
                        </a:lnSpc>
                        <a:spcAft>
                          <a:spcPts val="0"/>
                        </a:spcAft>
                      </a:pPr>
                      <a:r>
                        <a:rPr lang="en-US" sz="1600" dirty="0" smtClean="0">
                          <a:latin typeface="Tahoma" panose="020B0604030504040204" pitchFamily="34" charset="0"/>
                          <a:ea typeface="Tahoma" panose="020B0604030504040204" pitchFamily="34" charset="0"/>
                          <a:cs typeface="Tahoma" panose="020B0604030504040204" pitchFamily="34" charset="0"/>
                        </a:rPr>
                        <a:t>(b)</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457200" algn="ctr">
                        <a:lnSpc>
                          <a:spcPct val="115000"/>
                        </a:lnSpc>
                        <a:spcAft>
                          <a:spcPts val="0"/>
                        </a:spcAft>
                      </a:pPr>
                      <a:r>
                        <a:rPr lang="en-US" sz="1600" dirty="0" smtClean="0">
                          <a:latin typeface="Tahoma" panose="020B0604030504040204" pitchFamily="34" charset="0"/>
                          <a:ea typeface="Tahoma" panose="020B0604030504040204" pitchFamily="34" charset="0"/>
                          <a:cs typeface="Tahoma" panose="020B0604030504040204" pitchFamily="34" charset="0"/>
                        </a:rPr>
                        <a:t>(c)</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xmlns="" val="10002"/>
                  </a:ext>
                </a:extLst>
              </a:tr>
              <a:tr h="4422991">
                <a:tc>
                  <a:txBody>
                    <a:bodyPr/>
                    <a:lstStyle/>
                    <a:p>
                      <a:pPr algn="just"/>
                      <a:endParaRPr lang="en-US">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marL="0" indent="0" algn="just">
                        <a:buNone/>
                      </a:pPr>
                      <a:r>
                        <a:rPr lang="en-US" sz="1800" b="1" i="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Manifesto Commitment:</a:t>
                      </a:r>
                    </a:p>
                    <a:p>
                      <a:pPr marL="0" indent="0" algn="just">
                        <a:buNone/>
                      </a:pPr>
                      <a:r>
                        <a:rPr lang="en-US" sz="1800" b="1" dirty="0" smtClean="0">
                          <a:latin typeface="Tahoma" panose="020B0604030504040204" pitchFamily="34" charset="0"/>
                          <a:ea typeface="Tahoma" panose="020B0604030504040204" pitchFamily="34" charset="0"/>
                          <a:cs typeface="Tahoma" panose="020B0604030504040204" pitchFamily="34" charset="0"/>
                        </a:rPr>
                        <a:t>Promoting production for wealth creation and self-sustainability.</a:t>
                      </a:r>
                    </a:p>
                    <a:p>
                      <a:pPr marL="0" indent="0" algn="just">
                        <a:buNone/>
                      </a:pPr>
                      <a:endParaRPr lang="en-US" sz="1800" b="1" dirty="0" smtClean="0">
                        <a:latin typeface="Tahoma" panose="020B0604030504040204" pitchFamily="34" charset="0"/>
                        <a:ea typeface="Tahoma" panose="020B0604030504040204" pitchFamily="34" charset="0"/>
                        <a:cs typeface="Tahoma" panose="020B0604030504040204" pitchFamily="34" charset="0"/>
                      </a:endParaRPr>
                    </a:p>
                    <a:p>
                      <a:pPr marL="0" indent="0" algn="just">
                        <a:buNone/>
                      </a:pPr>
                      <a:r>
                        <a:rPr lang="en-US" sz="1800" b="1" dirty="0" smtClean="0">
                          <a:latin typeface="Tahoma" panose="020B0604030504040204" pitchFamily="34" charset="0"/>
                          <a:ea typeface="Tahoma" panose="020B0604030504040204" pitchFamily="34" charset="0"/>
                          <a:cs typeface="Tahoma" panose="020B0604030504040204" pitchFamily="34" charset="0"/>
                        </a:rPr>
                        <a:t>Presidential Directive</a:t>
                      </a:r>
                      <a:r>
                        <a:rPr lang="en-US" sz="1800" dirty="0" smtClean="0">
                          <a:latin typeface="Tahoma" panose="020B0604030504040204" pitchFamily="34" charset="0"/>
                          <a:ea typeface="Tahoma" panose="020B0604030504040204" pitchFamily="34" charset="0"/>
                          <a:cs typeface="Tahoma" panose="020B0604030504040204" pitchFamily="34" charset="0"/>
                        </a:rPr>
                        <a:t>: </a:t>
                      </a:r>
                      <a:r>
                        <a:rPr lang="en-US" sz="1800" dirty="0" err="1" smtClean="0">
                          <a:latin typeface="Tahoma" panose="020B0604030504040204" pitchFamily="34" charset="0"/>
                          <a:ea typeface="Tahoma" panose="020B0604030504040204" pitchFamily="34" charset="0"/>
                          <a:cs typeface="Tahoma" panose="020B0604030504040204" pitchFamily="34" charset="0"/>
                        </a:rPr>
                        <a:t>Luweero</a:t>
                      </a:r>
                      <a:r>
                        <a:rPr lang="en-US" sz="1800" dirty="0" smtClean="0">
                          <a:latin typeface="Tahoma" panose="020B0604030504040204" pitchFamily="34" charset="0"/>
                          <a:ea typeface="Tahoma" panose="020B0604030504040204" pitchFamily="34" charset="0"/>
                          <a:cs typeface="Tahoma" panose="020B0604030504040204" pitchFamily="34" charset="0"/>
                        </a:rPr>
                        <a:t> industries should be given funds to buy the equipment needed to enable production of some of the supplies for UPDF.</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 typeface="Wingdings" pitchFamily="2" charset="2"/>
                        <a:buChar char="v"/>
                        <a:tabLst/>
                        <a:defRPr/>
                      </a:pPr>
                      <a:r>
                        <a:rPr lang="en-US" sz="1800" kern="1200" dirty="0" smtClean="0">
                          <a:solidFill>
                            <a:schemeClr val="tx1"/>
                          </a:solidFill>
                          <a:latin typeface="Tahoma" panose="020B0604030504040204" pitchFamily="34" charset="0"/>
                          <a:ea typeface="Tahoma" panose="020B0604030504040204" pitchFamily="34" charset="0"/>
                          <a:cs typeface="Tahoma" panose="020B0604030504040204" pitchFamily="34" charset="0"/>
                        </a:rPr>
                        <a:t>There has been gradual increase in the capitalization of LIL to boost its production capacity for UPDF supplies and other markets.   In recent years from FY 2016/17 to FY 2019/20, the budget allocation to LIL has gradually been increasing from </a:t>
                      </a:r>
                      <a:r>
                        <a:rPr lang="en-US" sz="1800" kern="12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Shs</a:t>
                      </a:r>
                      <a:r>
                        <a:rPr lang="en-US" sz="1800" kern="1200" dirty="0" smtClean="0">
                          <a:solidFill>
                            <a:schemeClr val="tx1"/>
                          </a:solidFill>
                          <a:latin typeface="Tahoma" panose="020B0604030504040204" pitchFamily="34" charset="0"/>
                          <a:ea typeface="Tahoma" panose="020B0604030504040204" pitchFamily="34" charset="0"/>
                          <a:cs typeface="Tahoma" panose="020B0604030504040204" pitchFamily="34" charset="0"/>
                        </a:rPr>
                        <a:t> 2bn to </a:t>
                      </a:r>
                      <a:r>
                        <a:rPr lang="en-US" sz="1800" kern="12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Shs</a:t>
                      </a:r>
                      <a:r>
                        <a:rPr lang="en-US" sz="1800" kern="1200" dirty="0" smtClean="0">
                          <a:solidFill>
                            <a:schemeClr val="tx1"/>
                          </a:solidFill>
                          <a:latin typeface="Tahoma" panose="020B0604030504040204" pitchFamily="34" charset="0"/>
                          <a:ea typeface="Tahoma" panose="020B0604030504040204" pitchFamily="34" charset="0"/>
                          <a:cs typeface="Tahoma" panose="020B0604030504040204" pitchFamily="34" charset="0"/>
                        </a:rPr>
                        <a:t> 10bn respectively. This has supported enhancing capacity of the </a:t>
                      </a:r>
                      <a:r>
                        <a:rPr lang="en-GB" sz="1800" kern="1200" dirty="0" smtClean="0">
                          <a:solidFill>
                            <a:schemeClr val="tx1"/>
                          </a:solidFill>
                          <a:latin typeface="Tahoma" panose="020B0604030504040204" pitchFamily="34" charset="0"/>
                          <a:ea typeface="Tahoma" panose="020B0604030504040204" pitchFamily="34" charset="0"/>
                          <a:cs typeface="Tahoma" panose="020B0604030504040204" pitchFamily="34" charset="0"/>
                        </a:rPr>
                        <a:t>Cartridge production </a:t>
                      </a:r>
                      <a:r>
                        <a:rPr lang="en-GB" sz="18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and assembly, production of </a:t>
                      </a:r>
                      <a:r>
                        <a:rPr lang="en-US" sz="18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hardened tools, carbide dies and spares for domestic consumption and mounting   and upgrade of Infantry Fighting Vehicles (IFVs), building the extensive </a:t>
                      </a:r>
                      <a:r>
                        <a:rPr lang="en-GB" sz="18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metal fabrication plant, procured an CNC wood router for enhancing carpentry works (this improved production of furniture and a show room established at 7th Street Industrial Area).</a:t>
                      </a:r>
                      <a:endParaRPr lang="en-US" sz="18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endParaRPr>
                    </a:p>
                    <a:p>
                      <a:pPr lvl="0" algn="just">
                        <a:buFont typeface="Wingdings" pitchFamily="2" charset="2"/>
                        <a:buChar char="v"/>
                      </a:pPr>
                      <a:endParaRPr lang="en-US" sz="18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39308153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50875"/>
          </a:xfrm>
        </p:spPr>
        <p:txBody>
          <a:bodyPr>
            <a:normAutofit fontScale="90000"/>
          </a:bodyPr>
          <a:lstStyle/>
          <a:p>
            <a:pPr algn="ctr"/>
            <a:r>
              <a:rPr lang="en-GB" b="1" dirty="0" smtClean="0">
                <a:latin typeface="Tahoma" pitchFamily="34" charset="0"/>
                <a:ea typeface="Tahoma" pitchFamily="34" charset="0"/>
                <a:cs typeface="Tahoma" pitchFamily="34" charset="0"/>
              </a:rPr>
              <a:t>Introduction Cont’d </a:t>
            </a:r>
            <a:endParaRPr lang="en-US" dirty="0"/>
          </a:p>
        </p:txBody>
      </p:sp>
      <p:sp>
        <p:nvSpPr>
          <p:cNvPr id="3" name="Content Placeholder 2"/>
          <p:cNvSpPr>
            <a:spLocks noGrp="1"/>
          </p:cNvSpPr>
          <p:nvPr>
            <p:ph idx="1"/>
          </p:nvPr>
        </p:nvSpPr>
        <p:spPr>
          <a:xfrm>
            <a:off x="333829" y="1103086"/>
            <a:ext cx="11553371" cy="5515427"/>
          </a:xfrm>
        </p:spPr>
        <p:txBody>
          <a:bodyPr>
            <a:normAutofit lnSpcReduction="10000"/>
          </a:bodyPr>
          <a:lstStyle/>
          <a:p>
            <a:pPr marL="457200" lvl="1" indent="0">
              <a:buNone/>
            </a:pPr>
            <a:r>
              <a:rPr lang="en-GB" sz="2800" dirty="0" smtClean="0">
                <a:latin typeface="Tahoma" panose="020B0604030504040204" pitchFamily="34" charset="0"/>
                <a:ea typeface="Tahoma" panose="020B0604030504040204" pitchFamily="34" charset="0"/>
                <a:cs typeface="Tahoma" panose="020B0604030504040204" pitchFamily="34" charset="0"/>
              </a:rPr>
              <a:t>10. Pursue the Pre-financing option for Construction of the 30,000 Houses for UPDF.</a:t>
            </a:r>
            <a:endParaRPr lang="en-US" sz="2800" dirty="0" smtClean="0">
              <a:latin typeface="Tahoma" panose="020B0604030504040204" pitchFamily="34" charset="0"/>
              <a:ea typeface="Tahoma" panose="020B0604030504040204" pitchFamily="34" charset="0"/>
              <a:cs typeface="Tahoma" panose="020B0604030504040204" pitchFamily="34" charset="0"/>
            </a:endParaRPr>
          </a:p>
          <a:p>
            <a:pPr marL="457200" lvl="1" indent="0">
              <a:buNone/>
            </a:pPr>
            <a:r>
              <a:rPr lang="en-GB" sz="2800" dirty="0" smtClean="0">
                <a:latin typeface="Tahoma" panose="020B0604030504040204" pitchFamily="34" charset="0"/>
                <a:ea typeface="Tahoma" panose="020B0604030504040204" pitchFamily="34" charset="0"/>
                <a:cs typeface="Tahoma" panose="020B0604030504040204" pitchFamily="34" charset="0"/>
              </a:rPr>
              <a:t>11. Come up with a Proposal on Salary Enhancement for Scientists in the Army.</a:t>
            </a:r>
            <a:endParaRPr lang="en-US" sz="2800" dirty="0">
              <a:latin typeface="Tahoma" panose="020B0604030504040204" pitchFamily="34" charset="0"/>
              <a:ea typeface="Tahoma" panose="020B0604030504040204" pitchFamily="34" charset="0"/>
              <a:cs typeface="Tahoma" panose="020B0604030504040204" pitchFamily="34" charset="0"/>
            </a:endParaRPr>
          </a:p>
          <a:p>
            <a:pPr marL="457200" lvl="1" indent="0">
              <a:buNone/>
            </a:pPr>
            <a:r>
              <a:rPr lang="en-US" sz="2800" dirty="0" smtClean="0">
                <a:latin typeface="Tahoma" panose="020B0604030504040204" pitchFamily="34" charset="0"/>
                <a:ea typeface="Tahoma" panose="020B0604030504040204" pitchFamily="34" charset="0"/>
                <a:cs typeface="Tahoma" panose="020B0604030504040204" pitchFamily="34" charset="0"/>
              </a:rPr>
              <a:t>12. </a:t>
            </a:r>
            <a:r>
              <a:rPr lang="en-GB" sz="2800" dirty="0" smtClean="0">
                <a:latin typeface="Tahoma" panose="020B0604030504040204" pitchFamily="34" charset="0"/>
                <a:ea typeface="Tahoma" panose="020B0604030504040204" pitchFamily="34" charset="0"/>
                <a:cs typeface="Tahoma" panose="020B0604030504040204" pitchFamily="34" charset="0"/>
              </a:rPr>
              <a:t>Gradually and Affordably Increase the Salaries of Soldiers until they come in-line with salaries of Primary School Teachers.</a:t>
            </a:r>
            <a:endParaRPr lang="en-US" sz="2800" dirty="0" smtClean="0">
              <a:latin typeface="Tahoma" panose="020B0604030504040204" pitchFamily="34" charset="0"/>
              <a:ea typeface="Tahoma" panose="020B0604030504040204" pitchFamily="34" charset="0"/>
              <a:cs typeface="Tahoma" panose="020B0604030504040204" pitchFamily="34" charset="0"/>
            </a:endParaRPr>
          </a:p>
          <a:p>
            <a:pPr marL="457200" lvl="1" indent="0">
              <a:buNone/>
            </a:pPr>
            <a:r>
              <a:rPr lang="en-GB" sz="2800" dirty="0" smtClean="0">
                <a:latin typeface="Tahoma" panose="020B0604030504040204" pitchFamily="34" charset="0"/>
                <a:ea typeface="Tahoma" panose="020B0604030504040204" pitchFamily="34" charset="0"/>
                <a:cs typeface="Tahoma" panose="020B0604030504040204" pitchFamily="34" charset="0"/>
              </a:rPr>
              <a:t>13. Organize Veterans to benefit from Operation Wealth Creation and to engage in Income Generating Activities as Government considers Payment of the UGX 536bn Pension and Gratuity Arrears.</a:t>
            </a:r>
            <a:endParaRPr lang="en-US" sz="2800" dirty="0">
              <a:latin typeface="Tahoma" panose="020B0604030504040204" pitchFamily="34" charset="0"/>
              <a:ea typeface="Tahoma" panose="020B0604030504040204" pitchFamily="34" charset="0"/>
              <a:cs typeface="Tahoma" panose="020B0604030504040204" pitchFamily="34" charset="0"/>
            </a:endParaRPr>
          </a:p>
          <a:p>
            <a:pPr marL="457200" lvl="1" indent="0">
              <a:buNone/>
            </a:pPr>
            <a:r>
              <a:rPr lang="en-US" sz="2800" dirty="0" smtClean="0">
                <a:latin typeface="Tahoma" panose="020B0604030504040204" pitchFamily="34" charset="0"/>
                <a:ea typeface="Tahoma" panose="020B0604030504040204" pitchFamily="34" charset="0"/>
                <a:cs typeface="Tahoma" panose="020B0604030504040204" pitchFamily="34" charset="0"/>
              </a:rPr>
              <a:t>14. </a:t>
            </a:r>
            <a:r>
              <a:rPr lang="en-GB" sz="2800" dirty="0" smtClean="0">
                <a:latin typeface="Tahoma" panose="020B0604030504040204" pitchFamily="34" charset="0"/>
                <a:ea typeface="Tahoma" panose="020B0604030504040204" pitchFamily="34" charset="0"/>
                <a:cs typeface="Tahoma" panose="020B0604030504040204" pitchFamily="34" charset="0"/>
              </a:rPr>
              <a:t>Funding the Uganda Air cargo to enable them Repair the Grounded Aircraft.</a:t>
            </a:r>
            <a:endParaRPr lang="en-US" sz="2800" dirty="0">
              <a:latin typeface="Tahoma" panose="020B0604030504040204" pitchFamily="34" charset="0"/>
              <a:ea typeface="Tahoma" panose="020B0604030504040204" pitchFamily="34" charset="0"/>
              <a:cs typeface="Tahoma" panose="020B0604030504040204" pitchFamily="34" charset="0"/>
            </a:endParaRPr>
          </a:p>
          <a:p>
            <a:pPr marL="457200" lvl="1" indent="0">
              <a:buNone/>
            </a:pPr>
            <a:r>
              <a:rPr lang="en-US" sz="2800" dirty="0" smtClean="0">
                <a:latin typeface="Tahoma" panose="020B0604030504040204" pitchFamily="34" charset="0"/>
                <a:ea typeface="Tahoma" panose="020B0604030504040204" pitchFamily="34" charset="0"/>
                <a:cs typeface="Tahoma" panose="020B0604030504040204" pitchFamily="34" charset="0"/>
              </a:rPr>
              <a:t>15. </a:t>
            </a:r>
            <a:r>
              <a:rPr lang="en-GB" sz="2800" dirty="0" smtClean="0">
                <a:latin typeface="Tahoma" panose="020B0604030504040204" pitchFamily="34" charset="0"/>
                <a:ea typeface="Tahoma" panose="020B0604030504040204" pitchFamily="34" charset="0"/>
                <a:cs typeface="Tahoma" panose="020B0604030504040204" pitchFamily="34" charset="0"/>
              </a:rPr>
              <a:t>Increase the Income Generating activities for Soldiers' Spouses to include Weaving, Soap-making and Making Clothes using Handlooms</a:t>
            </a:r>
            <a:r>
              <a:rPr lang="en-GB" sz="2800" dirty="0" smtClean="0"/>
              <a:t>.</a:t>
            </a:r>
            <a:endParaRPr lang="en-US" sz="2800" dirty="0" smtClean="0"/>
          </a:p>
          <a:p>
            <a:endParaRPr lang="en-US" dirty="0"/>
          </a:p>
        </p:txBody>
      </p:sp>
      <p:sp>
        <p:nvSpPr>
          <p:cNvPr id="4" name="Slide Number Placeholder 3"/>
          <p:cNvSpPr>
            <a:spLocks noGrp="1"/>
          </p:cNvSpPr>
          <p:nvPr>
            <p:ph type="sldNum" sz="quarter" idx="12"/>
          </p:nvPr>
        </p:nvSpPr>
        <p:spPr/>
        <p:txBody>
          <a:bodyPr/>
          <a:lstStyle/>
          <a:p>
            <a:fld id="{FC31C739-2422-4EE0-80D0-F8552E44D9D1}" type="slidenum">
              <a:rPr lang="en-US" smtClean="0"/>
              <a:pPr/>
              <a:t>7</a:t>
            </a:fld>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1835685" cy="502920"/>
          </a:xfrm>
        </p:spPr>
        <p:txBody>
          <a:bodyPr>
            <a:noAutofit/>
          </a:bodyPr>
          <a:lstStyle/>
          <a:p>
            <a:pPr marL="1200150" lvl="1" indent="-742950" algn="ctr">
              <a:spcBef>
                <a:spcPts val="0"/>
              </a:spcBef>
              <a:defRPr/>
            </a:pPr>
            <a:r>
              <a:rPr lang="en-GB" sz="2800" b="1" dirty="0">
                <a:latin typeface="Tahoma" pitchFamily="34" charset="0"/>
                <a:ea typeface="Tahoma" pitchFamily="34" charset="0"/>
                <a:cs typeface="Tahoma" pitchFamily="34" charset="0"/>
              </a:rPr>
              <a:t>Key Manifesto achievements </a:t>
            </a:r>
            <a:r>
              <a:rPr lang="en-GB" sz="2800" b="1" dirty="0" smtClean="0">
                <a:latin typeface="Tahoma" pitchFamily="34" charset="0"/>
                <a:ea typeface="Tahoma" pitchFamily="34" charset="0"/>
                <a:cs typeface="Tahoma" pitchFamily="34" charset="0"/>
              </a:rPr>
              <a:t>(</a:t>
            </a:r>
            <a:r>
              <a:rPr lang="en-GB" sz="2800" b="1" dirty="0">
                <a:latin typeface="Tahoma" pitchFamily="34" charset="0"/>
                <a:ea typeface="Tahoma" pitchFamily="34" charset="0"/>
                <a:cs typeface="Tahoma" pitchFamily="34" charset="0"/>
              </a:rPr>
              <a:t>2016 – 2021)</a:t>
            </a:r>
          </a:p>
        </p:txBody>
      </p:sp>
      <p:sp>
        <p:nvSpPr>
          <p:cNvPr id="4" name="Slide Number Placeholder 3"/>
          <p:cNvSpPr>
            <a:spLocks noGrp="1"/>
          </p:cNvSpPr>
          <p:nvPr>
            <p:ph type="sldNum" sz="quarter" idx="12"/>
          </p:nvPr>
        </p:nvSpPr>
        <p:spPr/>
        <p:txBody>
          <a:bodyPr/>
          <a:lstStyle/>
          <a:p>
            <a:fld id="{FC31C739-2422-4EE0-80D0-F8552E44D9D1}" type="slidenum">
              <a:rPr lang="en-US" smtClean="0"/>
              <a:pPr/>
              <a:t>70</a:t>
            </a:fld>
            <a:endParaRPr lang="en-US"/>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491855559"/>
              </p:ext>
            </p:extLst>
          </p:nvPr>
        </p:nvGraphicFramePr>
        <p:xfrm>
          <a:off x="201749" y="608076"/>
          <a:ext cx="11727542" cy="6376330"/>
        </p:xfrm>
        <a:graphic>
          <a:graphicData uri="http://schemas.openxmlformats.org/drawingml/2006/table">
            <a:tbl>
              <a:tblPr firstRow="1" bandRow="1">
                <a:tableStyleId>{5C22544A-7EE6-4342-B048-85BDC9FD1C3A}</a:tableStyleId>
              </a:tblPr>
              <a:tblGrid>
                <a:gridCol w="1047931">
                  <a:extLst>
                    <a:ext uri="{9D8B030D-6E8A-4147-A177-3AD203B41FA5}">
                      <a16:colId xmlns:a16="http://schemas.microsoft.com/office/drawing/2014/main" xmlns="" val="20000"/>
                    </a:ext>
                  </a:extLst>
                </a:gridCol>
                <a:gridCol w="3642360">
                  <a:extLst>
                    <a:ext uri="{9D8B030D-6E8A-4147-A177-3AD203B41FA5}">
                      <a16:colId xmlns:a16="http://schemas.microsoft.com/office/drawing/2014/main" xmlns="" val="20001"/>
                    </a:ext>
                  </a:extLst>
                </a:gridCol>
                <a:gridCol w="7037251">
                  <a:extLst>
                    <a:ext uri="{9D8B030D-6E8A-4147-A177-3AD203B41FA5}">
                      <a16:colId xmlns:a16="http://schemas.microsoft.com/office/drawing/2014/main" xmlns="" val="20002"/>
                    </a:ext>
                  </a:extLst>
                </a:gridCol>
              </a:tblGrid>
              <a:tr h="720051">
                <a:tc>
                  <a:txBody>
                    <a:bodyPr/>
                    <a:lstStyle/>
                    <a:p>
                      <a:pPr marL="457200" algn="l">
                        <a:lnSpc>
                          <a:spcPct val="115000"/>
                        </a:lnSpc>
                        <a:spcAft>
                          <a:spcPts val="0"/>
                        </a:spcAft>
                      </a:pPr>
                      <a:r>
                        <a:rPr lang="en-GB" sz="1600" dirty="0" smtClean="0">
                          <a:latin typeface="Tahoma" panose="020B0604030504040204" pitchFamily="34" charset="0"/>
                          <a:ea typeface="Tahoma" panose="020B0604030504040204" pitchFamily="34" charset="0"/>
                          <a:cs typeface="Tahoma" panose="020B0604030504040204" pitchFamily="34" charset="0"/>
                        </a:rPr>
                        <a:t>S/No</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457200" algn="l">
                        <a:lnSpc>
                          <a:spcPct val="115000"/>
                        </a:lnSpc>
                        <a:spcAft>
                          <a:spcPts val="0"/>
                        </a:spcAft>
                      </a:pPr>
                      <a:r>
                        <a:rPr lang="en-GB" sz="1800" b="1" dirty="0">
                          <a:latin typeface="Tahoma" panose="020B0604030504040204" pitchFamily="34" charset="0"/>
                          <a:ea typeface="Tahoma" panose="020B0604030504040204" pitchFamily="34" charset="0"/>
                          <a:cs typeface="Tahoma" panose="020B0604030504040204" pitchFamily="34" charset="0"/>
                        </a:rPr>
                        <a:t>Manifesto Commitment and Presidential Directive </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457200" algn="just">
                        <a:lnSpc>
                          <a:spcPct val="115000"/>
                        </a:lnSpc>
                        <a:spcAft>
                          <a:spcPts val="0"/>
                        </a:spcAft>
                      </a:pPr>
                      <a:r>
                        <a:rPr lang="en-GB" sz="1800" b="1" dirty="0">
                          <a:latin typeface="Tahoma" panose="020B0604030504040204" pitchFamily="34" charset="0"/>
                          <a:ea typeface="Tahoma" panose="020B0604030504040204" pitchFamily="34" charset="0"/>
                          <a:cs typeface="Tahoma" panose="020B0604030504040204" pitchFamily="34" charset="0"/>
                        </a:rPr>
                        <a:t>Progress </a:t>
                      </a:r>
                      <a:r>
                        <a:rPr lang="en-GB" sz="1800" b="1" dirty="0" smtClean="0">
                          <a:latin typeface="Tahoma" panose="020B0604030504040204" pitchFamily="34" charset="0"/>
                          <a:ea typeface="Tahoma" panose="020B0604030504040204" pitchFamily="34" charset="0"/>
                          <a:cs typeface="Tahoma" panose="020B0604030504040204" pitchFamily="34" charset="0"/>
                        </a:rPr>
                        <a:t>made</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xmlns="" val="10000"/>
                  </a:ext>
                </a:extLst>
              </a:tr>
              <a:tr h="383239">
                <a:tc>
                  <a:txBody>
                    <a:bodyPr/>
                    <a:lstStyle/>
                    <a:p>
                      <a:pPr marL="457200" algn="ctr">
                        <a:lnSpc>
                          <a:spcPct val="115000"/>
                        </a:lnSpc>
                        <a:spcAft>
                          <a:spcPts val="0"/>
                        </a:spcAft>
                      </a:pPr>
                      <a:r>
                        <a:rPr lang="en-US" sz="1600" dirty="0" smtClean="0">
                          <a:latin typeface="Tahoma" panose="020B0604030504040204" pitchFamily="34" charset="0"/>
                          <a:ea typeface="Tahoma" panose="020B0604030504040204" pitchFamily="34" charset="0"/>
                          <a:cs typeface="Tahoma" panose="020B0604030504040204" pitchFamily="34" charset="0"/>
                        </a:rPr>
                        <a:t>(a)</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457200" algn="ctr">
                        <a:lnSpc>
                          <a:spcPct val="115000"/>
                        </a:lnSpc>
                        <a:spcAft>
                          <a:spcPts val="0"/>
                        </a:spcAft>
                      </a:pPr>
                      <a:r>
                        <a:rPr lang="en-US" sz="1600" dirty="0" smtClean="0">
                          <a:latin typeface="Tahoma" panose="020B0604030504040204" pitchFamily="34" charset="0"/>
                          <a:ea typeface="Tahoma" panose="020B0604030504040204" pitchFamily="34" charset="0"/>
                          <a:cs typeface="Tahoma" panose="020B0604030504040204" pitchFamily="34" charset="0"/>
                        </a:rPr>
                        <a:t>(b)</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457200" algn="ctr">
                        <a:lnSpc>
                          <a:spcPct val="115000"/>
                        </a:lnSpc>
                        <a:spcAft>
                          <a:spcPts val="0"/>
                        </a:spcAft>
                      </a:pPr>
                      <a:r>
                        <a:rPr lang="en-US" sz="1600" dirty="0" smtClean="0">
                          <a:latin typeface="Tahoma" panose="020B0604030504040204" pitchFamily="34" charset="0"/>
                          <a:ea typeface="Tahoma" panose="020B0604030504040204" pitchFamily="34" charset="0"/>
                          <a:cs typeface="Tahoma" panose="020B0604030504040204" pitchFamily="34" charset="0"/>
                        </a:rPr>
                        <a:t>(c)</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xmlns="" val="10002"/>
                  </a:ext>
                </a:extLst>
              </a:tr>
              <a:tr h="4719914">
                <a:tc>
                  <a:txBody>
                    <a:bodyPr/>
                    <a:lstStyle/>
                    <a:p>
                      <a:pPr algn="just"/>
                      <a:endParaRPr lang="en-US">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marL="0" indent="0" algn="just">
                        <a:buNone/>
                      </a:pPr>
                      <a:r>
                        <a:rPr lang="en-US" sz="2000" b="1" i="0" u="sng"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Manifesto Commitment:</a:t>
                      </a:r>
                    </a:p>
                    <a:p>
                      <a:pPr marL="0" indent="0" algn="just">
                        <a:buNone/>
                      </a:pPr>
                      <a:r>
                        <a:rPr lang="en-US" sz="2000" b="1" dirty="0" smtClean="0">
                          <a:latin typeface="Tahoma" panose="020B0604030504040204" pitchFamily="34" charset="0"/>
                          <a:ea typeface="Tahoma" panose="020B0604030504040204" pitchFamily="34" charset="0"/>
                          <a:cs typeface="Tahoma" panose="020B0604030504040204" pitchFamily="34" charset="0"/>
                        </a:rPr>
                        <a:t>Promoting production for wealth creation and self-sustainability.</a:t>
                      </a:r>
                    </a:p>
                    <a:p>
                      <a:pPr marL="0" marR="0" indent="0" algn="just" defTabSz="914400" rtl="0" eaLnBrk="1" fontAlgn="auto" latinLnBrk="0" hangingPunct="1">
                        <a:lnSpc>
                          <a:spcPct val="100000"/>
                        </a:lnSpc>
                        <a:spcBef>
                          <a:spcPts val="0"/>
                        </a:spcBef>
                        <a:spcAft>
                          <a:spcPts val="0"/>
                        </a:spcAft>
                        <a:buClrTx/>
                        <a:buSzTx/>
                        <a:buFontTx/>
                        <a:buNone/>
                        <a:tabLst/>
                        <a:defRPr/>
                      </a:pPr>
                      <a:r>
                        <a:rPr lang="en-US" sz="2000" b="1" dirty="0" smtClean="0">
                          <a:latin typeface="Tahoma" panose="020B0604030504040204" pitchFamily="34" charset="0"/>
                          <a:ea typeface="Tahoma" panose="020B0604030504040204" pitchFamily="34" charset="0"/>
                          <a:cs typeface="Tahoma" panose="020B0604030504040204" pitchFamily="34" charset="0"/>
                        </a:rPr>
                        <a:t>Presidential Directive</a:t>
                      </a:r>
                      <a:r>
                        <a:rPr lang="en-US" sz="2000" dirty="0" smtClean="0">
                          <a:latin typeface="Tahoma" panose="020B0604030504040204" pitchFamily="34" charset="0"/>
                          <a:ea typeface="Tahoma" panose="020B0604030504040204" pitchFamily="34" charset="0"/>
                          <a:cs typeface="Tahoma" panose="020B0604030504040204" pitchFamily="34" charset="0"/>
                        </a:rPr>
                        <a:t>: </a:t>
                      </a:r>
                      <a:r>
                        <a:rPr lang="en-US" sz="2000" i="0" kern="1200" dirty="0" smtClean="0">
                          <a:solidFill>
                            <a:schemeClr val="dk1"/>
                          </a:solidFill>
                          <a:latin typeface="Tahoma" pitchFamily="34" charset="0"/>
                          <a:ea typeface="Tahoma" pitchFamily="34" charset="0"/>
                          <a:cs typeface="Tahoma" pitchFamily="34" charset="0"/>
                        </a:rPr>
                        <a:t>Funding Uganda Air Cargo Co. Ltd (UACC). This should be taken as a strategic item. We are discussing the revival of Uganda Airlines; we also need an air cargo that will help our horticulture exporters to transport their goods to various destinations. </a:t>
                      </a:r>
                      <a:r>
                        <a:rPr lang="en-US" sz="2000" i="0" kern="1200" dirty="0" err="1" smtClean="0">
                          <a:solidFill>
                            <a:schemeClr val="dk1"/>
                          </a:solidFill>
                          <a:latin typeface="Tahoma" pitchFamily="34" charset="0"/>
                          <a:ea typeface="Tahoma" pitchFamily="34" charset="0"/>
                          <a:cs typeface="Tahoma" pitchFamily="34" charset="0"/>
                        </a:rPr>
                        <a:t>MoFPED</a:t>
                      </a:r>
                      <a:r>
                        <a:rPr lang="en-US" sz="2000" i="0" kern="1200" dirty="0" smtClean="0">
                          <a:solidFill>
                            <a:schemeClr val="dk1"/>
                          </a:solidFill>
                          <a:latin typeface="Tahoma" pitchFamily="34" charset="0"/>
                          <a:ea typeface="Tahoma" pitchFamily="34" charset="0"/>
                          <a:cs typeface="Tahoma" pitchFamily="34" charset="0"/>
                        </a:rPr>
                        <a:t> should address the matter.</a:t>
                      </a:r>
                    </a:p>
                    <a:p>
                      <a:pPr marL="0" indent="0" algn="just">
                        <a:buNone/>
                      </a:pPr>
                      <a:endParaRPr lang="en-US" sz="2000" b="1" dirty="0" smtClean="0">
                        <a:latin typeface="Tahoma" panose="020B0604030504040204" pitchFamily="34" charset="0"/>
                        <a:ea typeface="Tahoma" panose="020B0604030504040204" pitchFamily="34" charset="0"/>
                        <a:cs typeface="Tahoma" panose="020B0604030504040204" pitchFamily="34" charset="0"/>
                      </a:endParaRPr>
                    </a:p>
                    <a:p>
                      <a:pPr marL="0" indent="0" algn="just">
                        <a:buNone/>
                      </a:pPr>
                      <a:endParaRPr lang="en-US" sz="2000" b="1" dirty="0" smtClean="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 typeface="Wingdings" pitchFamily="2" charset="2"/>
                        <a:buNone/>
                        <a:tabLst/>
                        <a:defRPr/>
                      </a:pPr>
                      <a:r>
                        <a:rPr lang="en-GB" sz="2000" i="0" dirty="0" err="1" smtClean="0">
                          <a:latin typeface="Tahoma" pitchFamily="34" charset="0"/>
                          <a:ea typeface="Tahoma" pitchFamily="34" charset="0"/>
                          <a:cs typeface="Tahoma" pitchFamily="34" charset="0"/>
                        </a:rPr>
                        <a:t>Shs</a:t>
                      </a:r>
                      <a:r>
                        <a:rPr lang="en-GB" sz="2000" i="0" dirty="0" smtClean="0">
                          <a:latin typeface="Tahoma" pitchFamily="34" charset="0"/>
                          <a:ea typeface="Tahoma" pitchFamily="34" charset="0"/>
                          <a:cs typeface="Tahoma" pitchFamily="34" charset="0"/>
                        </a:rPr>
                        <a:t> 46bn was allocated to the entity in FY 2020/21 to boost the functioning of UACC. This enabled</a:t>
                      </a:r>
                      <a:r>
                        <a:rPr lang="en-GB" sz="2000" i="0" baseline="0" dirty="0" smtClean="0">
                          <a:latin typeface="Tahoma" pitchFamily="34" charset="0"/>
                          <a:ea typeface="Tahoma" pitchFamily="34" charset="0"/>
                          <a:cs typeface="Tahoma" pitchFamily="34" charset="0"/>
                        </a:rPr>
                        <a:t> </a:t>
                      </a:r>
                      <a:r>
                        <a:rPr lang="en-GB" sz="2000" i="0" dirty="0" smtClean="0">
                          <a:latin typeface="Tahoma" pitchFamily="34" charset="0"/>
                          <a:ea typeface="Tahoma" pitchFamily="34" charset="0"/>
                          <a:cs typeface="Tahoma" pitchFamily="34" charset="0"/>
                        </a:rPr>
                        <a:t>UACC to revive the following key</a:t>
                      </a:r>
                      <a:r>
                        <a:rPr lang="en-GB" sz="2000" i="0" baseline="0" dirty="0" smtClean="0">
                          <a:latin typeface="Tahoma" pitchFamily="34" charset="0"/>
                          <a:ea typeface="Tahoma" pitchFamily="34" charset="0"/>
                          <a:cs typeface="Tahoma" pitchFamily="34" charset="0"/>
                        </a:rPr>
                        <a:t> operational licenses including; Air Operator Certificate (AOC), Air Service </a:t>
                      </a:r>
                      <a:r>
                        <a:rPr lang="en-GB" sz="2000" i="0" baseline="0" dirty="0" smtClean="0">
                          <a:latin typeface="Tahoma" pitchFamily="34" charset="0"/>
                          <a:ea typeface="Tahoma" pitchFamily="34" charset="0"/>
                          <a:cs typeface="Tahoma" pitchFamily="34" charset="0"/>
                        </a:rPr>
                        <a:t>Licence </a:t>
                      </a:r>
                      <a:r>
                        <a:rPr lang="en-GB" sz="2000" i="0" baseline="0" dirty="0" smtClean="0">
                          <a:latin typeface="Tahoma" pitchFamily="34" charset="0"/>
                          <a:ea typeface="Tahoma" pitchFamily="34" charset="0"/>
                          <a:cs typeface="Tahoma" pitchFamily="34" charset="0"/>
                        </a:rPr>
                        <a:t>(ASL), Approved Maintenance Organisation (AMO), Certificate of </a:t>
                      </a:r>
                      <a:r>
                        <a:rPr lang="en-GB" sz="2000" i="0" baseline="0" dirty="0" smtClean="0">
                          <a:latin typeface="Tahoma" pitchFamily="34" charset="0"/>
                          <a:ea typeface="Tahoma" pitchFamily="34" charset="0"/>
                          <a:cs typeface="Tahoma" pitchFamily="34" charset="0"/>
                        </a:rPr>
                        <a:t>Assurance </a:t>
                      </a:r>
                      <a:r>
                        <a:rPr lang="en-GB" sz="2000" i="0" baseline="0" dirty="0" smtClean="0">
                          <a:latin typeface="Tahoma" pitchFamily="34" charset="0"/>
                          <a:ea typeface="Tahoma" pitchFamily="34" charset="0"/>
                          <a:cs typeface="Tahoma" pitchFamily="34" charset="0"/>
                        </a:rPr>
                        <a:t>(CoA). </a:t>
                      </a:r>
                    </a:p>
                    <a:p>
                      <a:pPr marL="0" marR="0" lvl="0" indent="0" algn="just" defTabSz="914400" rtl="0" eaLnBrk="1" fontAlgn="auto" latinLnBrk="0" hangingPunct="1">
                        <a:lnSpc>
                          <a:spcPct val="100000"/>
                        </a:lnSpc>
                        <a:spcBef>
                          <a:spcPts val="0"/>
                        </a:spcBef>
                        <a:spcAft>
                          <a:spcPts val="0"/>
                        </a:spcAft>
                        <a:buClrTx/>
                        <a:buSzTx/>
                        <a:buFont typeface="Wingdings" pitchFamily="2" charset="2"/>
                        <a:buNone/>
                        <a:tabLst/>
                        <a:defRPr/>
                      </a:pPr>
                      <a:endParaRPr lang="en-GB" sz="1200" i="0" baseline="0" dirty="0" smtClean="0">
                        <a:latin typeface="Tahoma" pitchFamily="34" charset="0"/>
                        <a:ea typeface="Tahoma" pitchFamily="34" charset="0"/>
                        <a:cs typeface="Tahoma" pitchFamily="34" charset="0"/>
                      </a:endParaRPr>
                    </a:p>
                    <a:p>
                      <a:r>
                        <a:rPr lang="en-GB" sz="2000" i="0" baseline="0" dirty="0" smtClean="0">
                          <a:latin typeface="Tahoma" pitchFamily="34" charset="0"/>
                          <a:ea typeface="Tahoma" pitchFamily="34" charset="0"/>
                          <a:cs typeface="Tahoma" pitchFamily="34" charset="0"/>
                        </a:rPr>
                        <a:t>The 5x – UCF C130 </a:t>
                      </a:r>
                      <a:r>
                        <a:rPr lang="en-GB" sz="2000" i="0" baseline="0" dirty="0" smtClean="0">
                          <a:latin typeface="Tahoma" pitchFamily="34" charset="0"/>
                          <a:ea typeface="Tahoma" pitchFamily="34" charset="0"/>
                          <a:cs typeface="Tahoma" pitchFamily="34" charset="0"/>
                        </a:rPr>
                        <a:t>( Silver Lady) is operational</a:t>
                      </a:r>
                      <a:endParaRPr lang="en-GB" sz="2000" i="0" baseline="0" dirty="0" smtClean="0">
                        <a:latin typeface="Tahoma" pitchFamily="34" charset="0"/>
                        <a:ea typeface="Tahoma" pitchFamily="34" charset="0"/>
                        <a:cs typeface="Tahoma" pitchFamily="34" charset="0"/>
                      </a:endParaRPr>
                    </a:p>
                    <a:p>
                      <a:endParaRPr lang="en-GB" sz="2000" i="0" baseline="0" dirty="0" smtClean="0">
                        <a:latin typeface="Tahoma" pitchFamily="34" charset="0"/>
                        <a:ea typeface="Tahoma" pitchFamily="34" charset="0"/>
                        <a:cs typeface="Tahoma" pitchFamily="34" charset="0"/>
                      </a:endParaRPr>
                    </a:p>
                    <a:p>
                      <a:r>
                        <a:rPr lang="en-GB" sz="2000" i="0" kern="1200" baseline="0" dirty="0" smtClean="0">
                          <a:solidFill>
                            <a:schemeClr val="dk1"/>
                          </a:solidFill>
                          <a:latin typeface="Tahoma" pitchFamily="34" charset="0"/>
                          <a:ea typeface="Tahoma" pitchFamily="34" charset="0"/>
                          <a:cs typeface="Tahoma" pitchFamily="34" charset="0"/>
                        </a:rPr>
                        <a:t>The </a:t>
                      </a:r>
                      <a:r>
                        <a:rPr lang="en-US" sz="2000" i="0" kern="1200" baseline="0" dirty="0" smtClean="0">
                          <a:solidFill>
                            <a:schemeClr val="dk1"/>
                          </a:solidFill>
                          <a:latin typeface="Tahoma" pitchFamily="34" charset="0"/>
                          <a:ea typeface="Tahoma" pitchFamily="34" charset="0"/>
                          <a:cs typeface="Tahoma" pitchFamily="34" charset="0"/>
                        </a:rPr>
                        <a:t>5X-UDF C130 is grounded but the Maintenance &amp; </a:t>
                      </a:r>
                      <a:r>
                        <a:rPr lang="en-US" sz="2000" i="0" kern="1200" baseline="0" dirty="0" smtClean="0">
                          <a:solidFill>
                            <a:schemeClr val="dk1"/>
                          </a:solidFill>
                          <a:latin typeface="Tahoma" pitchFamily="34" charset="0"/>
                          <a:ea typeface="Tahoma" pitchFamily="34" charset="0"/>
                          <a:cs typeface="Tahoma" pitchFamily="34" charset="0"/>
                        </a:rPr>
                        <a:t>Repair Organization </a:t>
                      </a:r>
                      <a:r>
                        <a:rPr lang="en-US" sz="2000" i="0" kern="1200" baseline="0" dirty="0" smtClean="0">
                          <a:solidFill>
                            <a:schemeClr val="dk1"/>
                          </a:solidFill>
                          <a:latin typeface="Tahoma" pitchFamily="34" charset="0"/>
                          <a:ea typeface="Tahoma" pitchFamily="34" charset="0"/>
                          <a:cs typeface="Tahoma" pitchFamily="34" charset="0"/>
                        </a:rPr>
                        <a:t>(MRO) is on </a:t>
                      </a:r>
                      <a:r>
                        <a:rPr lang="en-US" sz="2000" i="0" kern="1200" baseline="0" dirty="0" smtClean="0">
                          <a:solidFill>
                            <a:schemeClr val="dk1"/>
                          </a:solidFill>
                          <a:latin typeface="Tahoma" pitchFamily="34" charset="0"/>
                          <a:ea typeface="Tahoma" pitchFamily="34" charset="0"/>
                          <a:cs typeface="Tahoma" pitchFamily="34" charset="0"/>
                        </a:rPr>
                        <a:t>going</a:t>
                      </a:r>
                    </a:p>
                    <a:p>
                      <a:endParaRPr lang="en-US" sz="2000" i="0" kern="1200" baseline="0" dirty="0" smtClean="0">
                        <a:solidFill>
                          <a:schemeClr val="dk1"/>
                        </a:solidFill>
                        <a:latin typeface="Tahoma" pitchFamily="34" charset="0"/>
                        <a:ea typeface="Tahoma" pitchFamily="34" charset="0"/>
                        <a:cs typeface="Tahoma" pitchFamily="34" charset="0"/>
                      </a:endParaRPr>
                    </a:p>
                    <a:p>
                      <a:r>
                        <a:rPr lang="en-US" sz="2000" i="0" kern="1200" baseline="0" dirty="0" smtClean="0">
                          <a:solidFill>
                            <a:schemeClr val="dk1"/>
                          </a:solidFill>
                          <a:latin typeface="Tahoma" pitchFamily="34" charset="0"/>
                          <a:ea typeface="Tahoma" pitchFamily="34" charset="0"/>
                          <a:cs typeface="Tahoma" pitchFamily="34" charset="0"/>
                        </a:rPr>
                        <a:t>The two cargo crafts will conduct operations in UN and AU; and transport Ugandan exports and imports.</a:t>
                      </a:r>
                      <a:endParaRPr lang="en-US" sz="2000" i="0" kern="1200" baseline="0" dirty="0" smtClean="0">
                        <a:solidFill>
                          <a:schemeClr val="dk1"/>
                        </a:solidFill>
                        <a:latin typeface="Tahoma" pitchFamily="34" charset="0"/>
                        <a:ea typeface="Tahoma" pitchFamily="34" charset="0"/>
                        <a:cs typeface="Tahoma" pitchFamily="34" charset="0"/>
                      </a:endParaRPr>
                    </a:p>
                    <a:p>
                      <a:pPr marL="0" marR="0" lvl="0" indent="0" algn="just" defTabSz="914400" rtl="0" eaLnBrk="1" fontAlgn="auto" latinLnBrk="0" hangingPunct="1">
                        <a:lnSpc>
                          <a:spcPct val="100000"/>
                        </a:lnSpc>
                        <a:spcBef>
                          <a:spcPts val="0"/>
                        </a:spcBef>
                        <a:spcAft>
                          <a:spcPts val="0"/>
                        </a:spcAft>
                        <a:buClrTx/>
                        <a:buSzTx/>
                        <a:buFont typeface="Wingdings" pitchFamily="2" charset="2"/>
                        <a:buNone/>
                        <a:tabLst/>
                        <a:defRPr/>
                      </a:pPr>
                      <a:endParaRPr lang="en-US" sz="2000" i="0" dirty="0" smtClean="0">
                        <a:latin typeface="Tahoma" pitchFamily="34" charset="0"/>
                        <a:ea typeface="Tahoma" pitchFamily="34" charset="0"/>
                        <a:cs typeface="Tahoma" pitchFamily="34" charset="0"/>
                      </a:endParaRPr>
                    </a:p>
                    <a:p>
                      <a:pPr lvl="0" algn="just">
                        <a:buFont typeface="Wingdings" pitchFamily="2" charset="2"/>
                        <a:buNone/>
                      </a:pPr>
                      <a:endParaRPr lang="en-US" sz="20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393081537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61150"/>
          </a:xfrm>
        </p:spPr>
        <p:txBody>
          <a:bodyPr>
            <a:normAutofit fontScale="90000"/>
          </a:bodyPr>
          <a:lstStyle/>
          <a:p>
            <a:pPr algn="ctr"/>
            <a:r>
              <a:rPr lang="en-US" b="1" dirty="0" smtClean="0">
                <a:latin typeface="Tahoma" panose="020B0604030504040204" pitchFamily="34" charset="0"/>
                <a:ea typeface="Tahoma" panose="020B0604030504040204" pitchFamily="34" charset="0"/>
                <a:cs typeface="Tahoma" panose="020B0604030504040204" pitchFamily="34" charset="0"/>
              </a:rPr>
              <a:t>Silver Lady C  - 130</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2"/>
          </p:nvPr>
        </p:nvSpPr>
        <p:spPr/>
        <p:txBody>
          <a:bodyPr/>
          <a:lstStyle/>
          <a:p>
            <a:fld id="{FC31C739-2422-4EE0-80D0-F8552E44D9D1}" type="slidenum">
              <a:rPr lang="en-US" smtClean="0"/>
              <a:pPr/>
              <a:t>71</a:t>
            </a:fld>
            <a:endParaRPr lang="en-US"/>
          </a:p>
        </p:txBody>
      </p:sp>
      <p:pic>
        <p:nvPicPr>
          <p:cNvPr id="5" name="Picture 4"/>
          <p:cNvPicPr>
            <a:picLocks noChangeAspect="1"/>
          </p:cNvPicPr>
          <p:nvPr/>
        </p:nvPicPr>
        <p:blipFill>
          <a:blip r:embed="rId2"/>
          <a:stretch>
            <a:fillRect/>
          </a:stretch>
        </p:blipFill>
        <p:spPr>
          <a:xfrm>
            <a:off x="1036321" y="1081153"/>
            <a:ext cx="9997440" cy="4979809"/>
          </a:xfrm>
          <a:prstGeom prst="rect">
            <a:avLst/>
          </a:prstGeom>
        </p:spPr>
      </p:pic>
      <p:sp>
        <p:nvSpPr>
          <p:cNvPr id="6" name="Title 1"/>
          <p:cNvSpPr txBox="1">
            <a:spLocks/>
          </p:cNvSpPr>
          <p:nvPr/>
        </p:nvSpPr>
        <p:spPr>
          <a:xfrm>
            <a:off x="1624941" y="5795200"/>
            <a:ext cx="10515600" cy="561150"/>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p:cNvSpPr/>
          <p:nvPr/>
        </p:nvSpPr>
        <p:spPr>
          <a:xfrm>
            <a:off x="2106682" y="6060963"/>
            <a:ext cx="7635834" cy="369332"/>
          </a:xfrm>
          <a:prstGeom prst="rect">
            <a:avLst/>
          </a:prstGeom>
        </p:spPr>
        <p:txBody>
          <a:bodyPr wrap="square">
            <a:spAutoFit/>
          </a:bodyPr>
          <a:lstStyle/>
          <a:p>
            <a:pPr algn="ctr"/>
            <a:r>
              <a:rPr lang="en-US" b="1" dirty="0" smtClean="0">
                <a:latin typeface="Tahoma" panose="020B0604030504040204" pitchFamily="34" charset="0"/>
                <a:ea typeface="Tahoma" panose="020B0604030504040204" pitchFamily="34" charset="0"/>
                <a:cs typeface="Tahoma" panose="020B0604030504040204" pitchFamily="34" charset="0"/>
              </a:rPr>
              <a:t>Aircraft </a:t>
            </a:r>
            <a:r>
              <a:rPr lang="en-US" b="1" dirty="0" smtClean="0">
                <a:latin typeface="Tahoma" panose="020B0604030504040204" pitchFamily="34" charset="0"/>
                <a:ea typeface="Tahoma" panose="020B0604030504040204" pitchFamily="34" charset="0"/>
                <a:cs typeface="Tahoma" panose="020B0604030504040204" pitchFamily="34" charset="0"/>
              </a:rPr>
              <a:t>Registration </a:t>
            </a:r>
            <a:r>
              <a:rPr lang="en-US" b="1" dirty="0">
                <a:latin typeface="Tahoma" panose="020B0604030504040204" pitchFamily="34" charset="0"/>
                <a:ea typeface="Tahoma" panose="020B0604030504040204" pitchFamily="34" charset="0"/>
                <a:cs typeface="Tahoma" panose="020B0604030504040204" pitchFamily="34" charset="0"/>
              </a:rPr>
              <a:t>mark 5X-UCF</a:t>
            </a:r>
          </a:p>
        </p:txBody>
      </p:sp>
    </p:spTree>
    <p:extLst>
      <p:ext uri="{BB962C8B-B14F-4D97-AF65-F5344CB8AC3E}">
        <p14:creationId xmlns:p14="http://schemas.microsoft.com/office/powerpoint/2010/main" val="141441322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1835685" cy="502920"/>
          </a:xfrm>
        </p:spPr>
        <p:txBody>
          <a:bodyPr>
            <a:noAutofit/>
          </a:bodyPr>
          <a:lstStyle/>
          <a:p>
            <a:pPr marL="1200150" lvl="1" indent="-742950">
              <a:spcBef>
                <a:spcPts val="0"/>
              </a:spcBef>
              <a:defRPr/>
            </a:pPr>
            <a:r>
              <a:rPr lang="en-GB" sz="2800" b="1" dirty="0">
                <a:latin typeface="Tahoma" pitchFamily="34" charset="0"/>
                <a:ea typeface="Tahoma" pitchFamily="34" charset="0"/>
                <a:cs typeface="Tahoma" pitchFamily="34" charset="0"/>
              </a:rPr>
              <a:t>Key Manifesto achievements  for </a:t>
            </a:r>
            <a:r>
              <a:rPr lang="en-GB" sz="2800" b="1" dirty="0" smtClean="0">
                <a:latin typeface="Tahoma" pitchFamily="34" charset="0"/>
                <a:ea typeface="Tahoma" pitchFamily="34" charset="0"/>
                <a:cs typeface="Tahoma" pitchFamily="34" charset="0"/>
              </a:rPr>
              <a:t>2016 </a:t>
            </a:r>
            <a:r>
              <a:rPr lang="en-GB" sz="2800" b="1" dirty="0">
                <a:latin typeface="Tahoma" pitchFamily="34" charset="0"/>
                <a:ea typeface="Tahoma" pitchFamily="34" charset="0"/>
                <a:cs typeface="Tahoma" pitchFamily="34" charset="0"/>
              </a:rPr>
              <a:t>– </a:t>
            </a:r>
            <a:r>
              <a:rPr lang="en-GB" sz="2800" b="1" dirty="0" smtClean="0">
                <a:latin typeface="Tahoma" pitchFamily="34" charset="0"/>
                <a:ea typeface="Tahoma" pitchFamily="34" charset="0"/>
                <a:cs typeface="Tahoma" pitchFamily="34" charset="0"/>
              </a:rPr>
              <a:t>2021</a:t>
            </a:r>
            <a:endParaRPr lang="en-GB" sz="2800" b="1" dirty="0">
              <a:latin typeface="Tahoma" pitchFamily="34" charset="0"/>
              <a:ea typeface="Tahoma" pitchFamily="34" charset="0"/>
              <a:cs typeface="Tahoma" pitchFamily="34" charset="0"/>
            </a:endParaRPr>
          </a:p>
        </p:txBody>
      </p:sp>
      <p:sp>
        <p:nvSpPr>
          <p:cNvPr id="4" name="Slide Number Placeholder 3"/>
          <p:cNvSpPr>
            <a:spLocks noGrp="1"/>
          </p:cNvSpPr>
          <p:nvPr>
            <p:ph type="sldNum" sz="quarter" idx="12"/>
          </p:nvPr>
        </p:nvSpPr>
        <p:spPr/>
        <p:txBody>
          <a:bodyPr/>
          <a:lstStyle/>
          <a:p>
            <a:fld id="{FC31C739-2422-4EE0-80D0-F8552E44D9D1}" type="slidenum">
              <a:rPr lang="en-US" smtClean="0"/>
              <a:pPr/>
              <a:t>72</a:t>
            </a:fld>
            <a:endParaRPr lang="en-US"/>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312597506"/>
              </p:ext>
            </p:extLst>
          </p:nvPr>
        </p:nvGraphicFramePr>
        <p:xfrm>
          <a:off x="201749" y="608076"/>
          <a:ext cx="11727542" cy="6336939"/>
        </p:xfrm>
        <a:graphic>
          <a:graphicData uri="http://schemas.openxmlformats.org/drawingml/2006/table">
            <a:tbl>
              <a:tblPr firstRow="1" bandRow="1">
                <a:tableStyleId>{5C22544A-7EE6-4342-B048-85BDC9FD1C3A}</a:tableStyleId>
              </a:tblPr>
              <a:tblGrid>
                <a:gridCol w="926011">
                  <a:extLst>
                    <a:ext uri="{9D8B030D-6E8A-4147-A177-3AD203B41FA5}">
                      <a16:colId xmlns:a16="http://schemas.microsoft.com/office/drawing/2014/main" xmlns="" val="20000"/>
                    </a:ext>
                  </a:extLst>
                </a:gridCol>
                <a:gridCol w="2697480">
                  <a:extLst>
                    <a:ext uri="{9D8B030D-6E8A-4147-A177-3AD203B41FA5}">
                      <a16:colId xmlns:a16="http://schemas.microsoft.com/office/drawing/2014/main" xmlns="" val="20001"/>
                    </a:ext>
                  </a:extLst>
                </a:gridCol>
                <a:gridCol w="8104051">
                  <a:extLst>
                    <a:ext uri="{9D8B030D-6E8A-4147-A177-3AD203B41FA5}">
                      <a16:colId xmlns:a16="http://schemas.microsoft.com/office/drawing/2014/main" xmlns="" val="20002"/>
                    </a:ext>
                  </a:extLst>
                </a:gridCol>
              </a:tblGrid>
              <a:tr h="724494">
                <a:tc>
                  <a:txBody>
                    <a:bodyPr/>
                    <a:lstStyle/>
                    <a:p>
                      <a:pPr marL="457200" algn="l">
                        <a:lnSpc>
                          <a:spcPct val="115000"/>
                        </a:lnSpc>
                        <a:spcAft>
                          <a:spcPts val="0"/>
                        </a:spcAft>
                      </a:pPr>
                      <a:r>
                        <a:rPr lang="en-GB" sz="1600" dirty="0" smtClean="0">
                          <a:latin typeface="Tahoma" panose="020B0604030504040204" pitchFamily="34" charset="0"/>
                          <a:ea typeface="Tahoma" panose="020B0604030504040204" pitchFamily="34" charset="0"/>
                          <a:cs typeface="Tahoma" panose="020B0604030504040204" pitchFamily="34" charset="0"/>
                        </a:rPr>
                        <a:t>S/No</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457200" algn="l">
                        <a:lnSpc>
                          <a:spcPct val="115000"/>
                        </a:lnSpc>
                        <a:spcAft>
                          <a:spcPts val="0"/>
                        </a:spcAft>
                      </a:pPr>
                      <a:r>
                        <a:rPr lang="en-GB" sz="1800" b="1" dirty="0">
                          <a:latin typeface="Tahoma" panose="020B0604030504040204" pitchFamily="34" charset="0"/>
                          <a:ea typeface="Tahoma" panose="020B0604030504040204" pitchFamily="34" charset="0"/>
                          <a:cs typeface="Tahoma" panose="020B0604030504040204" pitchFamily="34" charset="0"/>
                        </a:rPr>
                        <a:t>Manifesto Commitment and Presidential Directive </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457200" algn="just">
                        <a:lnSpc>
                          <a:spcPct val="115000"/>
                        </a:lnSpc>
                        <a:spcAft>
                          <a:spcPts val="0"/>
                        </a:spcAft>
                      </a:pPr>
                      <a:r>
                        <a:rPr lang="en-GB" sz="1800" b="1" dirty="0">
                          <a:latin typeface="Tahoma" panose="020B0604030504040204" pitchFamily="34" charset="0"/>
                          <a:ea typeface="Tahoma" panose="020B0604030504040204" pitchFamily="34" charset="0"/>
                          <a:cs typeface="Tahoma" panose="020B0604030504040204" pitchFamily="34" charset="0"/>
                        </a:rPr>
                        <a:t>Progress </a:t>
                      </a:r>
                      <a:r>
                        <a:rPr lang="en-GB" sz="1800" b="1" dirty="0" smtClean="0">
                          <a:latin typeface="Tahoma" panose="020B0604030504040204" pitchFamily="34" charset="0"/>
                          <a:ea typeface="Tahoma" panose="020B0604030504040204" pitchFamily="34" charset="0"/>
                          <a:cs typeface="Tahoma" panose="020B0604030504040204" pitchFamily="34" charset="0"/>
                        </a:rPr>
                        <a:t>made</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xmlns="" val="10000"/>
                  </a:ext>
                </a:extLst>
              </a:tr>
              <a:tr h="404007">
                <a:tc>
                  <a:txBody>
                    <a:bodyPr/>
                    <a:lstStyle/>
                    <a:p>
                      <a:pPr marL="457200" algn="ctr">
                        <a:lnSpc>
                          <a:spcPct val="115000"/>
                        </a:lnSpc>
                        <a:spcAft>
                          <a:spcPts val="0"/>
                        </a:spcAft>
                      </a:pPr>
                      <a:r>
                        <a:rPr lang="en-US" sz="1600" dirty="0" smtClean="0">
                          <a:latin typeface="Tahoma" panose="020B0604030504040204" pitchFamily="34" charset="0"/>
                          <a:ea typeface="Tahoma" panose="020B0604030504040204" pitchFamily="34" charset="0"/>
                          <a:cs typeface="Tahoma" panose="020B0604030504040204" pitchFamily="34" charset="0"/>
                        </a:rPr>
                        <a:t>(a)</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457200" algn="ctr">
                        <a:lnSpc>
                          <a:spcPct val="115000"/>
                        </a:lnSpc>
                        <a:spcAft>
                          <a:spcPts val="0"/>
                        </a:spcAft>
                      </a:pPr>
                      <a:r>
                        <a:rPr lang="en-US" sz="1600" dirty="0" smtClean="0">
                          <a:latin typeface="Tahoma" panose="020B0604030504040204" pitchFamily="34" charset="0"/>
                          <a:ea typeface="Tahoma" panose="020B0604030504040204" pitchFamily="34" charset="0"/>
                          <a:cs typeface="Tahoma" panose="020B0604030504040204" pitchFamily="34" charset="0"/>
                        </a:rPr>
                        <a:t>(b)</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457200" algn="ctr">
                        <a:lnSpc>
                          <a:spcPct val="115000"/>
                        </a:lnSpc>
                        <a:spcAft>
                          <a:spcPts val="0"/>
                        </a:spcAft>
                      </a:pPr>
                      <a:r>
                        <a:rPr lang="en-US" sz="1600" dirty="0" smtClean="0">
                          <a:latin typeface="Tahoma" panose="020B0604030504040204" pitchFamily="34" charset="0"/>
                          <a:ea typeface="Tahoma" panose="020B0604030504040204" pitchFamily="34" charset="0"/>
                          <a:cs typeface="Tahoma" panose="020B0604030504040204" pitchFamily="34" charset="0"/>
                        </a:rPr>
                        <a:t>(c)</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xmlns="" val="10002"/>
                  </a:ext>
                </a:extLst>
              </a:tr>
              <a:tr h="4165460">
                <a:tc>
                  <a:txBody>
                    <a:bodyPr/>
                    <a:lstStyle/>
                    <a:p>
                      <a:pPr algn="just"/>
                      <a:endParaRPr lang="en-US">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marL="0" indent="0" algn="just">
                        <a:buNone/>
                      </a:pPr>
                      <a:r>
                        <a:rPr lang="en-US" sz="1800" b="1" u="sng" dirty="0" smtClean="0">
                          <a:latin typeface="Tahoma" panose="020B0604030504040204" pitchFamily="34" charset="0"/>
                          <a:ea typeface="Tahoma" panose="020B0604030504040204" pitchFamily="34" charset="0"/>
                          <a:cs typeface="Tahoma" panose="020B0604030504040204" pitchFamily="34" charset="0"/>
                        </a:rPr>
                        <a:t>Manifesto Commitment</a:t>
                      </a:r>
                      <a:r>
                        <a:rPr lang="en-US" sz="1800" b="1" dirty="0" smtClean="0">
                          <a:latin typeface="Tahoma" panose="020B0604030504040204" pitchFamily="34" charset="0"/>
                          <a:ea typeface="Tahoma" panose="020B0604030504040204" pitchFamily="34" charset="0"/>
                          <a:cs typeface="Tahoma" panose="020B0604030504040204" pitchFamily="34" charset="0"/>
                        </a:rPr>
                        <a:t>: Strengthening Internal</a:t>
                      </a:r>
                      <a:r>
                        <a:rPr lang="en-US" sz="1800" b="1" baseline="0" dirty="0" smtClean="0">
                          <a:latin typeface="Tahoma" panose="020B0604030504040204" pitchFamily="34" charset="0"/>
                          <a:ea typeface="Tahoma" panose="020B0604030504040204" pitchFamily="34" charset="0"/>
                          <a:cs typeface="Tahoma" panose="020B0604030504040204" pitchFamily="34" charset="0"/>
                        </a:rPr>
                        <a:t> and External Security</a:t>
                      </a:r>
                      <a:endParaRPr lang="en-US" sz="1800" b="1" dirty="0" smtClean="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lvl="0" algn="just">
                        <a:buFont typeface="Wingdings" pitchFamily="2" charset="2"/>
                        <a:buNone/>
                      </a:pPr>
                      <a:r>
                        <a:rPr lang="en-US" sz="1800" b="1"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Internal:</a:t>
                      </a:r>
                      <a:r>
                        <a:rPr lang="en-US" sz="18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 The Ministry</a:t>
                      </a:r>
                      <a:r>
                        <a:rPr lang="en-US" sz="1800" kern="1200" baseline="0" dirty="0" smtClean="0">
                          <a:solidFill>
                            <a:schemeClr val="dk1"/>
                          </a:solidFill>
                          <a:latin typeface="Tahoma" panose="020B0604030504040204" pitchFamily="34" charset="0"/>
                          <a:ea typeface="Tahoma" panose="020B0604030504040204" pitchFamily="34" charset="0"/>
                          <a:cs typeface="Tahoma" panose="020B0604030504040204" pitchFamily="34" charset="0"/>
                        </a:rPr>
                        <a:t> extended support of the Uganda Police Force (UPF) and other security </a:t>
                      </a:r>
                      <a:r>
                        <a:rPr lang="en-US" sz="1800" kern="1200" baseline="0" dirty="0" err="1" smtClean="0">
                          <a:solidFill>
                            <a:schemeClr val="dk1"/>
                          </a:solidFill>
                          <a:latin typeface="Tahoma" panose="020B0604030504040204" pitchFamily="34" charset="0"/>
                          <a:ea typeface="Tahoma" panose="020B0604030504040204" pitchFamily="34" charset="0"/>
                          <a:cs typeface="Tahoma" panose="020B0604030504040204" pitchFamily="34" charset="0"/>
                        </a:rPr>
                        <a:t>organisations</a:t>
                      </a:r>
                      <a:r>
                        <a:rPr lang="en-US" sz="1800" kern="1200" baseline="0" dirty="0" smtClean="0">
                          <a:solidFill>
                            <a:schemeClr val="dk1"/>
                          </a:solidFill>
                          <a:latin typeface="Tahoma" panose="020B0604030504040204" pitchFamily="34" charset="0"/>
                          <a:ea typeface="Tahoma" panose="020B0604030504040204" pitchFamily="34" charset="0"/>
                          <a:cs typeface="Tahoma" panose="020B0604030504040204" pitchFamily="34" charset="0"/>
                        </a:rPr>
                        <a:t> to ensure a peaceful and stable Country towards and after the conduct of the recently concluded General Elections at Presidential, Parliamentary and Local Government levels in January 2021.</a:t>
                      </a:r>
                    </a:p>
                    <a:p>
                      <a:pPr lvl="0" algn="just">
                        <a:buFont typeface="Wingdings" pitchFamily="2" charset="2"/>
                        <a:buNone/>
                      </a:pPr>
                      <a:endParaRPr lang="en-US" sz="1000" kern="1200" baseline="0" dirty="0" smtClean="0">
                        <a:solidFill>
                          <a:schemeClr val="dk1"/>
                        </a:solidFill>
                        <a:latin typeface="Tahoma" panose="020B0604030504040204" pitchFamily="34" charset="0"/>
                        <a:ea typeface="Tahoma" panose="020B0604030504040204" pitchFamily="34" charset="0"/>
                        <a:cs typeface="Tahoma" panose="020B0604030504040204" pitchFamily="34" charset="0"/>
                      </a:endParaRPr>
                    </a:p>
                    <a:p>
                      <a:pPr lvl="0" algn="just">
                        <a:buFont typeface="Wingdings" pitchFamily="2" charset="2"/>
                        <a:buNone/>
                      </a:pPr>
                      <a:r>
                        <a:rPr lang="en-US" sz="1800" kern="1200" baseline="0" dirty="0" smtClean="0">
                          <a:solidFill>
                            <a:schemeClr val="dk1"/>
                          </a:solidFill>
                          <a:latin typeface="Tahoma" panose="020B0604030504040204" pitchFamily="34" charset="0"/>
                          <a:ea typeface="Tahoma" panose="020B0604030504040204" pitchFamily="34" charset="0"/>
                          <a:cs typeface="Tahoma" panose="020B0604030504040204" pitchFamily="34" charset="0"/>
                        </a:rPr>
                        <a:t>A </a:t>
                      </a:r>
                      <a:r>
                        <a:rPr lang="en-US" sz="1800" kern="1200" baseline="0" dirty="0" smtClean="0">
                          <a:solidFill>
                            <a:schemeClr val="dk1"/>
                          </a:solidFill>
                          <a:latin typeface="Tahoma" panose="020B0604030504040204" pitchFamily="34" charset="0"/>
                          <a:ea typeface="Tahoma" panose="020B0604030504040204" pitchFamily="34" charset="0"/>
                          <a:cs typeface="Tahoma" panose="020B0604030504040204" pitchFamily="34" charset="0"/>
                        </a:rPr>
                        <a:t>total of 82 rifles and 13,987 heads of cattle were recovered from rustlers since July, 2020.  Incursions from armed pastoral groups from Kenya and South Sudan in the districts of Kaabong, </a:t>
                      </a:r>
                      <a:r>
                        <a:rPr lang="en-US" sz="1800" kern="1200" baseline="0" dirty="0" err="1" smtClean="0">
                          <a:solidFill>
                            <a:schemeClr val="dk1"/>
                          </a:solidFill>
                          <a:latin typeface="Tahoma" panose="020B0604030504040204" pitchFamily="34" charset="0"/>
                          <a:ea typeface="Tahoma" panose="020B0604030504040204" pitchFamily="34" charset="0"/>
                          <a:cs typeface="Tahoma" panose="020B0604030504040204" pitchFamily="34" charset="0"/>
                        </a:rPr>
                        <a:t>Kotida</a:t>
                      </a:r>
                      <a:r>
                        <a:rPr lang="en-US" sz="1800" kern="1200" baseline="0" dirty="0" smtClean="0">
                          <a:solidFill>
                            <a:schemeClr val="dk1"/>
                          </a:solidFill>
                          <a:latin typeface="Tahoma" panose="020B0604030504040204" pitchFamily="34" charset="0"/>
                          <a:ea typeface="Tahoma" panose="020B0604030504040204" pitchFamily="34" charset="0"/>
                          <a:cs typeface="Tahoma" panose="020B0604030504040204" pitchFamily="34" charset="0"/>
                        </a:rPr>
                        <a:t> and </a:t>
                      </a:r>
                      <a:r>
                        <a:rPr lang="en-US" sz="1800" kern="1200" baseline="0" dirty="0" err="1" smtClean="0">
                          <a:solidFill>
                            <a:schemeClr val="dk1"/>
                          </a:solidFill>
                          <a:latin typeface="Tahoma" panose="020B0604030504040204" pitchFamily="34" charset="0"/>
                          <a:ea typeface="Tahoma" panose="020B0604030504040204" pitchFamily="34" charset="0"/>
                          <a:cs typeface="Tahoma" panose="020B0604030504040204" pitchFamily="34" charset="0"/>
                        </a:rPr>
                        <a:t>Napak</a:t>
                      </a:r>
                      <a:r>
                        <a:rPr lang="en-US" sz="1800" kern="1200" baseline="0" dirty="0" smtClean="0">
                          <a:solidFill>
                            <a:schemeClr val="dk1"/>
                          </a:solidFill>
                          <a:latin typeface="Tahoma" panose="020B0604030504040204" pitchFamily="34" charset="0"/>
                          <a:ea typeface="Tahoma" panose="020B0604030504040204" pitchFamily="34" charset="0"/>
                          <a:cs typeface="Tahoma" panose="020B0604030504040204" pitchFamily="34" charset="0"/>
                        </a:rPr>
                        <a:t> were neutralized. </a:t>
                      </a:r>
                      <a:endParaRPr lang="en-US" sz="1800" kern="1200" baseline="0" dirty="0" smtClean="0">
                        <a:solidFill>
                          <a:schemeClr val="dk1"/>
                        </a:solidFill>
                        <a:latin typeface="Tahoma" panose="020B0604030504040204" pitchFamily="34" charset="0"/>
                        <a:ea typeface="Tahoma" panose="020B0604030504040204" pitchFamily="34" charset="0"/>
                        <a:cs typeface="Tahoma" panose="020B0604030504040204" pitchFamily="34" charset="0"/>
                      </a:endParaRPr>
                    </a:p>
                    <a:p>
                      <a:pPr lvl="0" algn="just">
                        <a:buFont typeface="Wingdings" pitchFamily="2" charset="2"/>
                        <a:buNone/>
                      </a:pPr>
                      <a:endParaRPr lang="en-US" sz="1050" kern="1200" baseline="0" dirty="0" smtClean="0">
                        <a:solidFill>
                          <a:schemeClr val="dk1"/>
                        </a:solidFill>
                        <a:latin typeface="Tahoma" panose="020B0604030504040204" pitchFamily="34" charset="0"/>
                        <a:ea typeface="Tahoma" panose="020B0604030504040204" pitchFamily="34" charset="0"/>
                        <a:cs typeface="Tahoma" panose="020B0604030504040204" pitchFamily="34" charset="0"/>
                      </a:endParaRPr>
                    </a:p>
                    <a:p>
                      <a:pPr lvl="0" algn="just">
                        <a:buFont typeface="Wingdings" pitchFamily="2" charset="2"/>
                        <a:buNone/>
                      </a:pPr>
                      <a:r>
                        <a:rPr lang="en-US" sz="1800" kern="1200" baseline="0" dirty="0" smtClean="0">
                          <a:solidFill>
                            <a:schemeClr val="dk1"/>
                          </a:solidFill>
                          <a:latin typeface="Tahoma" panose="020B0604030504040204" pitchFamily="34" charset="0"/>
                          <a:ea typeface="Tahoma" panose="020B0604030504040204" pitchFamily="34" charset="0"/>
                          <a:cs typeface="Tahoma" panose="020B0604030504040204" pitchFamily="34" charset="0"/>
                        </a:rPr>
                        <a:t>Incidences of intermittent livestock thefts and general criminality remain a concern and the UPDF has increased the scale of operations to deal with the practice. </a:t>
                      </a:r>
                    </a:p>
                    <a:p>
                      <a:pPr lvl="0" algn="just">
                        <a:buFont typeface="Wingdings" pitchFamily="2" charset="2"/>
                        <a:buNone/>
                      </a:pPr>
                      <a:endParaRPr lang="en-US" sz="1000" kern="1200" baseline="0" dirty="0" smtClean="0">
                        <a:solidFill>
                          <a:schemeClr val="dk1"/>
                        </a:solidFill>
                        <a:latin typeface="Tahoma" panose="020B0604030504040204" pitchFamily="34" charset="0"/>
                        <a:ea typeface="Tahoma" panose="020B0604030504040204" pitchFamily="34" charset="0"/>
                        <a:cs typeface="Tahoma" panose="020B0604030504040204" pitchFamily="34" charset="0"/>
                      </a:endParaRPr>
                    </a:p>
                    <a:p>
                      <a:pPr lvl="0" algn="just">
                        <a:buFont typeface="Wingdings" pitchFamily="2" charset="2"/>
                        <a:buNone/>
                      </a:pPr>
                      <a:r>
                        <a:rPr lang="en-US" sz="1800" kern="1200" baseline="0" dirty="0" smtClean="0">
                          <a:solidFill>
                            <a:schemeClr val="dk1"/>
                          </a:solidFill>
                          <a:latin typeface="Tahoma" panose="020B0604030504040204" pitchFamily="34" charset="0"/>
                          <a:ea typeface="Tahoma" panose="020B0604030504040204" pitchFamily="34" charset="0"/>
                          <a:cs typeface="Tahoma" panose="020B0604030504040204" pitchFamily="34" charset="0"/>
                        </a:rPr>
                        <a:t>The Local Defence Personnel (LDPs) were also recruited to augment the strength of UPDF, UPF and other security agencies to curtail prevailing and emerging security threats and also impose the Standard Operating Procedures (SOPs) of COVID-19 in especially the Kampala Metropolitan Area (KMA) and surrounding districts. </a:t>
                      </a:r>
                      <a:endParaRPr lang="en-US" sz="18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84075556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1835685" cy="502920"/>
          </a:xfrm>
        </p:spPr>
        <p:txBody>
          <a:bodyPr>
            <a:noAutofit/>
          </a:bodyPr>
          <a:lstStyle/>
          <a:p>
            <a:pPr marL="1200150" lvl="1" indent="-742950">
              <a:spcBef>
                <a:spcPts val="0"/>
              </a:spcBef>
              <a:defRPr/>
            </a:pPr>
            <a:r>
              <a:rPr lang="en-GB" sz="2800" b="1" dirty="0">
                <a:latin typeface="Tahoma" pitchFamily="34" charset="0"/>
                <a:ea typeface="Tahoma" pitchFamily="34" charset="0"/>
                <a:cs typeface="Tahoma" pitchFamily="34" charset="0"/>
              </a:rPr>
              <a:t>Key Manifesto achievements  for the end-term (2016 – 2021)</a:t>
            </a:r>
          </a:p>
        </p:txBody>
      </p:sp>
      <p:sp>
        <p:nvSpPr>
          <p:cNvPr id="4" name="Slide Number Placeholder 3"/>
          <p:cNvSpPr>
            <a:spLocks noGrp="1"/>
          </p:cNvSpPr>
          <p:nvPr>
            <p:ph type="sldNum" sz="quarter" idx="12"/>
          </p:nvPr>
        </p:nvSpPr>
        <p:spPr/>
        <p:txBody>
          <a:bodyPr/>
          <a:lstStyle/>
          <a:p>
            <a:fld id="{FC31C739-2422-4EE0-80D0-F8552E44D9D1}" type="slidenum">
              <a:rPr lang="en-US" smtClean="0"/>
              <a:pPr/>
              <a:t>73</a:t>
            </a:fld>
            <a:endParaRPr lang="en-US"/>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790465252"/>
              </p:ext>
            </p:extLst>
          </p:nvPr>
        </p:nvGraphicFramePr>
        <p:xfrm>
          <a:off x="201749" y="608076"/>
          <a:ext cx="11727542" cy="6006084"/>
        </p:xfrm>
        <a:graphic>
          <a:graphicData uri="http://schemas.openxmlformats.org/drawingml/2006/table">
            <a:tbl>
              <a:tblPr firstRow="1" bandRow="1">
                <a:tableStyleId>{5C22544A-7EE6-4342-B048-85BDC9FD1C3A}</a:tableStyleId>
              </a:tblPr>
              <a:tblGrid>
                <a:gridCol w="1437046">
                  <a:extLst>
                    <a:ext uri="{9D8B030D-6E8A-4147-A177-3AD203B41FA5}">
                      <a16:colId xmlns:a16="http://schemas.microsoft.com/office/drawing/2014/main" xmlns="" val="20000"/>
                    </a:ext>
                  </a:extLst>
                </a:gridCol>
                <a:gridCol w="3918857">
                  <a:extLst>
                    <a:ext uri="{9D8B030D-6E8A-4147-A177-3AD203B41FA5}">
                      <a16:colId xmlns:a16="http://schemas.microsoft.com/office/drawing/2014/main" xmlns="" val="20001"/>
                    </a:ext>
                  </a:extLst>
                </a:gridCol>
                <a:gridCol w="6371639">
                  <a:extLst>
                    <a:ext uri="{9D8B030D-6E8A-4147-A177-3AD203B41FA5}">
                      <a16:colId xmlns:a16="http://schemas.microsoft.com/office/drawing/2014/main" xmlns="" val="20002"/>
                    </a:ext>
                  </a:extLst>
                </a:gridCol>
              </a:tblGrid>
              <a:tr h="775775">
                <a:tc>
                  <a:txBody>
                    <a:bodyPr/>
                    <a:lstStyle/>
                    <a:p>
                      <a:pPr marL="457200" algn="l">
                        <a:lnSpc>
                          <a:spcPct val="115000"/>
                        </a:lnSpc>
                        <a:spcAft>
                          <a:spcPts val="0"/>
                        </a:spcAft>
                      </a:pPr>
                      <a:r>
                        <a:rPr lang="en-GB" sz="1800" b="0" dirty="0" smtClean="0">
                          <a:latin typeface="Tahoma" panose="020B0604030504040204" pitchFamily="34" charset="0"/>
                          <a:ea typeface="Tahoma" panose="020B0604030504040204" pitchFamily="34" charset="0"/>
                          <a:cs typeface="Tahoma" panose="020B0604030504040204" pitchFamily="34" charset="0"/>
                        </a:rPr>
                        <a:t>S/No</a:t>
                      </a:r>
                      <a:endParaRPr lang="en-US" sz="1800" b="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457200" algn="l">
                        <a:lnSpc>
                          <a:spcPct val="115000"/>
                        </a:lnSpc>
                        <a:spcAft>
                          <a:spcPts val="0"/>
                        </a:spcAft>
                      </a:pPr>
                      <a:r>
                        <a:rPr lang="en-GB" sz="1800" b="0" dirty="0">
                          <a:latin typeface="Tahoma" panose="020B0604030504040204" pitchFamily="34" charset="0"/>
                          <a:ea typeface="Tahoma" panose="020B0604030504040204" pitchFamily="34" charset="0"/>
                          <a:cs typeface="Tahoma" panose="020B0604030504040204" pitchFamily="34" charset="0"/>
                        </a:rPr>
                        <a:t>Manifesto Commitment and Presidential Directive </a:t>
                      </a:r>
                      <a:endParaRPr lang="en-US" sz="1800" b="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457200" algn="just">
                        <a:lnSpc>
                          <a:spcPct val="115000"/>
                        </a:lnSpc>
                        <a:spcAft>
                          <a:spcPts val="0"/>
                        </a:spcAft>
                      </a:pPr>
                      <a:r>
                        <a:rPr lang="en-GB" sz="1800" b="0" dirty="0">
                          <a:latin typeface="Tahoma" panose="020B0604030504040204" pitchFamily="34" charset="0"/>
                          <a:ea typeface="Tahoma" panose="020B0604030504040204" pitchFamily="34" charset="0"/>
                          <a:cs typeface="Tahoma" panose="020B0604030504040204" pitchFamily="34" charset="0"/>
                        </a:rPr>
                        <a:t>Progress </a:t>
                      </a:r>
                      <a:r>
                        <a:rPr lang="en-GB" sz="1800" b="0" dirty="0" smtClean="0">
                          <a:latin typeface="Tahoma" panose="020B0604030504040204" pitchFamily="34" charset="0"/>
                          <a:ea typeface="Tahoma" panose="020B0604030504040204" pitchFamily="34" charset="0"/>
                          <a:cs typeface="Tahoma" panose="020B0604030504040204" pitchFamily="34" charset="0"/>
                        </a:rPr>
                        <a:t>made</a:t>
                      </a:r>
                      <a:endParaRPr lang="en-US" sz="1800" b="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xmlns="" val="10000"/>
                  </a:ext>
                </a:extLst>
              </a:tr>
              <a:tr h="432604">
                <a:tc>
                  <a:txBody>
                    <a:bodyPr/>
                    <a:lstStyle/>
                    <a:p>
                      <a:pPr marL="457200" algn="ctr">
                        <a:lnSpc>
                          <a:spcPct val="115000"/>
                        </a:lnSpc>
                        <a:spcAft>
                          <a:spcPts val="0"/>
                        </a:spcAft>
                      </a:pPr>
                      <a:r>
                        <a:rPr lang="en-US" sz="1800" b="0" dirty="0" smtClean="0">
                          <a:latin typeface="Tahoma" panose="020B0604030504040204" pitchFamily="34" charset="0"/>
                          <a:ea typeface="Tahoma" panose="020B0604030504040204" pitchFamily="34" charset="0"/>
                          <a:cs typeface="Tahoma" panose="020B0604030504040204" pitchFamily="34" charset="0"/>
                        </a:rPr>
                        <a:t>(a)</a:t>
                      </a:r>
                      <a:endParaRPr lang="en-US" sz="1800" b="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457200" algn="ctr">
                        <a:lnSpc>
                          <a:spcPct val="115000"/>
                        </a:lnSpc>
                        <a:spcAft>
                          <a:spcPts val="0"/>
                        </a:spcAft>
                      </a:pPr>
                      <a:r>
                        <a:rPr lang="en-US" sz="1800" b="0" dirty="0" smtClean="0">
                          <a:latin typeface="Tahoma" panose="020B0604030504040204" pitchFamily="34" charset="0"/>
                          <a:ea typeface="Tahoma" panose="020B0604030504040204" pitchFamily="34" charset="0"/>
                          <a:cs typeface="Tahoma" panose="020B0604030504040204" pitchFamily="34" charset="0"/>
                        </a:rPr>
                        <a:t>(b)</a:t>
                      </a:r>
                      <a:endParaRPr lang="en-US" sz="1800" b="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457200" algn="ctr">
                        <a:lnSpc>
                          <a:spcPct val="115000"/>
                        </a:lnSpc>
                        <a:spcAft>
                          <a:spcPts val="0"/>
                        </a:spcAft>
                      </a:pPr>
                      <a:r>
                        <a:rPr lang="en-US" sz="1800" b="0" dirty="0" smtClean="0">
                          <a:latin typeface="Tahoma" panose="020B0604030504040204" pitchFamily="34" charset="0"/>
                          <a:ea typeface="Tahoma" panose="020B0604030504040204" pitchFamily="34" charset="0"/>
                          <a:cs typeface="Tahoma" panose="020B0604030504040204" pitchFamily="34" charset="0"/>
                        </a:rPr>
                        <a:t>(c)</a:t>
                      </a:r>
                      <a:endParaRPr lang="en-US" sz="1800" b="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xmlns="" val="10002"/>
                  </a:ext>
                </a:extLst>
              </a:tr>
              <a:tr h="4797705">
                <a:tc>
                  <a:txBody>
                    <a:bodyPr/>
                    <a:lstStyle/>
                    <a:p>
                      <a:pPr algn="just"/>
                      <a:endParaRPr lang="en-US" sz="1800" b="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marL="0" indent="0" algn="just">
                        <a:buNone/>
                      </a:pPr>
                      <a:r>
                        <a:rPr lang="en-US" sz="2400" b="1" u="sng" dirty="0" smtClean="0">
                          <a:latin typeface="Tahoma" panose="020B0604030504040204" pitchFamily="34" charset="0"/>
                          <a:ea typeface="Tahoma" panose="020B0604030504040204" pitchFamily="34" charset="0"/>
                          <a:cs typeface="Tahoma" panose="020B0604030504040204" pitchFamily="34" charset="0"/>
                        </a:rPr>
                        <a:t>Manifesto Commitment</a:t>
                      </a:r>
                      <a:r>
                        <a:rPr lang="en-US" sz="2400" b="1" dirty="0" smtClean="0">
                          <a:latin typeface="Tahoma" panose="020B0604030504040204" pitchFamily="34" charset="0"/>
                          <a:ea typeface="Tahoma" panose="020B0604030504040204" pitchFamily="34" charset="0"/>
                          <a:cs typeface="Tahoma" panose="020B0604030504040204" pitchFamily="34" charset="0"/>
                        </a:rPr>
                        <a:t>: Strengthening Internal</a:t>
                      </a:r>
                      <a:r>
                        <a:rPr lang="en-US" sz="2400" b="1" baseline="0" dirty="0" smtClean="0">
                          <a:latin typeface="Tahoma" panose="020B0604030504040204" pitchFamily="34" charset="0"/>
                          <a:ea typeface="Tahoma" panose="020B0604030504040204" pitchFamily="34" charset="0"/>
                          <a:cs typeface="Tahoma" panose="020B0604030504040204" pitchFamily="34" charset="0"/>
                        </a:rPr>
                        <a:t> and External Security</a:t>
                      </a:r>
                      <a:endParaRPr lang="en-US" sz="2400" b="1" dirty="0" smtClean="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lvl="0" algn="just">
                        <a:buFont typeface="Wingdings" pitchFamily="2" charset="2"/>
                        <a:buNone/>
                      </a:pPr>
                      <a:r>
                        <a:rPr lang="en-US" sz="2400" b="1"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External</a:t>
                      </a:r>
                      <a:r>
                        <a:rPr lang="en-US" sz="2400" b="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 To date the</a:t>
                      </a:r>
                      <a:r>
                        <a:rPr lang="en-US" sz="2400" b="0" kern="1200" baseline="0" dirty="0" smtClean="0">
                          <a:solidFill>
                            <a:schemeClr val="dk1"/>
                          </a:solidFill>
                          <a:latin typeface="Tahoma" panose="020B0604030504040204" pitchFamily="34" charset="0"/>
                          <a:ea typeface="Tahoma" panose="020B0604030504040204" pitchFamily="34" charset="0"/>
                          <a:cs typeface="Tahoma" panose="020B0604030504040204" pitchFamily="34" charset="0"/>
                        </a:rPr>
                        <a:t> UPDF has deployed 32 Uganda Battle Groups (UGA BAG XXXII) to further consolidate support to the Federal Government’s effective functionality. These efforts have significantly contributed to further degrading the Al-</a:t>
                      </a:r>
                      <a:r>
                        <a:rPr lang="en-US" sz="2400" b="0" kern="1200" baseline="0" dirty="0" err="1" smtClean="0">
                          <a:solidFill>
                            <a:schemeClr val="dk1"/>
                          </a:solidFill>
                          <a:latin typeface="Tahoma" panose="020B0604030504040204" pitchFamily="34" charset="0"/>
                          <a:ea typeface="Tahoma" panose="020B0604030504040204" pitchFamily="34" charset="0"/>
                          <a:cs typeface="Tahoma" panose="020B0604030504040204" pitchFamily="34" charset="0"/>
                        </a:rPr>
                        <a:t>Shabaab</a:t>
                      </a:r>
                      <a:r>
                        <a:rPr lang="en-US" sz="2400" b="0" kern="1200" baseline="0" dirty="0" smtClean="0">
                          <a:solidFill>
                            <a:schemeClr val="dk1"/>
                          </a:solidFill>
                          <a:latin typeface="Tahoma" panose="020B0604030504040204" pitchFamily="34" charset="0"/>
                          <a:ea typeface="Tahoma" panose="020B0604030504040204" pitchFamily="34" charset="0"/>
                          <a:cs typeface="Tahoma" panose="020B0604030504040204" pitchFamily="34" charset="0"/>
                        </a:rPr>
                        <a:t> and as a result peace and security has continued to prevail in most parts of Somalia.</a:t>
                      </a:r>
                    </a:p>
                    <a:p>
                      <a:pPr lvl="0" algn="just">
                        <a:buFont typeface="Wingdings" pitchFamily="2" charset="2"/>
                        <a:buNone/>
                      </a:pPr>
                      <a:endParaRPr lang="en-US" sz="2400" b="0" kern="1200" baseline="0" dirty="0" smtClean="0">
                        <a:solidFill>
                          <a:schemeClr val="dk1"/>
                        </a:solidFill>
                        <a:latin typeface="Tahoma" panose="020B0604030504040204" pitchFamily="34" charset="0"/>
                        <a:ea typeface="Tahoma" panose="020B0604030504040204" pitchFamily="34" charset="0"/>
                        <a:cs typeface="Tahoma" panose="020B0604030504040204" pitchFamily="34" charset="0"/>
                      </a:endParaRPr>
                    </a:p>
                    <a:p>
                      <a:pPr lvl="0" algn="just">
                        <a:buFont typeface="Wingdings" pitchFamily="2" charset="2"/>
                        <a:buNone/>
                      </a:pPr>
                      <a:r>
                        <a:rPr lang="en-US" sz="2400" b="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UPDF has also deployed in Equatorial Guinea under the</a:t>
                      </a:r>
                      <a:r>
                        <a:rPr lang="en-US" sz="2400" b="0" kern="1200" baseline="0" dirty="0" smtClean="0">
                          <a:solidFill>
                            <a:schemeClr val="dk1"/>
                          </a:solidFill>
                          <a:latin typeface="Tahoma" panose="020B0604030504040204" pitchFamily="34" charset="0"/>
                          <a:ea typeface="Tahoma" panose="020B0604030504040204" pitchFamily="34" charset="0"/>
                          <a:cs typeface="Tahoma" panose="020B0604030504040204" pitchFamily="34" charset="0"/>
                        </a:rPr>
                        <a:t> Uganda Military Training and Mentoring Team (UMTMT) </a:t>
                      </a:r>
                      <a:endParaRPr lang="en-US" sz="2400" b="0" kern="1200" dirty="0" smtClean="0">
                        <a:solidFill>
                          <a:schemeClr val="dk1"/>
                        </a:solidFill>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357581329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454272"/>
          </a:xfrm>
        </p:spPr>
        <p:txBody>
          <a:bodyPr>
            <a:normAutofit fontScale="90000"/>
          </a:bodyPr>
          <a:lstStyle/>
          <a:p>
            <a:pPr algn="ctr"/>
            <a:r>
              <a:rPr lang="en-US" sz="2800" b="1" dirty="0" smtClean="0">
                <a:latin typeface="Tahoma" panose="020B0604030504040204" pitchFamily="34" charset="0"/>
                <a:ea typeface="Tahoma" panose="020B0604030504040204" pitchFamily="34" charset="0"/>
                <a:cs typeface="Tahoma" panose="020B0604030504040204" pitchFamily="34" charset="0"/>
              </a:rPr>
              <a:t>AMISOM OPERATION</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2"/>
          </p:nvPr>
        </p:nvSpPr>
        <p:spPr/>
        <p:txBody>
          <a:bodyPr/>
          <a:lstStyle/>
          <a:p>
            <a:fld id="{FC31C739-2422-4EE0-80D0-F8552E44D9D1}" type="slidenum">
              <a:rPr lang="en-US" smtClean="0"/>
              <a:pPr/>
              <a:t>74</a:t>
            </a:fld>
            <a:endParaRPr lang="en-US"/>
          </a:p>
        </p:txBody>
      </p:sp>
      <p:pic>
        <p:nvPicPr>
          <p:cNvPr id="5" name="Picture 4" descr="E:\CPP 1\AMISOM\Amisom capture Al shababa wpn   (1).jpg"/>
          <p:cNvPicPr/>
          <p:nvPr/>
        </p:nvPicPr>
        <p:blipFill>
          <a:blip r:embed="rId2">
            <a:extLst>
              <a:ext uri="{28A0092B-C50C-407E-A947-70E740481C1C}">
                <a14:useLocalDpi xmlns:a14="http://schemas.microsoft.com/office/drawing/2010/main" val="0"/>
              </a:ext>
            </a:extLst>
          </a:blip>
          <a:srcRect/>
          <a:stretch>
            <a:fillRect/>
          </a:stretch>
        </p:blipFill>
        <p:spPr bwMode="auto">
          <a:xfrm>
            <a:off x="838199" y="995803"/>
            <a:ext cx="5179143" cy="5080531"/>
          </a:xfrm>
          <a:prstGeom prst="rect">
            <a:avLst/>
          </a:prstGeom>
          <a:noFill/>
          <a:ln>
            <a:noFill/>
          </a:ln>
        </p:spPr>
      </p:pic>
      <p:pic>
        <p:nvPicPr>
          <p:cNvPr id="6" name="Picture 5" descr="C:\Users\USER\Downloads\Screenshot_20210429-153435_Google.jpg"/>
          <p:cNvPicPr/>
          <p:nvPr/>
        </p:nvPicPr>
        <p:blipFill>
          <a:blip r:embed="rId3">
            <a:extLst>
              <a:ext uri="{28A0092B-C50C-407E-A947-70E740481C1C}">
                <a14:useLocalDpi xmlns:a14="http://schemas.microsoft.com/office/drawing/2010/main" val="0"/>
              </a:ext>
            </a:extLst>
          </a:blip>
          <a:srcRect/>
          <a:stretch>
            <a:fillRect/>
          </a:stretch>
        </p:blipFill>
        <p:spPr bwMode="auto">
          <a:xfrm>
            <a:off x="6295819" y="995803"/>
            <a:ext cx="5488141" cy="5213268"/>
          </a:xfrm>
          <a:prstGeom prst="rect">
            <a:avLst/>
          </a:prstGeom>
          <a:noFill/>
          <a:ln>
            <a:noFill/>
          </a:ln>
        </p:spPr>
      </p:pic>
    </p:spTree>
    <p:extLst>
      <p:ext uri="{BB962C8B-B14F-4D97-AF65-F5344CB8AC3E}">
        <p14:creationId xmlns:p14="http://schemas.microsoft.com/office/powerpoint/2010/main" val="253931968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34527"/>
          </a:xfrm>
        </p:spPr>
        <p:txBody>
          <a:bodyPr>
            <a:normAutofit fontScale="90000"/>
          </a:bodyPr>
          <a:lstStyle/>
          <a:p>
            <a:pPr algn="ctr"/>
            <a:r>
              <a:rPr lang="en-US" b="1" dirty="0">
                <a:latin typeface="Tahoma" panose="020B0604030504040204" pitchFamily="34" charset="0"/>
                <a:ea typeface="Tahoma" panose="020B0604030504040204" pitchFamily="34" charset="0"/>
                <a:cs typeface="Tahoma" panose="020B0604030504040204" pitchFamily="34" charset="0"/>
              </a:rPr>
              <a:t>AMISOM OPERATION</a:t>
            </a:r>
            <a:endParaRPr lang="en-US" dirty="0"/>
          </a:p>
        </p:txBody>
      </p:sp>
      <p:sp>
        <p:nvSpPr>
          <p:cNvPr id="4" name="Slide Number Placeholder 3"/>
          <p:cNvSpPr>
            <a:spLocks noGrp="1"/>
          </p:cNvSpPr>
          <p:nvPr>
            <p:ph type="sldNum" sz="quarter" idx="12"/>
          </p:nvPr>
        </p:nvSpPr>
        <p:spPr/>
        <p:txBody>
          <a:bodyPr/>
          <a:lstStyle/>
          <a:p>
            <a:fld id="{FC31C739-2422-4EE0-80D0-F8552E44D9D1}" type="slidenum">
              <a:rPr lang="en-US" smtClean="0"/>
              <a:pPr/>
              <a:t>75</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704" y="1017638"/>
            <a:ext cx="5227223" cy="498495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6749" y="958645"/>
            <a:ext cx="5116850" cy="5043948"/>
          </a:xfrm>
          <a:prstGeom prst="rect">
            <a:avLst/>
          </a:prstGeom>
        </p:spPr>
      </p:pic>
    </p:spTree>
    <p:extLst>
      <p:ext uri="{BB962C8B-B14F-4D97-AF65-F5344CB8AC3E}">
        <p14:creationId xmlns:p14="http://schemas.microsoft.com/office/powerpoint/2010/main" val="181272284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1835685" cy="502920"/>
          </a:xfrm>
        </p:spPr>
        <p:txBody>
          <a:bodyPr>
            <a:noAutofit/>
          </a:bodyPr>
          <a:lstStyle/>
          <a:p>
            <a:pPr marL="1200150" lvl="1" indent="-742950">
              <a:spcBef>
                <a:spcPts val="0"/>
              </a:spcBef>
              <a:defRPr/>
            </a:pPr>
            <a:r>
              <a:rPr lang="en-GB" sz="2800" b="1" dirty="0">
                <a:latin typeface="Tahoma" pitchFamily="34" charset="0"/>
                <a:ea typeface="Tahoma" pitchFamily="34" charset="0"/>
                <a:cs typeface="Tahoma" pitchFamily="34" charset="0"/>
              </a:rPr>
              <a:t>Key Manifesto achievements  for the end-term (2016 – 2021)</a:t>
            </a:r>
          </a:p>
        </p:txBody>
      </p:sp>
      <p:sp>
        <p:nvSpPr>
          <p:cNvPr id="4" name="Slide Number Placeholder 3"/>
          <p:cNvSpPr>
            <a:spLocks noGrp="1"/>
          </p:cNvSpPr>
          <p:nvPr>
            <p:ph type="sldNum" sz="quarter" idx="12"/>
          </p:nvPr>
        </p:nvSpPr>
        <p:spPr/>
        <p:txBody>
          <a:bodyPr/>
          <a:lstStyle/>
          <a:p>
            <a:fld id="{FC31C739-2422-4EE0-80D0-F8552E44D9D1}" type="slidenum">
              <a:rPr lang="en-US" smtClean="0"/>
              <a:pPr/>
              <a:t>76</a:t>
            </a:fld>
            <a:endParaRPr lang="en-US"/>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088927721"/>
              </p:ext>
            </p:extLst>
          </p:nvPr>
        </p:nvGraphicFramePr>
        <p:xfrm>
          <a:off x="201749" y="608076"/>
          <a:ext cx="11727542" cy="6105291"/>
        </p:xfrm>
        <a:graphic>
          <a:graphicData uri="http://schemas.openxmlformats.org/drawingml/2006/table">
            <a:tbl>
              <a:tblPr firstRow="1" bandRow="1">
                <a:tableStyleId>{5C22544A-7EE6-4342-B048-85BDC9FD1C3A}</a:tableStyleId>
              </a:tblPr>
              <a:tblGrid>
                <a:gridCol w="1437046">
                  <a:extLst>
                    <a:ext uri="{9D8B030D-6E8A-4147-A177-3AD203B41FA5}">
                      <a16:colId xmlns:a16="http://schemas.microsoft.com/office/drawing/2014/main" xmlns="" val="20000"/>
                    </a:ext>
                  </a:extLst>
                </a:gridCol>
                <a:gridCol w="3063834">
                  <a:extLst>
                    <a:ext uri="{9D8B030D-6E8A-4147-A177-3AD203B41FA5}">
                      <a16:colId xmlns:a16="http://schemas.microsoft.com/office/drawing/2014/main" xmlns="" val="20001"/>
                    </a:ext>
                  </a:extLst>
                </a:gridCol>
                <a:gridCol w="7226662">
                  <a:extLst>
                    <a:ext uri="{9D8B030D-6E8A-4147-A177-3AD203B41FA5}">
                      <a16:colId xmlns:a16="http://schemas.microsoft.com/office/drawing/2014/main" xmlns="" val="20002"/>
                    </a:ext>
                  </a:extLst>
                </a:gridCol>
              </a:tblGrid>
              <a:tr h="724494">
                <a:tc>
                  <a:txBody>
                    <a:bodyPr/>
                    <a:lstStyle/>
                    <a:p>
                      <a:pPr marL="457200" algn="l">
                        <a:lnSpc>
                          <a:spcPct val="115000"/>
                        </a:lnSpc>
                        <a:spcAft>
                          <a:spcPts val="0"/>
                        </a:spcAft>
                      </a:pPr>
                      <a:r>
                        <a:rPr lang="en-GB" sz="1800" b="0" dirty="0" smtClean="0">
                          <a:latin typeface="Tahoma" panose="020B0604030504040204" pitchFamily="34" charset="0"/>
                          <a:ea typeface="Tahoma" panose="020B0604030504040204" pitchFamily="34" charset="0"/>
                          <a:cs typeface="Tahoma" panose="020B0604030504040204" pitchFamily="34" charset="0"/>
                        </a:rPr>
                        <a:t>S/No</a:t>
                      </a:r>
                      <a:endParaRPr lang="en-US" sz="1800" b="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457200" algn="l">
                        <a:lnSpc>
                          <a:spcPct val="115000"/>
                        </a:lnSpc>
                        <a:spcAft>
                          <a:spcPts val="0"/>
                        </a:spcAft>
                      </a:pPr>
                      <a:r>
                        <a:rPr lang="en-GB" sz="1800" b="0" dirty="0">
                          <a:latin typeface="Tahoma" panose="020B0604030504040204" pitchFamily="34" charset="0"/>
                          <a:ea typeface="Tahoma" panose="020B0604030504040204" pitchFamily="34" charset="0"/>
                          <a:cs typeface="Tahoma" panose="020B0604030504040204" pitchFamily="34" charset="0"/>
                        </a:rPr>
                        <a:t>Manifesto Commitment and Presidential Directive </a:t>
                      </a:r>
                      <a:endParaRPr lang="en-US" sz="1800" b="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457200" algn="just">
                        <a:lnSpc>
                          <a:spcPct val="115000"/>
                        </a:lnSpc>
                        <a:spcAft>
                          <a:spcPts val="0"/>
                        </a:spcAft>
                      </a:pPr>
                      <a:r>
                        <a:rPr lang="en-GB" sz="1800" b="0" dirty="0">
                          <a:latin typeface="Tahoma" panose="020B0604030504040204" pitchFamily="34" charset="0"/>
                          <a:ea typeface="Tahoma" panose="020B0604030504040204" pitchFamily="34" charset="0"/>
                          <a:cs typeface="Tahoma" panose="020B0604030504040204" pitchFamily="34" charset="0"/>
                        </a:rPr>
                        <a:t>Progress </a:t>
                      </a:r>
                      <a:r>
                        <a:rPr lang="en-GB" sz="1800" b="0" dirty="0" smtClean="0">
                          <a:latin typeface="Tahoma" panose="020B0604030504040204" pitchFamily="34" charset="0"/>
                          <a:ea typeface="Tahoma" panose="020B0604030504040204" pitchFamily="34" charset="0"/>
                          <a:cs typeface="Tahoma" panose="020B0604030504040204" pitchFamily="34" charset="0"/>
                        </a:rPr>
                        <a:t>made</a:t>
                      </a:r>
                      <a:endParaRPr lang="en-US" sz="1800" b="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xmlns="" val="10000"/>
                  </a:ext>
                </a:extLst>
              </a:tr>
              <a:tr h="404007">
                <a:tc>
                  <a:txBody>
                    <a:bodyPr/>
                    <a:lstStyle/>
                    <a:p>
                      <a:pPr marL="457200" algn="ctr">
                        <a:lnSpc>
                          <a:spcPct val="115000"/>
                        </a:lnSpc>
                        <a:spcAft>
                          <a:spcPts val="0"/>
                        </a:spcAft>
                      </a:pPr>
                      <a:r>
                        <a:rPr lang="en-US" sz="1800" b="0" dirty="0" smtClean="0">
                          <a:latin typeface="Tahoma" panose="020B0604030504040204" pitchFamily="34" charset="0"/>
                          <a:ea typeface="Tahoma" panose="020B0604030504040204" pitchFamily="34" charset="0"/>
                          <a:cs typeface="Tahoma" panose="020B0604030504040204" pitchFamily="34" charset="0"/>
                        </a:rPr>
                        <a:t>(a)</a:t>
                      </a:r>
                      <a:endParaRPr lang="en-US" sz="1800" b="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457200" algn="ctr">
                        <a:lnSpc>
                          <a:spcPct val="115000"/>
                        </a:lnSpc>
                        <a:spcAft>
                          <a:spcPts val="0"/>
                        </a:spcAft>
                      </a:pPr>
                      <a:r>
                        <a:rPr lang="en-US" sz="1800" b="0" dirty="0" smtClean="0">
                          <a:latin typeface="Tahoma" panose="020B0604030504040204" pitchFamily="34" charset="0"/>
                          <a:ea typeface="Tahoma" panose="020B0604030504040204" pitchFamily="34" charset="0"/>
                          <a:cs typeface="Tahoma" panose="020B0604030504040204" pitchFamily="34" charset="0"/>
                        </a:rPr>
                        <a:t>(b)</a:t>
                      </a:r>
                      <a:endParaRPr lang="en-US" sz="1800" b="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457200" algn="ctr">
                        <a:lnSpc>
                          <a:spcPct val="115000"/>
                        </a:lnSpc>
                        <a:spcAft>
                          <a:spcPts val="0"/>
                        </a:spcAft>
                      </a:pPr>
                      <a:r>
                        <a:rPr lang="en-US" sz="1800" b="0" dirty="0" smtClean="0">
                          <a:latin typeface="Tahoma" panose="020B0604030504040204" pitchFamily="34" charset="0"/>
                          <a:ea typeface="Tahoma" panose="020B0604030504040204" pitchFamily="34" charset="0"/>
                          <a:cs typeface="Tahoma" panose="020B0604030504040204" pitchFamily="34" charset="0"/>
                        </a:rPr>
                        <a:t>(c)</a:t>
                      </a:r>
                      <a:endParaRPr lang="en-US" sz="1800" b="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xmlns="" val="10002"/>
                  </a:ext>
                </a:extLst>
              </a:tr>
              <a:tr h="4165460">
                <a:tc>
                  <a:txBody>
                    <a:bodyPr/>
                    <a:lstStyle/>
                    <a:p>
                      <a:pPr algn="just"/>
                      <a:endParaRPr lang="en-US" sz="1800" b="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marL="0" indent="0" algn="just">
                        <a:buNone/>
                      </a:pPr>
                      <a:r>
                        <a:rPr lang="en-US" sz="1800" b="1" u="sng" dirty="0" smtClean="0">
                          <a:latin typeface="Tahoma" panose="020B0604030504040204" pitchFamily="34" charset="0"/>
                          <a:ea typeface="Tahoma" panose="020B0604030504040204" pitchFamily="34" charset="0"/>
                          <a:cs typeface="Tahoma" panose="020B0604030504040204" pitchFamily="34" charset="0"/>
                        </a:rPr>
                        <a:t>Presidential</a:t>
                      </a:r>
                      <a:r>
                        <a:rPr lang="en-US" sz="1800" b="1" u="sng" baseline="0" dirty="0" smtClean="0">
                          <a:latin typeface="Tahoma" panose="020B0604030504040204" pitchFamily="34" charset="0"/>
                          <a:ea typeface="Tahoma" panose="020B0604030504040204" pitchFamily="34" charset="0"/>
                          <a:cs typeface="Tahoma" panose="020B0604030504040204" pitchFamily="34" charset="0"/>
                        </a:rPr>
                        <a:t> Directive</a:t>
                      </a:r>
                      <a:r>
                        <a:rPr lang="en-US" sz="1800" b="1" dirty="0" smtClean="0">
                          <a:latin typeface="Tahoma" panose="020B0604030504040204" pitchFamily="34" charset="0"/>
                          <a:ea typeface="Tahoma" panose="020B0604030504040204" pitchFamily="34" charset="0"/>
                          <a:cs typeface="Tahoma" panose="020B0604030504040204" pitchFamily="34" charset="0"/>
                        </a:rPr>
                        <a:t>: </a:t>
                      </a:r>
                      <a:r>
                        <a:rPr lang="en-US" sz="1800" b="1"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Create income generating projects for soldiers’ spouses</a:t>
                      </a:r>
                    </a:p>
                  </a:txBody>
                  <a:tcPr/>
                </a:tc>
                <a:tc>
                  <a:txBody>
                    <a:bodyPr/>
                    <a:lstStyle/>
                    <a:p>
                      <a:pPr marL="119063" lvl="0" indent="403225" algn="just">
                        <a:buFont typeface="Wingdings" panose="05000000000000000000" pitchFamily="2" charset="2"/>
                        <a:buChar char="v"/>
                      </a:pPr>
                      <a:r>
                        <a:rPr lang="en-US" sz="18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Agricultural support supervision – UPDF spouses were trained in proper management of crops and animals in various Formations and Units including SOFAAD, Olilim-Training School, </a:t>
                      </a:r>
                      <a:r>
                        <a:rPr lang="en-US" sz="1800" kern="1200" dirty="0" err="1" smtClean="0">
                          <a:solidFill>
                            <a:schemeClr val="dk1"/>
                          </a:solidFill>
                          <a:latin typeface="Tahoma" panose="020B0604030504040204" pitchFamily="34" charset="0"/>
                          <a:ea typeface="Tahoma" panose="020B0604030504040204" pitchFamily="34" charset="0"/>
                          <a:cs typeface="Tahoma" panose="020B0604030504040204" pitchFamily="34" charset="0"/>
                        </a:rPr>
                        <a:t>Lugore</a:t>
                      </a:r>
                      <a:r>
                        <a:rPr lang="en-US" sz="18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 Training Schools, Nakasongola Cantonment, FAD- Masindi, UMAK, </a:t>
                      </a:r>
                      <a:r>
                        <a:rPr lang="en-US" sz="1800" kern="1200" dirty="0" err="1" smtClean="0">
                          <a:solidFill>
                            <a:schemeClr val="dk1"/>
                          </a:solidFill>
                          <a:latin typeface="Tahoma" panose="020B0604030504040204" pitchFamily="34" charset="0"/>
                          <a:ea typeface="Tahoma" panose="020B0604030504040204" pitchFamily="34" charset="0"/>
                          <a:cs typeface="Tahoma" panose="020B0604030504040204" pitchFamily="34" charset="0"/>
                        </a:rPr>
                        <a:t>Hima</a:t>
                      </a:r>
                      <a:r>
                        <a:rPr lang="en-US" sz="18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 TS and Bihanga Training Schools. </a:t>
                      </a:r>
                    </a:p>
                    <a:p>
                      <a:pPr marL="119063" lvl="0" indent="403225" algn="just">
                        <a:buFont typeface="Wingdings" panose="05000000000000000000" pitchFamily="2" charset="2"/>
                        <a:buChar char="v"/>
                      </a:pPr>
                      <a:r>
                        <a:rPr lang="en-US" sz="18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Animal Husbandry – Supported spouses in establishing incoming generating projects like piggery, poultry and goat rearing. </a:t>
                      </a:r>
                    </a:p>
                    <a:p>
                      <a:pPr marL="119063" lvl="0" indent="342900" algn="just">
                        <a:buFont typeface="Wingdings" panose="05000000000000000000" pitchFamily="2" charset="2"/>
                        <a:buChar char="v"/>
                      </a:pPr>
                      <a:r>
                        <a:rPr lang="en-US" sz="18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Skills development training</a:t>
                      </a:r>
                      <a:r>
                        <a:rPr lang="en-US" sz="1800" kern="1200" baseline="0" dirty="0" smtClean="0">
                          <a:solidFill>
                            <a:schemeClr val="dk1"/>
                          </a:solidFill>
                          <a:latin typeface="Tahoma" panose="020B0604030504040204" pitchFamily="34" charset="0"/>
                          <a:ea typeface="Tahoma" panose="020B0604030504040204" pitchFamily="34" charset="0"/>
                          <a:cs typeface="Tahoma" panose="020B0604030504040204" pitchFamily="34" charset="0"/>
                        </a:rPr>
                        <a:t> - </a:t>
                      </a:r>
                      <a:r>
                        <a:rPr lang="en-US" sz="18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Ministry trained over 70 women on crafts and tailoring projects at Lower Mbuya.  </a:t>
                      </a:r>
                    </a:p>
                    <a:p>
                      <a:pPr marL="119063" lvl="0" indent="342900" algn="just">
                        <a:buFont typeface="Wingdings" panose="05000000000000000000" pitchFamily="2" charset="2"/>
                        <a:buChar char="v"/>
                      </a:pPr>
                      <a:r>
                        <a:rPr lang="en-US" sz="18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Presidential Support Fund. The Ministry allocated a Presidential Support Fund worth </a:t>
                      </a:r>
                      <a:r>
                        <a:rPr lang="en-US" sz="1800" kern="1200" dirty="0" err="1" smtClean="0">
                          <a:solidFill>
                            <a:schemeClr val="dk1"/>
                          </a:solidFill>
                          <a:latin typeface="Tahoma" panose="020B0604030504040204" pitchFamily="34" charset="0"/>
                          <a:ea typeface="Tahoma" panose="020B0604030504040204" pitchFamily="34" charset="0"/>
                          <a:cs typeface="Tahoma" panose="020B0604030504040204" pitchFamily="34" charset="0"/>
                        </a:rPr>
                        <a:t>Shs</a:t>
                      </a:r>
                      <a:r>
                        <a:rPr lang="en-US" sz="18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 1.9bn to women groups in barracks as a Revolving Loan Fund (RLF). As a result, 27 UPDF Units were visited and 1,863 people benefited. </a:t>
                      </a:r>
                    </a:p>
                    <a:p>
                      <a:pPr marL="119063" lvl="0" indent="342900" algn="just">
                        <a:buFont typeface="Wingdings" panose="05000000000000000000" pitchFamily="2" charset="2"/>
                        <a:buChar char="v"/>
                      </a:pPr>
                      <a:r>
                        <a:rPr lang="en-US" sz="18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Village Savings and Loans Associations (VSLA): Currently there are 81 Village Savings and Loan Association groups with over 3,429 members.</a:t>
                      </a:r>
                    </a:p>
                    <a:p>
                      <a:pPr lvl="0" algn="just">
                        <a:buFont typeface="Wingdings" pitchFamily="2" charset="2"/>
                        <a:buNone/>
                      </a:pPr>
                      <a:endParaRPr lang="en-US" sz="18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332154674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299"/>
            <a:ext cx="10515600" cy="631595"/>
          </a:xfrm>
        </p:spPr>
        <p:txBody>
          <a:bodyPr>
            <a:noAutofit/>
          </a:bodyPr>
          <a:lstStyle/>
          <a:p>
            <a:pPr algn="ctr"/>
            <a:r>
              <a:rPr lang="en-US" sz="2800" b="1" dirty="0" smtClean="0">
                <a:latin typeface="Tahoma" panose="020B0604030504040204" pitchFamily="34" charset="0"/>
                <a:ea typeface="Tahoma" panose="020B0604030504040204" pitchFamily="34" charset="0"/>
                <a:cs typeface="Tahoma" panose="020B0604030504040204" pitchFamily="34" charset="0"/>
              </a:rPr>
              <a:t>Other Achievements in Civil Military Operations</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243840" y="829294"/>
            <a:ext cx="11490960" cy="5708666"/>
          </a:xfrm>
        </p:spPr>
        <p:txBody>
          <a:bodyPr>
            <a:normAutofit/>
          </a:bodyPr>
          <a:lstStyle/>
          <a:p>
            <a:pPr marL="104775" indent="6350" algn="just">
              <a:buNone/>
            </a:pPr>
            <a:r>
              <a:rPr lang="en-US" sz="2400" dirty="0" smtClean="0">
                <a:latin typeface="Tahoma" panose="020B0604030504040204" pitchFamily="34" charset="0"/>
                <a:ea typeface="Tahoma" panose="020B0604030504040204" pitchFamily="34" charset="0"/>
                <a:cs typeface="Tahoma" panose="020B0604030504040204" pitchFamily="34" charset="0"/>
              </a:rPr>
              <a:t>One of UPDF’s functions is to cooperate with civil authority in emergency situations and in cases of natural disasters. </a:t>
            </a:r>
            <a:r>
              <a:rPr lang="en-US" sz="2400" dirty="0" smtClean="0">
                <a:latin typeface="Tahoma" panose="020B0604030504040204" pitchFamily="34" charset="0"/>
                <a:ea typeface="Tahoma" panose="020B0604030504040204" pitchFamily="34" charset="0"/>
                <a:cs typeface="Tahoma" panose="020B0604030504040204" pitchFamily="34" charset="0"/>
              </a:rPr>
              <a:t> Over </a:t>
            </a:r>
            <a:r>
              <a:rPr lang="en-US" sz="2400" dirty="0" smtClean="0">
                <a:latin typeface="Tahoma" panose="020B0604030504040204" pitchFamily="34" charset="0"/>
                <a:ea typeface="Tahoma" panose="020B0604030504040204" pitchFamily="34" charset="0"/>
                <a:cs typeface="Tahoma" panose="020B0604030504040204" pitchFamily="34" charset="0"/>
              </a:rPr>
              <a:t>the years, UPDF has been involved in a number of such emergency situations. Some of which include;</a:t>
            </a:r>
          </a:p>
          <a:p>
            <a:pPr marL="1019175" lvl="1" indent="-457200" algn="just"/>
            <a:r>
              <a:rPr lang="en-US" dirty="0" smtClean="0">
                <a:latin typeface="Tahoma" panose="020B0604030504040204" pitchFamily="34" charset="0"/>
                <a:ea typeface="Tahoma" panose="020B0604030504040204" pitchFamily="34" charset="0"/>
                <a:cs typeface="Tahoma" panose="020B0604030504040204" pitchFamily="34" charset="0"/>
              </a:rPr>
              <a:t>Conducted constructions of schools and health centres in the Tarehe – Sita celebrations</a:t>
            </a:r>
          </a:p>
          <a:p>
            <a:pPr marL="1019175" lvl="1" indent="-457200" algn="just"/>
            <a:r>
              <a:rPr lang="en-US" dirty="0" smtClean="0">
                <a:latin typeface="Tahoma" panose="020B0604030504040204" pitchFamily="34" charset="0"/>
                <a:ea typeface="Tahoma" panose="020B0604030504040204" pitchFamily="34" charset="0"/>
                <a:cs typeface="Tahoma" panose="020B0604030504040204" pitchFamily="34" charset="0"/>
              </a:rPr>
              <a:t>Rescuing affected people from landslides</a:t>
            </a:r>
          </a:p>
          <a:p>
            <a:pPr marL="1019175" lvl="1" indent="-457200" algn="just"/>
            <a:r>
              <a:rPr lang="en-US" dirty="0" smtClean="0">
                <a:latin typeface="Tahoma" panose="020B0604030504040204" pitchFamily="34" charset="0"/>
                <a:ea typeface="Tahoma" panose="020B0604030504040204" pitchFamily="34" charset="0"/>
                <a:cs typeface="Tahoma" panose="020B0604030504040204" pitchFamily="34" charset="0"/>
              </a:rPr>
              <a:t>Rescuing citizens in areas affected by floods</a:t>
            </a:r>
          </a:p>
          <a:p>
            <a:pPr marL="1019175" lvl="1" indent="-457200" algn="just"/>
            <a:r>
              <a:rPr lang="en-US" dirty="0" smtClean="0">
                <a:latin typeface="Tahoma" panose="020B0604030504040204" pitchFamily="34" charset="0"/>
                <a:ea typeface="Tahoma" panose="020B0604030504040204" pitchFamily="34" charset="0"/>
                <a:cs typeface="Tahoma" panose="020B0604030504040204" pitchFamily="34" charset="0"/>
              </a:rPr>
              <a:t>Fight against the outbreak of Locusts in the North Eastern Uganda (Karamoja areas) and some parts of Eastern Uganda in the Soroti Region.</a:t>
            </a:r>
          </a:p>
          <a:p>
            <a:pPr marL="1019175" lvl="1" indent="-457200" algn="just"/>
            <a:r>
              <a:rPr lang="en-US" dirty="0" smtClean="0">
                <a:latin typeface="Tahoma" panose="020B0604030504040204" pitchFamily="34" charset="0"/>
                <a:ea typeface="Tahoma" panose="020B0604030504040204" pitchFamily="34" charset="0"/>
                <a:cs typeface="Tahoma" panose="020B0604030504040204" pitchFamily="34" charset="0"/>
              </a:rPr>
              <a:t>Support other Agencies in the fight against Ebola and COVID Pandemics. </a:t>
            </a:r>
          </a:p>
          <a:p>
            <a:pPr marL="1019175" lvl="1" indent="-457200" algn="just"/>
            <a:r>
              <a:rPr lang="en-US" dirty="0" smtClean="0">
                <a:latin typeface="Tahoma" panose="020B0604030504040204" pitchFamily="34" charset="0"/>
                <a:ea typeface="Tahoma" panose="020B0604030504040204" pitchFamily="34" charset="0"/>
                <a:cs typeface="Tahoma" panose="020B0604030504040204" pitchFamily="34" charset="0"/>
              </a:rPr>
              <a:t>Treating civilian patients in different Government Hospitals </a:t>
            </a:r>
          </a:p>
          <a:p>
            <a:pPr marL="1019175" lvl="1" indent="-457200" algn="just"/>
            <a:r>
              <a:rPr lang="en-US" dirty="0" smtClean="0">
                <a:latin typeface="Tahoma" panose="020B0604030504040204" pitchFamily="34" charset="0"/>
                <a:ea typeface="Tahoma" panose="020B0604030504040204" pitchFamily="34" charset="0"/>
                <a:cs typeface="Tahoma" panose="020B0604030504040204" pitchFamily="34" charset="0"/>
              </a:rPr>
              <a:t>Supported UNRA and MoWT to shred a floating vegetation at Jinja Dam.</a:t>
            </a:r>
          </a:p>
          <a:p>
            <a:pPr marL="561975" lvl="1" indent="0" algn="just">
              <a:buNone/>
            </a:pPr>
            <a:endParaRPr lang="en-US" dirty="0" smtClean="0">
              <a:latin typeface="Tahoma" panose="020B0604030504040204" pitchFamily="34" charset="0"/>
              <a:ea typeface="Tahoma" panose="020B0604030504040204" pitchFamily="34" charset="0"/>
              <a:cs typeface="Tahoma" panose="020B0604030504040204" pitchFamily="34" charset="0"/>
            </a:endParaRPr>
          </a:p>
          <a:p>
            <a:pPr marL="561975" lvl="1" indent="0" algn="just">
              <a:buNone/>
            </a:pPr>
            <a:endParaRPr lang="en-US" sz="2800" dirty="0"/>
          </a:p>
        </p:txBody>
      </p:sp>
      <p:sp>
        <p:nvSpPr>
          <p:cNvPr id="4" name="Slide Number Placeholder 3"/>
          <p:cNvSpPr>
            <a:spLocks noGrp="1"/>
          </p:cNvSpPr>
          <p:nvPr>
            <p:ph type="sldNum" sz="quarter" idx="12"/>
          </p:nvPr>
        </p:nvSpPr>
        <p:spPr/>
        <p:txBody>
          <a:bodyPr/>
          <a:lstStyle/>
          <a:p>
            <a:fld id="{FC31C739-2422-4EE0-80D0-F8552E44D9D1}" type="slidenum">
              <a:rPr lang="en-US" smtClean="0"/>
              <a:pPr/>
              <a:t>77</a:t>
            </a:fld>
            <a:endParaRPr lang="en-US"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0081" y="388876"/>
            <a:ext cx="7391400" cy="584901"/>
          </a:xfrm>
        </p:spPr>
        <p:txBody>
          <a:bodyPr>
            <a:normAutofit fontScale="90000"/>
          </a:bodyPr>
          <a:lstStyle/>
          <a:p>
            <a:pPr algn="ctr"/>
            <a:r>
              <a:rPr lang="en-US" b="1" dirty="0" smtClean="0">
                <a:latin typeface="Tahoma" panose="020B0604030504040204" pitchFamily="34" charset="0"/>
                <a:ea typeface="Tahoma" panose="020B0604030504040204" pitchFamily="34" charset="0"/>
                <a:cs typeface="Tahoma" panose="020B0604030504040204" pitchFamily="34" charset="0"/>
              </a:rPr>
              <a:t>Tarehe-Sita Projects</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2"/>
          </p:nvPr>
        </p:nvSpPr>
        <p:spPr/>
        <p:txBody>
          <a:bodyPr/>
          <a:lstStyle/>
          <a:p>
            <a:fld id="{FC31C739-2422-4EE0-80D0-F8552E44D9D1}" type="slidenum">
              <a:rPr lang="en-US" smtClean="0"/>
              <a:pPr/>
              <a:t>78</a:t>
            </a:fld>
            <a:endParaRPr lang="en-US"/>
          </a:p>
        </p:txBody>
      </p:sp>
      <p:pic>
        <p:nvPicPr>
          <p:cNvPr id="5" name="Picture 4" descr="C:\Users\USER\Desktop\NRM Manifesto FY 2016-2021 - 04 May 21\CPP 1\CPP\UPDF ENG BDG constructing a Matenity ward at Kabonera Health centre 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2520" y="1330036"/>
            <a:ext cx="5261140" cy="3752602"/>
          </a:xfrm>
          <a:prstGeom prst="rect">
            <a:avLst/>
          </a:prstGeom>
          <a:noFill/>
          <a:ln>
            <a:noFill/>
          </a:ln>
        </p:spPr>
      </p:pic>
      <p:sp>
        <p:nvSpPr>
          <p:cNvPr id="7" name="TextBox 6"/>
          <p:cNvSpPr txBox="1"/>
          <p:nvPr/>
        </p:nvSpPr>
        <p:spPr>
          <a:xfrm>
            <a:off x="1330036" y="5522026"/>
            <a:ext cx="3800104" cy="369332"/>
          </a:xfrm>
          <a:prstGeom prst="rect">
            <a:avLst/>
          </a:prstGeom>
          <a:noFill/>
        </p:spPr>
        <p:txBody>
          <a:bodyPr wrap="square" rtlCol="0">
            <a:spAutoFit/>
          </a:bodyPr>
          <a:lstStyle/>
          <a:p>
            <a:r>
              <a:rPr lang="en-US" b="1" dirty="0" err="1" smtClean="0">
                <a:latin typeface="Tahoma" panose="020B0604030504040204" pitchFamily="34" charset="0"/>
                <a:ea typeface="Tahoma" panose="020B0604030504040204" pitchFamily="34" charset="0"/>
                <a:cs typeface="Tahoma" panose="020B0604030504040204" pitchFamily="34" charset="0"/>
              </a:rPr>
              <a:t>Kabonera</a:t>
            </a:r>
            <a:r>
              <a:rPr lang="en-US" b="1" dirty="0" smtClean="0">
                <a:latin typeface="Tahoma" panose="020B0604030504040204" pitchFamily="34" charset="0"/>
                <a:ea typeface="Tahoma" panose="020B0604030504040204" pitchFamily="34" charset="0"/>
                <a:cs typeface="Tahoma" panose="020B0604030504040204" pitchFamily="34" charset="0"/>
              </a:rPr>
              <a:t> Health Centre II</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8" name="Picture 7" descr="C:\Users\USER\Desktop\NRM Manifesto FY 2016-2021 - 04 May 21\CPP 1\CPP\UPDF ENG BDE constructing a two classroom block at Kiti core primary school in Kalungu  (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95803" y="1330037"/>
            <a:ext cx="4857997" cy="3752602"/>
          </a:xfrm>
          <a:prstGeom prst="rect">
            <a:avLst/>
          </a:prstGeom>
          <a:noFill/>
          <a:ln>
            <a:noFill/>
          </a:ln>
        </p:spPr>
      </p:pic>
      <p:sp>
        <p:nvSpPr>
          <p:cNvPr id="10" name="TextBox 9"/>
          <p:cNvSpPr txBox="1"/>
          <p:nvPr/>
        </p:nvSpPr>
        <p:spPr>
          <a:xfrm>
            <a:off x="6495803" y="5647622"/>
            <a:ext cx="4643252" cy="369332"/>
          </a:xfrm>
          <a:prstGeom prst="rect">
            <a:avLst/>
          </a:prstGeom>
          <a:noFill/>
        </p:spPr>
        <p:txBody>
          <a:bodyPr wrap="square" rtlCol="0">
            <a:spAutoFit/>
          </a:bodyPr>
          <a:lstStyle/>
          <a:p>
            <a:r>
              <a:rPr lang="en-US" b="1" dirty="0" err="1" smtClean="0">
                <a:latin typeface="Tahoma" panose="020B0604030504040204" pitchFamily="34" charset="0"/>
                <a:ea typeface="Tahoma" panose="020B0604030504040204" pitchFamily="34" charset="0"/>
                <a:cs typeface="Tahoma" panose="020B0604030504040204" pitchFamily="34" charset="0"/>
              </a:rPr>
              <a:t>Kiti</a:t>
            </a:r>
            <a:r>
              <a:rPr lang="en-US" b="1" dirty="0" smtClean="0">
                <a:latin typeface="Tahoma" panose="020B0604030504040204" pitchFamily="34" charset="0"/>
                <a:ea typeface="Tahoma" panose="020B0604030504040204" pitchFamily="34" charset="0"/>
                <a:cs typeface="Tahoma" panose="020B0604030504040204" pitchFamily="34" charset="0"/>
              </a:rPr>
              <a:t> Core Primary School - Kalungu</a:t>
            </a:r>
            <a:endParaRPr lang="en-US"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9261948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05030"/>
          </a:xfrm>
        </p:spPr>
        <p:txBody>
          <a:bodyPr>
            <a:normAutofit fontScale="90000"/>
          </a:bodyPr>
          <a:lstStyle/>
          <a:p>
            <a:pPr algn="ctr"/>
            <a:r>
              <a:rPr lang="en-US" b="1" dirty="0">
                <a:latin typeface="Tahoma" panose="020B0604030504040204" pitchFamily="34" charset="0"/>
                <a:ea typeface="Tahoma" panose="020B0604030504040204" pitchFamily="34" charset="0"/>
                <a:cs typeface="Tahoma" panose="020B0604030504040204" pitchFamily="34" charset="0"/>
              </a:rPr>
              <a:t>Tarehe-Sita Projects</a:t>
            </a:r>
            <a:endParaRPr lang="en-US" dirty="0"/>
          </a:p>
        </p:txBody>
      </p:sp>
      <p:sp>
        <p:nvSpPr>
          <p:cNvPr id="4" name="Slide Number Placeholder 3"/>
          <p:cNvSpPr>
            <a:spLocks noGrp="1"/>
          </p:cNvSpPr>
          <p:nvPr>
            <p:ph type="sldNum" sz="quarter" idx="12"/>
          </p:nvPr>
        </p:nvSpPr>
        <p:spPr/>
        <p:txBody>
          <a:bodyPr/>
          <a:lstStyle/>
          <a:p>
            <a:fld id="{FC31C739-2422-4EE0-80D0-F8552E44D9D1}" type="slidenum">
              <a:rPr lang="en-US" smtClean="0"/>
              <a:pPr/>
              <a:t>79</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0552" y="870156"/>
            <a:ext cx="5743267" cy="4896463"/>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5767" y="870155"/>
            <a:ext cx="5015681" cy="4896463"/>
          </a:xfrm>
          <a:prstGeom prst="rect">
            <a:avLst/>
          </a:prstGeom>
        </p:spPr>
      </p:pic>
      <p:sp>
        <p:nvSpPr>
          <p:cNvPr id="7" name="TextBox 6"/>
          <p:cNvSpPr txBox="1"/>
          <p:nvPr/>
        </p:nvSpPr>
        <p:spPr>
          <a:xfrm>
            <a:off x="648929" y="6179574"/>
            <a:ext cx="5132439" cy="369332"/>
          </a:xfrm>
          <a:prstGeom prst="rect">
            <a:avLst/>
          </a:prstGeom>
          <a:noFill/>
        </p:spPr>
        <p:txBody>
          <a:bodyPr wrap="square" rtlCol="0">
            <a:spAutoFit/>
          </a:bodyPr>
          <a:lstStyle/>
          <a:p>
            <a:r>
              <a:rPr lang="en-US" b="1" dirty="0" smtClean="0">
                <a:latin typeface="Tahoma" panose="020B0604030504040204" pitchFamily="34" charset="0"/>
                <a:ea typeface="Tahoma" panose="020B0604030504040204" pitchFamily="34" charset="0"/>
                <a:cs typeface="Tahoma" panose="020B0604030504040204" pitchFamily="34" charset="0"/>
              </a:rPr>
              <a:t>Treating Patients at HC III - </a:t>
            </a:r>
            <a:r>
              <a:rPr lang="en-US" b="1" dirty="0" err="1">
                <a:latin typeface="Tahoma" panose="020B0604030504040204" pitchFamily="34" charset="0"/>
                <a:ea typeface="Tahoma" panose="020B0604030504040204" pitchFamily="34" charset="0"/>
                <a:cs typeface="Tahoma" panose="020B0604030504040204" pitchFamily="34" charset="0"/>
              </a:rPr>
              <a:t>Bukomasimbi</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8" name="TextBox 7"/>
          <p:cNvSpPr txBox="1"/>
          <p:nvPr/>
        </p:nvSpPr>
        <p:spPr>
          <a:xfrm>
            <a:off x="6579009" y="6208866"/>
            <a:ext cx="5132439" cy="369332"/>
          </a:xfrm>
          <a:prstGeom prst="rect">
            <a:avLst/>
          </a:prstGeom>
          <a:noFill/>
        </p:spPr>
        <p:txBody>
          <a:bodyPr wrap="square" rtlCol="0">
            <a:spAutoFit/>
          </a:bodyPr>
          <a:lstStyle/>
          <a:p>
            <a:r>
              <a:rPr lang="en-US" b="1" dirty="0" smtClean="0">
                <a:latin typeface="Tahoma" panose="020B0604030504040204" pitchFamily="34" charset="0"/>
                <a:ea typeface="Tahoma" panose="020B0604030504040204" pitchFamily="34" charset="0"/>
                <a:cs typeface="Tahoma" panose="020B0604030504040204" pitchFamily="34" charset="0"/>
              </a:rPr>
              <a:t>Renovating HC III - Kalungu</a:t>
            </a:r>
            <a:endParaRPr lang="en-US"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719981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736" y="0"/>
            <a:ext cx="11835685" cy="631067"/>
          </a:xfrm>
        </p:spPr>
        <p:txBody>
          <a:bodyPr>
            <a:noAutofit/>
          </a:bodyPr>
          <a:lstStyle/>
          <a:p>
            <a:pPr marL="1200150" lvl="1" indent="-742950">
              <a:spcBef>
                <a:spcPts val="0"/>
              </a:spcBef>
              <a:defRPr/>
            </a:pPr>
            <a:r>
              <a:rPr lang="en-GB" b="1" dirty="0" smtClean="0">
                <a:latin typeface="Tahoma" pitchFamily="34" charset="0"/>
                <a:ea typeface="Tahoma" pitchFamily="34" charset="0"/>
                <a:cs typeface="Tahoma" pitchFamily="34" charset="0"/>
              </a:rPr>
              <a:t>Manifesto commitment and Presidential Directives achievements  for </a:t>
            </a:r>
            <a:r>
              <a:rPr lang="en-GB" b="1" dirty="0">
                <a:latin typeface="Tahoma" pitchFamily="34" charset="0"/>
                <a:ea typeface="Tahoma" pitchFamily="34" charset="0"/>
                <a:cs typeface="Tahoma" pitchFamily="34" charset="0"/>
              </a:rPr>
              <a:t>the end-term (2016 – 2021)</a:t>
            </a:r>
          </a:p>
        </p:txBody>
      </p:sp>
      <p:sp>
        <p:nvSpPr>
          <p:cNvPr id="4" name="Slide Number Placeholder 3"/>
          <p:cNvSpPr>
            <a:spLocks noGrp="1"/>
          </p:cNvSpPr>
          <p:nvPr>
            <p:ph type="sldNum" sz="quarter" idx="12"/>
          </p:nvPr>
        </p:nvSpPr>
        <p:spPr/>
        <p:txBody>
          <a:bodyPr/>
          <a:lstStyle/>
          <a:p>
            <a:fld id="{FC31C739-2422-4EE0-80D0-F8552E44D9D1}" type="slidenum">
              <a:rPr lang="en-US" smtClean="0"/>
              <a:pPr/>
              <a:t>8</a:t>
            </a:fld>
            <a:endParaRPr lang="en-US"/>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309602213"/>
              </p:ext>
            </p:extLst>
          </p:nvPr>
        </p:nvGraphicFramePr>
        <p:xfrm>
          <a:off x="132736" y="689483"/>
          <a:ext cx="11835685" cy="5685903"/>
        </p:xfrm>
        <a:graphic>
          <a:graphicData uri="http://schemas.openxmlformats.org/drawingml/2006/table">
            <a:tbl>
              <a:tblPr firstRow="1" bandRow="1">
                <a:tableStyleId>{5C22544A-7EE6-4342-B048-85BDC9FD1C3A}</a:tableStyleId>
              </a:tblPr>
              <a:tblGrid>
                <a:gridCol w="1215094">
                  <a:extLst>
                    <a:ext uri="{9D8B030D-6E8A-4147-A177-3AD203B41FA5}">
                      <a16:colId xmlns:a16="http://schemas.microsoft.com/office/drawing/2014/main" xmlns="" val="20000"/>
                    </a:ext>
                  </a:extLst>
                </a:gridCol>
                <a:gridCol w="4377262">
                  <a:extLst>
                    <a:ext uri="{9D8B030D-6E8A-4147-A177-3AD203B41FA5}">
                      <a16:colId xmlns:a16="http://schemas.microsoft.com/office/drawing/2014/main" xmlns="" val="20001"/>
                    </a:ext>
                  </a:extLst>
                </a:gridCol>
                <a:gridCol w="6243329">
                  <a:extLst>
                    <a:ext uri="{9D8B030D-6E8A-4147-A177-3AD203B41FA5}">
                      <a16:colId xmlns:a16="http://schemas.microsoft.com/office/drawing/2014/main" xmlns="" val="20002"/>
                    </a:ext>
                  </a:extLst>
                </a:gridCol>
              </a:tblGrid>
              <a:tr h="567341">
                <a:tc>
                  <a:txBody>
                    <a:bodyPr/>
                    <a:lstStyle/>
                    <a:p>
                      <a:pPr marL="457200" algn="l">
                        <a:lnSpc>
                          <a:spcPct val="115000"/>
                        </a:lnSpc>
                        <a:spcAft>
                          <a:spcPts val="0"/>
                        </a:spcAft>
                      </a:pPr>
                      <a:r>
                        <a:rPr lang="en-GB" sz="1800" b="1" dirty="0" smtClean="0">
                          <a:latin typeface="Tahoma" panose="020B0604030504040204" pitchFamily="34" charset="0"/>
                          <a:ea typeface="Tahoma" panose="020B0604030504040204" pitchFamily="34" charset="0"/>
                          <a:cs typeface="Tahoma" panose="020B0604030504040204" pitchFamily="34" charset="0"/>
                        </a:rPr>
                        <a:t>S/No</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457200" algn="just">
                        <a:lnSpc>
                          <a:spcPct val="115000"/>
                        </a:lnSpc>
                        <a:spcAft>
                          <a:spcPts val="0"/>
                        </a:spcAft>
                      </a:pPr>
                      <a:r>
                        <a:rPr lang="en-GB" sz="1800" b="1" dirty="0">
                          <a:latin typeface="Tahoma" panose="020B0604030504040204" pitchFamily="34" charset="0"/>
                          <a:ea typeface="Tahoma" panose="020B0604030504040204" pitchFamily="34" charset="0"/>
                          <a:cs typeface="Tahoma" panose="020B0604030504040204" pitchFamily="34" charset="0"/>
                        </a:rPr>
                        <a:t>Manifesto Commitment and Presidential Directive </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457200" algn="just">
                        <a:lnSpc>
                          <a:spcPct val="115000"/>
                        </a:lnSpc>
                        <a:spcAft>
                          <a:spcPts val="0"/>
                        </a:spcAft>
                      </a:pPr>
                      <a:r>
                        <a:rPr lang="en-GB" sz="1800" b="1" dirty="0">
                          <a:latin typeface="Tahoma" panose="020B0604030504040204" pitchFamily="34" charset="0"/>
                          <a:ea typeface="Tahoma" panose="020B0604030504040204" pitchFamily="34" charset="0"/>
                          <a:cs typeface="Tahoma" panose="020B0604030504040204" pitchFamily="34" charset="0"/>
                        </a:rPr>
                        <a:t>Progress made</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xmlns="" val="10000"/>
                  </a:ext>
                </a:extLst>
              </a:tr>
              <a:tr h="244491">
                <a:tc>
                  <a:txBody>
                    <a:bodyPr/>
                    <a:lstStyle/>
                    <a:p>
                      <a:pPr marL="457200" algn="ctr">
                        <a:lnSpc>
                          <a:spcPct val="115000"/>
                        </a:lnSpc>
                        <a:spcAft>
                          <a:spcPts val="0"/>
                        </a:spcAft>
                      </a:pPr>
                      <a:r>
                        <a:rPr lang="en-US" sz="1600" dirty="0" smtClean="0">
                          <a:latin typeface="Tahoma" panose="020B0604030504040204" pitchFamily="34" charset="0"/>
                          <a:ea typeface="Tahoma" panose="020B0604030504040204" pitchFamily="34" charset="0"/>
                          <a:cs typeface="Tahoma" panose="020B0604030504040204" pitchFamily="34" charset="0"/>
                        </a:rPr>
                        <a:t>(a)</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457200" algn="ctr">
                        <a:lnSpc>
                          <a:spcPct val="115000"/>
                        </a:lnSpc>
                        <a:spcAft>
                          <a:spcPts val="0"/>
                        </a:spcAft>
                      </a:pPr>
                      <a:r>
                        <a:rPr lang="en-US" sz="1600" dirty="0" smtClean="0">
                          <a:latin typeface="Tahoma" panose="020B0604030504040204" pitchFamily="34" charset="0"/>
                          <a:ea typeface="Tahoma" panose="020B0604030504040204" pitchFamily="34" charset="0"/>
                          <a:cs typeface="Tahoma" panose="020B0604030504040204" pitchFamily="34" charset="0"/>
                        </a:rPr>
                        <a:t>(b)</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457200" algn="ctr">
                        <a:lnSpc>
                          <a:spcPct val="115000"/>
                        </a:lnSpc>
                        <a:spcAft>
                          <a:spcPts val="0"/>
                        </a:spcAft>
                      </a:pPr>
                      <a:r>
                        <a:rPr lang="en-US" sz="1600" dirty="0" smtClean="0">
                          <a:latin typeface="Tahoma" panose="020B0604030504040204" pitchFamily="34" charset="0"/>
                          <a:ea typeface="Tahoma" panose="020B0604030504040204" pitchFamily="34" charset="0"/>
                          <a:cs typeface="Tahoma" panose="020B0604030504040204" pitchFamily="34" charset="0"/>
                        </a:rPr>
                        <a:t>(c)</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xmlns="" val="10002"/>
                  </a:ext>
                </a:extLst>
              </a:tr>
              <a:tr h="2189121">
                <a:tc>
                  <a:txBody>
                    <a:bodyPr/>
                    <a:lstStyle/>
                    <a:p>
                      <a:pPr algn="just"/>
                      <a:endParaRPr lang="en-US"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GB" sz="1800" b="1" u="sng"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Manifesto Commitment</a:t>
                      </a:r>
                      <a:r>
                        <a:rPr lang="en-GB" sz="1800" u="sng"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 </a:t>
                      </a:r>
                    </a:p>
                    <a:p>
                      <a:pPr marL="60325" marR="0" indent="344488" algn="just" defTabSz="914400" rtl="0" eaLnBrk="1" fontAlgn="auto" latinLnBrk="0" hangingPunct="1">
                        <a:lnSpc>
                          <a:spcPct val="100000"/>
                        </a:lnSpc>
                        <a:spcBef>
                          <a:spcPts val="0"/>
                        </a:spcBef>
                        <a:spcAft>
                          <a:spcPts val="0"/>
                        </a:spcAft>
                        <a:buClrTx/>
                        <a:buSzTx/>
                        <a:buFont typeface="+mj-lt"/>
                        <a:buAutoNum type="arabicPeriod"/>
                        <a:tabLst/>
                        <a:defRPr/>
                      </a:pPr>
                      <a:r>
                        <a:rPr lang="en-GB" sz="18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Continuing with Professionalization and Modernisation of the Defence and Security Forces.</a:t>
                      </a:r>
                    </a:p>
                    <a:p>
                      <a:pPr marL="60325" marR="0" indent="0" algn="just" defTabSz="914400" rtl="0" eaLnBrk="1" fontAlgn="auto" latinLnBrk="0" hangingPunct="1">
                        <a:lnSpc>
                          <a:spcPct val="100000"/>
                        </a:lnSpc>
                        <a:spcBef>
                          <a:spcPts val="0"/>
                        </a:spcBef>
                        <a:spcAft>
                          <a:spcPts val="0"/>
                        </a:spcAft>
                        <a:buClrTx/>
                        <a:buSzTx/>
                        <a:buFont typeface="+mj-lt"/>
                        <a:buNone/>
                        <a:tabLst/>
                        <a:defRPr/>
                      </a:pPr>
                      <a:endParaRPr lang="en-GB" sz="18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marL="342900" indent="-342900" algn="just">
                        <a:buFont typeface="+mj-lt"/>
                        <a:buAutoNum type="alphaLcParenR"/>
                      </a:pPr>
                      <a:r>
                        <a:rPr lang="en-US" sz="1800" b="1"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Acquisition and Maintenance of Equipment</a:t>
                      </a:r>
                      <a:r>
                        <a:rPr lang="en-GB" sz="18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a:t>
                      </a:r>
                      <a:endParaRPr lang="en-US" sz="18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endParaRPr>
                    </a:p>
                    <a:p>
                      <a:pPr algn="just"/>
                      <a:r>
                        <a:rPr lang="en-US" sz="18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In the five year’s period of 2016 – 2021, the Ministry acquired, refurbished, and maintained equipment in a robust state to ably facilitate quick response to prevailing and emerging security</a:t>
                      </a:r>
                      <a:r>
                        <a:rPr lang="en-US" sz="1800" kern="1200" baseline="0" dirty="0" smtClean="0">
                          <a:solidFill>
                            <a:schemeClr val="dk1"/>
                          </a:solidFill>
                          <a:latin typeface="Tahoma" panose="020B0604030504040204" pitchFamily="34" charset="0"/>
                          <a:ea typeface="Tahoma" panose="020B0604030504040204" pitchFamily="34" charset="0"/>
                          <a:cs typeface="Tahoma" panose="020B0604030504040204" pitchFamily="34" charset="0"/>
                        </a:rPr>
                        <a:t> </a:t>
                      </a:r>
                      <a:r>
                        <a:rPr lang="en-US" sz="18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threats and also equip the Force with the requisite capabilities aligned with technological advancements to Professionalize and Modernize the Defence Forces. Capability Enhancement was </a:t>
                      </a:r>
                      <a:r>
                        <a:rPr lang="en-US" sz="1800" kern="1200" dirty="0" err="1" smtClean="0">
                          <a:solidFill>
                            <a:schemeClr val="dk1"/>
                          </a:solidFill>
                          <a:latin typeface="Tahoma" panose="020B0604030504040204" pitchFamily="34" charset="0"/>
                          <a:ea typeface="Tahoma" panose="020B0604030504040204" pitchFamily="34" charset="0"/>
                          <a:cs typeface="Tahoma" panose="020B0604030504040204" pitchFamily="34" charset="0"/>
                        </a:rPr>
                        <a:t>realised</a:t>
                      </a:r>
                      <a:r>
                        <a:rPr lang="en-US" sz="18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 in the areas of Defence Weaponry and Systems including Marines, Air Force, Air Defence, Armored and Motorized Infantry. </a:t>
                      </a:r>
                    </a:p>
                  </a:txBody>
                  <a:tcPr/>
                </a:tc>
                <a:extLst>
                  <a:ext uri="{0D108BD9-81ED-4DB2-BD59-A6C34878D82A}">
                    <a16:rowId xmlns:a16="http://schemas.microsoft.com/office/drawing/2014/main" xmlns="" val="10001"/>
                  </a:ext>
                </a:extLst>
              </a:tr>
              <a:tr h="1939911">
                <a:tc>
                  <a:txBody>
                    <a:bodyPr/>
                    <a:lstStyle/>
                    <a:p>
                      <a:pPr algn="just"/>
                      <a:endParaRPr lang="en-US"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marL="60325" marR="0" indent="0" algn="just" defTabSz="914400" rtl="0" eaLnBrk="1" fontAlgn="auto" latinLnBrk="0" hangingPunct="1">
                        <a:lnSpc>
                          <a:spcPct val="100000"/>
                        </a:lnSpc>
                        <a:spcBef>
                          <a:spcPts val="0"/>
                        </a:spcBef>
                        <a:spcAft>
                          <a:spcPts val="0"/>
                        </a:spcAft>
                        <a:buClrTx/>
                        <a:buSzTx/>
                        <a:buFont typeface="+mj-lt"/>
                        <a:buNone/>
                        <a:tabLst/>
                        <a:defRPr/>
                      </a:pPr>
                      <a:r>
                        <a:rPr lang="en-GB" sz="1800" b="1"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Presidential Directive:</a:t>
                      </a:r>
                    </a:p>
                    <a:p>
                      <a:pPr marL="60325" marR="0" indent="0" algn="just" defTabSz="914400" rtl="0" eaLnBrk="1" fontAlgn="auto" latinLnBrk="0" hangingPunct="1">
                        <a:lnSpc>
                          <a:spcPct val="100000"/>
                        </a:lnSpc>
                        <a:spcBef>
                          <a:spcPts val="0"/>
                        </a:spcBef>
                        <a:spcAft>
                          <a:spcPts val="0"/>
                        </a:spcAft>
                        <a:buClrTx/>
                        <a:buSzTx/>
                        <a:buFont typeface="+mj-lt"/>
                        <a:buNone/>
                        <a:tabLst/>
                        <a:defRPr/>
                      </a:pPr>
                      <a:r>
                        <a:rPr lang="en-US" sz="18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Classified expenditure should remain a priority because its spent on items that are crucial for UPDF and National security</a:t>
                      </a:r>
                    </a:p>
                    <a:p>
                      <a:pPr algn="just"/>
                      <a:endParaRPr lang="en-US" sz="1800" dirty="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GB" sz="18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The classified budget for the Ministry has been gradually increasing.</a:t>
                      </a:r>
                      <a:r>
                        <a:rPr lang="en-GB" sz="1800" kern="1200" baseline="0" dirty="0" smtClean="0">
                          <a:solidFill>
                            <a:schemeClr val="dk1"/>
                          </a:solidFill>
                          <a:latin typeface="Tahoma" panose="020B0604030504040204" pitchFamily="34" charset="0"/>
                          <a:ea typeface="Tahoma" panose="020B0604030504040204" pitchFamily="34" charset="0"/>
                          <a:cs typeface="Tahoma" panose="020B0604030504040204" pitchFamily="34" charset="0"/>
                        </a:rPr>
                        <a:t> As a result, t</a:t>
                      </a:r>
                      <a:r>
                        <a:rPr lang="en-GB" sz="18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he </a:t>
                      </a:r>
                      <a:r>
                        <a:rPr lang="en-GB" sz="18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Ministry has continued to develop and sustain its capacity and </a:t>
                      </a:r>
                      <a:r>
                        <a:rPr lang="en-GB" sz="18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capability of UPDF </a:t>
                      </a:r>
                      <a:r>
                        <a:rPr lang="en-GB" sz="18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through enhancement of its </a:t>
                      </a:r>
                      <a:r>
                        <a:rPr lang="en-GB" sz="1800" kern="1200" dirty="0" smtClean="0">
                          <a:solidFill>
                            <a:schemeClr val="dk1"/>
                          </a:solidFill>
                          <a:latin typeface="Tahoma" panose="020B0604030504040204" pitchFamily="34" charset="0"/>
                          <a:ea typeface="Tahoma" panose="020B0604030504040204" pitchFamily="34" charset="0"/>
                          <a:cs typeface="Tahoma" panose="020B0604030504040204" pitchFamily="34" charset="0"/>
                        </a:rPr>
                        <a:t>equipment. </a:t>
                      </a:r>
                      <a:endParaRPr lang="en-US" sz="1800" dirty="0">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393081537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21566"/>
          </a:xfrm>
        </p:spPr>
        <p:txBody>
          <a:bodyPr>
            <a:normAutofit/>
          </a:bodyPr>
          <a:lstStyle/>
          <a:p>
            <a:pPr algn="ctr"/>
            <a:r>
              <a:rPr lang="en-US" sz="2800" b="1" dirty="0" smtClean="0">
                <a:latin typeface="Tahoma" pitchFamily="34" charset="0"/>
                <a:ea typeface="Tahoma" pitchFamily="34" charset="0"/>
                <a:cs typeface="Tahoma" pitchFamily="34" charset="0"/>
              </a:rPr>
              <a:t>UPDF Soldiers during fight against Locusts</a:t>
            </a:r>
            <a:endParaRPr lang="en-US" sz="2800" b="1" dirty="0">
              <a:latin typeface="Tahoma" pitchFamily="34" charset="0"/>
              <a:ea typeface="Tahoma" pitchFamily="34" charset="0"/>
              <a:cs typeface="Tahoma" pitchFamily="34" charset="0"/>
            </a:endParaRPr>
          </a:p>
        </p:txBody>
      </p:sp>
      <p:sp>
        <p:nvSpPr>
          <p:cNvPr id="4" name="Slide Number Placeholder 3"/>
          <p:cNvSpPr>
            <a:spLocks noGrp="1"/>
          </p:cNvSpPr>
          <p:nvPr>
            <p:ph type="sldNum" sz="quarter" idx="12"/>
          </p:nvPr>
        </p:nvSpPr>
        <p:spPr/>
        <p:txBody>
          <a:bodyPr/>
          <a:lstStyle/>
          <a:p>
            <a:fld id="{FC31C739-2422-4EE0-80D0-F8552E44D9D1}" type="slidenum">
              <a:rPr lang="en-US" smtClean="0"/>
              <a:pPr/>
              <a:t>80</a:t>
            </a:fld>
            <a:endParaRPr lang="en-US"/>
          </a:p>
        </p:txBody>
      </p:sp>
      <p:pic>
        <p:nvPicPr>
          <p:cNvPr id="7" name="Picture 6" descr="C:\Users\USER\Desktop\locusts.jpg"/>
          <p:cNvPicPr/>
          <p:nvPr/>
        </p:nvPicPr>
        <p:blipFill>
          <a:blip r:embed="rId2">
            <a:extLst>
              <a:ext uri="{28A0092B-C50C-407E-A947-70E740481C1C}">
                <a14:useLocalDpi xmlns:a14="http://schemas.microsoft.com/office/drawing/2010/main" val="0"/>
              </a:ext>
            </a:extLst>
          </a:blip>
          <a:srcRect/>
          <a:stretch>
            <a:fillRect/>
          </a:stretch>
        </p:blipFill>
        <p:spPr bwMode="auto">
          <a:xfrm>
            <a:off x="838200" y="987074"/>
            <a:ext cx="4719452" cy="3953061"/>
          </a:xfrm>
          <a:prstGeom prst="rect">
            <a:avLst/>
          </a:prstGeom>
          <a:noFill/>
          <a:ln>
            <a:noFill/>
          </a:ln>
        </p:spPr>
      </p:pic>
      <p:pic>
        <p:nvPicPr>
          <p:cNvPr id="8" name="Picture 7" descr="C:\Users\USER\Desktop\locusts 2.jpg"/>
          <p:cNvPicPr/>
          <p:nvPr/>
        </p:nvPicPr>
        <p:blipFill>
          <a:blip r:embed="rId3">
            <a:extLst>
              <a:ext uri="{28A0092B-C50C-407E-A947-70E740481C1C}">
                <a14:useLocalDpi xmlns:a14="http://schemas.microsoft.com/office/drawing/2010/main" val="0"/>
              </a:ext>
            </a:extLst>
          </a:blip>
          <a:srcRect/>
          <a:stretch>
            <a:fillRect/>
          </a:stretch>
        </p:blipFill>
        <p:spPr bwMode="auto">
          <a:xfrm>
            <a:off x="6183889" y="1187532"/>
            <a:ext cx="4907664" cy="3752603"/>
          </a:xfrm>
          <a:prstGeom prst="rect">
            <a:avLst/>
          </a:prstGeom>
          <a:noFill/>
          <a:ln>
            <a:noFill/>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49275"/>
          </a:xfrm>
        </p:spPr>
        <p:txBody>
          <a:bodyPr>
            <a:noAutofit/>
          </a:bodyPr>
          <a:lstStyle/>
          <a:p>
            <a:r>
              <a:rPr lang="en-US" sz="2400" b="1" dirty="0" smtClean="0">
                <a:latin typeface="Tahoma" pitchFamily="34" charset="0"/>
                <a:ea typeface="Tahoma" pitchFamily="34" charset="0"/>
                <a:cs typeface="Tahoma" pitchFamily="34" charset="0"/>
              </a:rPr>
              <a:t>UPDF supporting UNRA and </a:t>
            </a:r>
            <a:r>
              <a:rPr lang="en-US" sz="2400" b="1" dirty="0" err="1" smtClean="0">
                <a:latin typeface="Tahoma" pitchFamily="34" charset="0"/>
                <a:ea typeface="Tahoma" pitchFamily="34" charset="0"/>
                <a:cs typeface="Tahoma" pitchFamily="34" charset="0"/>
              </a:rPr>
              <a:t>MoWT</a:t>
            </a:r>
            <a:r>
              <a:rPr lang="en-US" sz="2400" b="1" dirty="0" smtClean="0">
                <a:latin typeface="Tahoma" pitchFamily="34" charset="0"/>
                <a:ea typeface="Tahoma" pitchFamily="34" charset="0"/>
                <a:cs typeface="Tahoma" pitchFamily="34" charset="0"/>
              </a:rPr>
              <a:t> to clear floating vegetation at </a:t>
            </a:r>
            <a:r>
              <a:rPr lang="en-US" sz="2400" b="1" dirty="0" err="1" smtClean="0">
                <a:latin typeface="Tahoma" pitchFamily="34" charset="0"/>
                <a:ea typeface="Tahoma" pitchFamily="34" charset="0"/>
                <a:cs typeface="Tahoma" pitchFamily="34" charset="0"/>
              </a:rPr>
              <a:t>Jinja</a:t>
            </a:r>
            <a:r>
              <a:rPr lang="en-US" sz="2400" b="1" dirty="0" smtClean="0">
                <a:latin typeface="Tahoma" pitchFamily="34" charset="0"/>
                <a:ea typeface="Tahoma" pitchFamily="34" charset="0"/>
                <a:cs typeface="Tahoma" pitchFamily="34" charset="0"/>
              </a:rPr>
              <a:t> Dam</a:t>
            </a:r>
            <a:endParaRPr lang="en-US" sz="2400" b="1" dirty="0">
              <a:latin typeface="Tahoma" pitchFamily="34" charset="0"/>
              <a:ea typeface="Tahoma" pitchFamily="34" charset="0"/>
              <a:cs typeface="Tahoma" pitchFamily="34" charset="0"/>
            </a:endParaRPr>
          </a:p>
        </p:txBody>
      </p:sp>
      <p:sp>
        <p:nvSpPr>
          <p:cNvPr id="4" name="Slide Number Placeholder 3"/>
          <p:cNvSpPr>
            <a:spLocks noGrp="1"/>
          </p:cNvSpPr>
          <p:nvPr>
            <p:ph type="sldNum" sz="quarter" idx="12"/>
          </p:nvPr>
        </p:nvSpPr>
        <p:spPr/>
        <p:txBody>
          <a:bodyPr/>
          <a:lstStyle/>
          <a:p>
            <a:fld id="{FC31C739-2422-4EE0-80D0-F8552E44D9D1}" type="slidenum">
              <a:rPr lang="en-US" smtClean="0"/>
              <a:pPr/>
              <a:t>81</a:t>
            </a:fld>
            <a:endParaRPr lang="en-US"/>
          </a:p>
        </p:txBody>
      </p:sp>
      <p:pic>
        <p:nvPicPr>
          <p:cNvPr id="5" name="Picture 4" descr="UPDF Engineers Start Clearing Floating Island that Docked at ..."/>
          <p:cNvPicPr/>
          <p:nvPr/>
        </p:nvPicPr>
        <p:blipFill>
          <a:blip r:embed="rId2"/>
          <a:srcRect/>
          <a:stretch>
            <a:fillRect/>
          </a:stretch>
        </p:blipFill>
        <p:spPr bwMode="auto">
          <a:xfrm>
            <a:off x="955962" y="1524001"/>
            <a:ext cx="5098473" cy="4170218"/>
          </a:xfrm>
          <a:prstGeom prst="rect">
            <a:avLst/>
          </a:prstGeom>
          <a:noFill/>
          <a:ln w="9525">
            <a:noFill/>
            <a:miter lim="800000"/>
            <a:headEnd/>
            <a:tailEnd/>
          </a:ln>
        </p:spPr>
      </p:pic>
      <p:pic>
        <p:nvPicPr>
          <p:cNvPr id="6" name="Picture 5" descr="Joint Effort puts Nalubale Dam Debris Clearing at 97%"/>
          <p:cNvPicPr/>
          <p:nvPr/>
        </p:nvPicPr>
        <p:blipFill>
          <a:blip r:embed="rId3"/>
          <a:srcRect/>
          <a:stretch>
            <a:fillRect/>
          </a:stretch>
        </p:blipFill>
        <p:spPr bwMode="auto">
          <a:xfrm>
            <a:off x="6426344" y="1607127"/>
            <a:ext cx="5003656" cy="4100947"/>
          </a:xfrm>
          <a:prstGeom prst="rect">
            <a:avLst/>
          </a:prstGeom>
          <a:noFill/>
          <a:ln w="9525">
            <a:noFill/>
            <a:miter lim="800000"/>
            <a:headEnd/>
            <a:tailEnd/>
          </a:ln>
        </p:spPr>
      </p:pic>
    </p:spTree>
    <p:extLst>
      <p:ext uri="{BB962C8B-B14F-4D97-AF65-F5344CB8AC3E}">
        <p14:creationId xmlns:p14="http://schemas.microsoft.com/office/powerpoint/2010/main" val="308624228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2110"/>
            <a:ext cx="10515600" cy="548640"/>
          </a:xfrm>
        </p:spPr>
        <p:txBody>
          <a:bodyPr>
            <a:normAutofit fontScale="90000"/>
          </a:bodyPr>
          <a:lstStyle/>
          <a:p>
            <a:pPr lvl="1" algn="ctr" rtl="0">
              <a:lnSpc>
                <a:spcPct val="90000"/>
              </a:lnSpc>
              <a:spcBef>
                <a:spcPct val="0"/>
              </a:spcBef>
            </a:pPr>
            <a:r>
              <a:rPr lang="en-GB" sz="3400" b="1" dirty="0" smtClean="0">
                <a:latin typeface="Tahoma" pitchFamily="34" charset="0"/>
                <a:ea typeface="Tahoma" pitchFamily="34" charset="0"/>
                <a:cs typeface="Tahoma" pitchFamily="34" charset="0"/>
              </a:rPr>
              <a:t>Targets that were not met and why</a:t>
            </a:r>
            <a:br>
              <a:rPr lang="en-GB" sz="3400" b="1" dirty="0" smtClean="0">
                <a:latin typeface="Tahoma" pitchFamily="34" charset="0"/>
                <a:ea typeface="Tahoma" pitchFamily="34" charset="0"/>
                <a:cs typeface="Tahoma" pitchFamily="34" charset="0"/>
              </a:rPr>
            </a:br>
            <a:endParaRPr lang="en-US" b="1" dirty="0"/>
          </a:p>
        </p:txBody>
      </p:sp>
      <p:sp>
        <p:nvSpPr>
          <p:cNvPr id="4" name="Slide Number Placeholder 3"/>
          <p:cNvSpPr>
            <a:spLocks noGrp="1"/>
          </p:cNvSpPr>
          <p:nvPr>
            <p:ph type="sldNum" sz="quarter" idx="12"/>
          </p:nvPr>
        </p:nvSpPr>
        <p:spPr/>
        <p:txBody>
          <a:bodyPr/>
          <a:lstStyle/>
          <a:p>
            <a:fld id="{FC31C739-2422-4EE0-80D0-F8552E44D9D1}" type="slidenum">
              <a:rPr lang="en-US" smtClean="0"/>
              <a:pPr/>
              <a:t>82</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3949698419"/>
              </p:ext>
            </p:extLst>
          </p:nvPr>
        </p:nvGraphicFramePr>
        <p:xfrm>
          <a:off x="83127" y="556608"/>
          <a:ext cx="11780520" cy="5531805"/>
        </p:xfrm>
        <a:graphic>
          <a:graphicData uri="http://schemas.openxmlformats.org/drawingml/2006/table">
            <a:tbl>
              <a:tblPr/>
              <a:tblGrid>
                <a:gridCol w="731520">
                  <a:extLst>
                    <a:ext uri="{9D8B030D-6E8A-4147-A177-3AD203B41FA5}">
                      <a16:colId xmlns:a16="http://schemas.microsoft.com/office/drawing/2014/main" xmlns="" val="20000"/>
                    </a:ext>
                  </a:extLst>
                </a:gridCol>
                <a:gridCol w="4778631">
                  <a:extLst>
                    <a:ext uri="{9D8B030D-6E8A-4147-A177-3AD203B41FA5}">
                      <a16:colId xmlns:a16="http://schemas.microsoft.com/office/drawing/2014/main" xmlns="" val="20001"/>
                    </a:ext>
                  </a:extLst>
                </a:gridCol>
                <a:gridCol w="6270369">
                  <a:extLst>
                    <a:ext uri="{9D8B030D-6E8A-4147-A177-3AD203B41FA5}">
                      <a16:colId xmlns:a16="http://schemas.microsoft.com/office/drawing/2014/main" xmlns="" val="20002"/>
                    </a:ext>
                  </a:extLst>
                </a:gridCol>
              </a:tblGrid>
              <a:tr h="328073">
                <a:tc>
                  <a:txBody>
                    <a:bodyPr/>
                    <a:lstStyle/>
                    <a:p>
                      <a:pPr>
                        <a:lnSpc>
                          <a:spcPct val="115000"/>
                        </a:lnSpc>
                        <a:spcAft>
                          <a:spcPts val="0"/>
                        </a:spcAft>
                      </a:pPr>
                      <a:r>
                        <a:rPr lang="en-US" sz="1800" b="1" dirty="0">
                          <a:latin typeface="Tahoma" panose="020B0604030504040204" pitchFamily="34" charset="0"/>
                          <a:ea typeface="Tahoma" panose="020B0604030504040204" pitchFamily="34" charset="0"/>
                          <a:cs typeface="Tahoma" panose="020B0604030504040204" pitchFamily="34" charset="0"/>
                        </a:rPr>
                        <a:t>SN</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42576" marR="42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800" b="1" dirty="0">
                          <a:latin typeface="Tahoma" panose="020B0604030504040204" pitchFamily="34" charset="0"/>
                          <a:ea typeface="Tahoma" panose="020B0604030504040204" pitchFamily="34" charset="0"/>
                          <a:cs typeface="Tahoma" panose="020B0604030504040204" pitchFamily="34" charset="0"/>
                        </a:rPr>
                        <a:t>Un-fulfilled </a:t>
                      </a:r>
                      <a:r>
                        <a:rPr lang="en-US" sz="1800" b="1" dirty="0" smtClean="0">
                          <a:latin typeface="Tahoma" panose="020B0604030504040204" pitchFamily="34" charset="0"/>
                          <a:ea typeface="Tahoma" panose="020B0604030504040204" pitchFamily="34" charset="0"/>
                          <a:cs typeface="Tahoma" panose="020B0604030504040204" pitchFamily="34" charset="0"/>
                        </a:rPr>
                        <a:t>Targets</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42576" marR="42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800" b="1" dirty="0">
                          <a:latin typeface="Tahoma" panose="020B0604030504040204" pitchFamily="34" charset="0"/>
                          <a:ea typeface="Tahoma" panose="020B0604030504040204" pitchFamily="34" charset="0"/>
                          <a:cs typeface="Tahoma" panose="020B0604030504040204" pitchFamily="34" charset="0"/>
                        </a:rPr>
                        <a:t>Reasons for Non-fulfillment</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42576" marR="42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678356">
                <a:tc rowSpan="2">
                  <a:txBody>
                    <a:bodyPr/>
                    <a:lstStyle/>
                    <a:p>
                      <a:pPr>
                        <a:lnSpc>
                          <a:spcPct val="115000"/>
                        </a:lnSpc>
                        <a:spcAft>
                          <a:spcPts val="0"/>
                        </a:spcAft>
                      </a:pPr>
                      <a:r>
                        <a:rPr lang="en-US" sz="1800" b="1" dirty="0">
                          <a:latin typeface="Tahoma" panose="020B0604030504040204" pitchFamily="34" charset="0"/>
                          <a:ea typeface="Tahoma" panose="020B0604030504040204" pitchFamily="34" charset="0"/>
                          <a:cs typeface="Tahoma" panose="020B0604030504040204" pitchFamily="34" charset="0"/>
                        </a:rPr>
                        <a:t>01</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42576" marR="42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15000"/>
                        </a:lnSpc>
                        <a:spcAft>
                          <a:spcPts val="0"/>
                        </a:spcAft>
                      </a:pPr>
                      <a:r>
                        <a:rPr lang="en-GB" sz="1800" b="1" dirty="0">
                          <a:latin typeface="Tahoma" panose="020B0604030504040204" pitchFamily="34" charset="0"/>
                          <a:ea typeface="Tahoma" panose="020B0604030504040204" pitchFamily="34" charset="0"/>
                          <a:cs typeface="Tahoma" panose="020B0604030504040204" pitchFamily="34" charset="0"/>
                        </a:rPr>
                        <a:t>Introduce the national service system to inculcate patriotism and ensure early positive nurturing and mentoring towards hard work and vocational skills</a:t>
                      </a:r>
                      <a:endParaRPr lang="en-US" sz="1800" dirty="0">
                        <a:latin typeface="Tahoma" panose="020B0604030504040204" pitchFamily="34" charset="0"/>
                        <a:ea typeface="Tahoma" panose="020B0604030504040204" pitchFamily="34" charset="0"/>
                        <a:cs typeface="Tahoma" panose="020B0604030504040204" pitchFamily="34" charset="0"/>
                      </a:endParaRPr>
                    </a:p>
                  </a:txBody>
                  <a:tcPr marL="42576" marR="42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xmlns="" val="10001"/>
                  </a:ext>
                </a:extLst>
              </a:tr>
              <a:tr h="1655176">
                <a:tc vMerge="1">
                  <a:txBody>
                    <a:bodyPr/>
                    <a:lstStyle/>
                    <a:p>
                      <a:endParaRPr lang="en-US"/>
                    </a:p>
                  </a:txBody>
                  <a:tcPr/>
                </a:tc>
                <a:tc>
                  <a:txBody>
                    <a:bodyPr/>
                    <a:lstStyle/>
                    <a:p>
                      <a:pPr algn="just">
                        <a:lnSpc>
                          <a:spcPct val="115000"/>
                        </a:lnSpc>
                        <a:spcAft>
                          <a:spcPts val="0"/>
                        </a:spcAft>
                      </a:pPr>
                      <a:r>
                        <a:rPr lang="en-GB" sz="1800" dirty="0">
                          <a:latin typeface="Tahoma" panose="020B0604030504040204" pitchFamily="34" charset="0"/>
                          <a:ea typeface="Tahoma" panose="020B0604030504040204" pitchFamily="34" charset="0"/>
                          <a:cs typeface="Tahoma" panose="020B0604030504040204" pitchFamily="34" charset="0"/>
                        </a:rPr>
                        <a:t>Introduction of a National Service Scheme</a:t>
                      </a:r>
                      <a:endParaRPr lang="en-US" sz="1800" dirty="0">
                        <a:latin typeface="Tahoma" panose="020B0604030504040204" pitchFamily="34" charset="0"/>
                        <a:ea typeface="Tahoma" panose="020B0604030504040204" pitchFamily="34" charset="0"/>
                        <a:cs typeface="Tahoma" panose="020B0604030504040204" pitchFamily="34" charset="0"/>
                      </a:endParaRPr>
                    </a:p>
                  </a:txBody>
                  <a:tcPr marL="42576" marR="42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80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Objective 1(5) of NDPIII on Governance and Security interventions and respective actors mandates MODVA to establish and operationalise a National Service </a:t>
                      </a:r>
                      <a:r>
                        <a:rPr lang="en-US" sz="1800" kern="1200" dirty="0" err="1" smtClean="0">
                          <a:solidFill>
                            <a:schemeClr val="tx1"/>
                          </a:solidFill>
                          <a:effectLst/>
                          <a:latin typeface="Tahoma" panose="020B0604030504040204" pitchFamily="34" charset="0"/>
                          <a:ea typeface="Tahoma" panose="020B0604030504040204" pitchFamily="34" charset="0"/>
                          <a:cs typeface="Tahoma" panose="020B0604030504040204" pitchFamily="34" charset="0"/>
                        </a:rPr>
                        <a:t>Programme</a:t>
                      </a:r>
                      <a:r>
                        <a:rPr lang="en-US" sz="180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The Ministry undertook benchmarking exercise and a Cabinet information paper was produced</a:t>
                      </a:r>
                      <a:endParaRPr lang="en-US" sz="1800" i="1" dirty="0">
                        <a:latin typeface="Tahoma" panose="020B0604030504040204" pitchFamily="34" charset="0"/>
                        <a:ea typeface="Tahoma" panose="020B0604030504040204" pitchFamily="34" charset="0"/>
                        <a:cs typeface="Tahoma" panose="020B0604030504040204" pitchFamily="34" charset="0"/>
                      </a:endParaRPr>
                    </a:p>
                  </a:txBody>
                  <a:tcPr marL="42576" marR="42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2312906">
                <a:tc>
                  <a:txBody>
                    <a:bodyPr/>
                    <a:lstStyle/>
                    <a:p>
                      <a:pPr>
                        <a:lnSpc>
                          <a:spcPct val="115000"/>
                        </a:lnSpc>
                        <a:spcAft>
                          <a:spcPts val="0"/>
                        </a:spcAft>
                      </a:pPr>
                      <a:endParaRPr lang="en-US" sz="1600">
                        <a:latin typeface="Tahoma" panose="020B0604030504040204" pitchFamily="34" charset="0"/>
                        <a:ea typeface="Tahoma" panose="020B0604030504040204" pitchFamily="34" charset="0"/>
                        <a:cs typeface="Tahoma" panose="020B0604030504040204" pitchFamily="34" charset="0"/>
                      </a:endParaRPr>
                    </a:p>
                  </a:txBody>
                  <a:tcPr marL="42576" marR="42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just">
                        <a:lnSpc>
                          <a:spcPct val="115000"/>
                        </a:lnSpc>
                        <a:spcAft>
                          <a:spcPts val="0"/>
                        </a:spcAft>
                      </a:pPr>
                      <a:r>
                        <a:rPr lang="en-US" sz="1800" dirty="0">
                          <a:latin typeface="Tahoma" panose="020B0604030504040204" pitchFamily="34" charset="0"/>
                          <a:ea typeface="Tahoma" panose="020B0604030504040204" pitchFamily="34" charset="0"/>
                          <a:cs typeface="Tahoma" panose="020B0604030504040204" pitchFamily="34" charset="0"/>
                        </a:rPr>
                        <a:t>Gradually and affordably increase the salaries of soldiers until they come in line with the salaries of teachers and medical personnel.</a:t>
                      </a:r>
                    </a:p>
                    <a:p>
                      <a:pPr marL="0" indent="0" algn="just">
                        <a:lnSpc>
                          <a:spcPct val="115000"/>
                        </a:lnSpc>
                        <a:spcAft>
                          <a:spcPts val="0"/>
                        </a:spcAft>
                      </a:pPr>
                      <a:r>
                        <a:rPr lang="en-US" sz="1800" dirty="0">
                          <a:latin typeface="Tahoma" panose="020B0604030504040204" pitchFamily="34" charset="0"/>
                          <a:ea typeface="Tahoma" panose="020B0604030504040204" pitchFamily="34" charset="0"/>
                          <a:cs typeface="Tahoma" panose="020B0604030504040204" pitchFamily="34" charset="0"/>
                        </a:rPr>
                        <a:t>Pay well scientists – engineers, pilots and doctors in order to retain them in UPDF and other establishments (e.g. LIL).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1" indent="0" algn="just">
                        <a:spcBef>
                          <a:spcPts val="1000"/>
                        </a:spcBef>
                        <a:buNone/>
                      </a:pPr>
                      <a:r>
                        <a:rPr lang="en-GB" i="0" dirty="0" smtClean="0">
                          <a:latin typeface="Tahoma" panose="020B0604030504040204" pitchFamily="34" charset="0"/>
                          <a:ea typeface="Tahoma" panose="020B0604030504040204" pitchFamily="34" charset="0"/>
                          <a:cs typeface="Tahoma" panose="020B0604030504040204" pitchFamily="34" charset="0"/>
                        </a:rPr>
                        <a:t>Salaries for soldiers have been gradually increasing. In FY 2018/19, partial salary enhancement for lower ranks was done where</a:t>
                      </a:r>
                      <a:r>
                        <a:rPr lang="en-GB" i="0" baseline="0" dirty="0" smtClean="0">
                          <a:latin typeface="Tahoma" panose="020B0604030504040204" pitchFamily="34" charset="0"/>
                          <a:ea typeface="Tahoma" panose="020B0604030504040204" pitchFamily="34" charset="0"/>
                          <a:cs typeface="Tahoma" panose="020B0604030504040204" pitchFamily="34" charset="0"/>
                        </a:rPr>
                        <a:t> a Private’s salary was enhanced from </a:t>
                      </a:r>
                      <a:r>
                        <a:rPr lang="en-GB" b="1" i="0" baseline="0" dirty="0" err="1" smtClean="0">
                          <a:latin typeface="Tahoma" panose="020B0604030504040204" pitchFamily="34" charset="0"/>
                          <a:ea typeface="Tahoma" panose="020B0604030504040204" pitchFamily="34" charset="0"/>
                          <a:cs typeface="Tahoma" panose="020B0604030504040204" pitchFamily="34" charset="0"/>
                        </a:rPr>
                        <a:t>shs</a:t>
                      </a:r>
                      <a:r>
                        <a:rPr lang="en-GB" b="1" i="0" baseline="0" dirty="0" smtClean="0">
                          <a:latin typeface="Tahoma" panose="020B0604030504040204" pitchFamily="34" charset="0"/>
                          <a:ea typeface="Tahoma" panose="020B0604030504040204" pitchFamily="34" charset="0"/>
                          <a:cs typeface="Tahoma" panose="020B0604030504040204" pitchFamily="34" charset="0"/>
                        </a:rPr>
                        <a:t> 385,000 </a:t>
                      </a:r>
                      <a:r>
                        <a:rPr lang="en-GB" i="0" baseline="0" dirty="0" smtClean="0">
                          <a:latin typeface="Tahoma" panose="020B0604030504040204" pitchFamily="34" charset="0"/>
                          <a:ea typeface="Tahoma" panose="020B0604030504040204" pitchFamily="34" charset="0"/>
                          <a:cs typeface="Tahoma" panose="020B0604030504040204" pitchFamily="34" charset="0"/>
                        </a:rPr>
                        <a:t>to </a:t>
                      </a:r>
                      <a:r>
                        <a:rPr lang="en-GB" sz="1800" b="1" i="0" kern="1200" baseline="0" dirty="0" err="1" smtClean="0">
                          <a:solidFill>
                            <a:schemeClr val="dk1"/>
                          </a:solidFill>
                          <a:latin typeface="Tahoma" panose="020B0604030504040204" pitchFamily="34" charset="0"/>
                          <a:ea typeface="Tahoma" panose="020B0604030504040204" pitchFamily="34" charset="0"/>
                          <a:cs typeface="Tahoma" panose="020B0604030504040204" pitchFamily="34" charset="0"/>
                        </a:rPr>
                        <a:t>shs</a:t>
                      </a:r>
                      <a:r>
                        <a:rPr lang="en-GB" sz="1800" b="1" i="0" kern="1200" baseline="0" dirty="0" smtClean="0">
                          <a:solidFill>
                            <a:schemeClr val="dk1"/>
                          </a:solidFill>
                          <a:latin typeface="Tahoma" panose="020B0604030504040204" pitchFamily="34" charset="0"/>
                          <a:ea typeface="Tahoma" panose="020B0604030504040204" pitchFamily="34" charset="0"/>
                          <a:cs typeface="Tahoma" panose="020B0604030504040204" pitchFamily="34" charset="0"/>
                        </a:rPr>
                        <a:t> 485,000</a:t>
                      </a:r>
                      <a:r>
                        <a:rPr lang="en-GB" i="0" dirty="0" smtClean="0">
                          <a:latin typeface="Tahoma" panose="020B0604030504040204" pitchFamily="34" charset="0"/>
                          <a:ea typeface="Tahoma" panose="020B0604030504040204" pitchFamily="34" charset="0"/>
                          <a:cs typeface="Tahoma" panose="020B0604030504040204" pitchFamily="34" charset="0"/>
                        </a:rPr>
                        <a:t>. However this needs</a:t>
                      </a:r>
                      <a:r>
                        <a:rPr lang="en-GB" i="0" baseline="0" dirty="0" smtClean="0">
                          <a:latin typeface="Tahoma" panose="020B0604030504040204" pitchFamily="34" charset="0"/>
                          <a:ea typeface="Tahoma" panose="020B0604030504040204" pitchFamily="34" charset="0"/>
                          <a:cs typeface="Tahoma" panose="020B0604030504040204" pitchFamily="34" charset="0"/>
                        </a:rPr>
                        <a:t> to be enhanced </a:t>
                      </a:r>
                      <a:r>
                        <a:rPr lang="en-GB" b="0" i="0" baseline="0" dirty="0" smtClean="0">
                          <a:latin typeface="Tahoma" panose="020B0604030504040204" pitchFamily="34" charset="0"/>
                          <a:ea typeface="Tahoma" panose="020B0604030504040204" pitchFamily="34" charset="0"/>
                          <a:cs typeface="Tahoma" panose="020B0604030504040204" pitchFamily="34" charset="0"/>
                        </a:rPr>
                        <a:t>further. </a:t>
                      </a:r>
                      <a:r>
                        <a:rPr lang="en-GB" i="0" baseline="0" dirty="0" smtClean="0">
                          <a:latin typeface="Tahoma" panose="020B0604030504040204" pitchFamily="34" charset="0"/>
                          <a:ea typeface="Tahoma" panose="020B0604030504040204" pitchFamily="34" charset="0"/>
                          <a:cs typeface="Tahoma" panose="020B0604030504040204" pitchFamily="34" charset="0"/>
                        </a:rPr>
                        <a:t>The enhancement still remains to be done across board from lower rank to General. </a:t>
                      </a:r>
                      <a:endParaRPr lang="en-GB" i="0" dirty="0" smtClean="0">
                        <a:latin typeface="Tahoma" panose="020B0604030504040204" pitchFamily="34" charset="0"/>
                        <a:ea typeface="Tahoma" panose="020B0604030504040204" pitchFamily="34" charset="0"/>
                        <a:cs typeface="Tahoma" panose="020B0604030504040204" pitchFamily="34" charset="0"/>
                      </a:endParaRPr>
                    </a:p>
                    <a:p>
                      <a:pPr marL="0" lvl="1" indent="0" algn="just">
                        <a:spcBef>
                          <a:spcPts val="1000"/>
                        </a:spcBef>
                        <a:buNone/>
                      </a:pPr>
                      <a:r>
                        <a:rPr lang="en-GB" i="0" dirty="0" smtClean="0">
                          <a:latin typeface="Tahoma" panose="020B0604030504040204" pitchFamily="34" charset="0"/>
                          <a:ea typeface="Tahoma" panose="020B0604030504040204" pitchFamily="34" charset="0"/>
                          <a:cs typeface="Tahoma" panose="020B0604030504040204" pitchFamily="34" charset="0"/>
                        </a:rPr>
                        <a:t>In regard to payment of</a:t>
                      </a:r>
                      <a:r>
                        <a:rPr lang="en-GB" i="0" baseline="0" dirty="0" smtClean="0">
                          <a:latin typeface="Tahoma" panose="020B0604030504040204" pitchFamily="34" charset="0"/>
                          <a:ea typeface="Tahoma" panose="020B0604030504040204" pitchFamily="34" charset="0"/>
                          <a:cs typeface="Tahoma" panose="020B0604030504040204" pitchFamily="34" charset="0"/>
                        </a:rPr>
                        <a:t> scientists, the Ministry has achieved in paying all medical personnel. However, due to inadequate funding, other category of scientists are yet to be addressed. </a:t>
                      </a:r>
                      <a:endParaRPr lang="en-GB" i="0" dirty="0" smtClean="0">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7720" y="213361"/>
            <a:ext cx="10515600" cy="548640"/>
          </a:xfrm>
        </p:spPr>
        <p:txBody>
          <a:bodyPr>
            <a:normAutofit fontScale="90000"/>
          </a:bodyPr>
          <a:lstStyle/>
          <a:p>
            <a:pPr lvl="1" algn="ctr" rtl="0">
              <a:lnSpc>
                <a:spcPct val="90000"/>
              </a:lnSpc>
              <a:spcBef>
                <a:spcPct val="0"/>
              </a:spcBef>
            </a:pPr>
            <a:r>
              <a:rPr lang="en-GB" sz="3400" b="1" dirty="0" smtClean="0">
                <a:latin typeface="Tahoma" pitchFamily="34" charset="0"/>
                <a:ea typeface="Tahoma" pitchFamily="34" charset="0"/>
                <a:cs typeface="Tahoma" pitchFamily="34" charset="0"/>
              </a:rPr>
              <a:t>Targets that were not met and why</a:t>
            </a:r>
            <a:br>
              <a:rPr lang="en-GB" sz="3400" b="1" dirty="0" smtClean="0">
                <a:latin typeface="Tahoma" pitchFamily="34" charset="0"/>
                <a:ea typeface="Tahoma" pitchFamily="34" charset="0"/>
                <a:cs typeface="Tahoma" pitchFamily="34" charset="0"/>
              </a:rPr>
            </a:br>
            <a:endParaRPr lang="en-US" b="1" dirty="0"/>
          </a:p>
        </p:txBody>
      </p:sp>
      <p:sp>
        <p:nvSpPr>
          <p:cNvPr id="4" name="Slide Number Placeholder 3"/>
          <p:cNvSpPr>
            <a:spLocks noGrp="1"/>
          </p:cNvSpPr>
          <p:nvPr>
            <p:ph type="sldNum" sz="quarter" idx="12"/>
          </p:nvPr>
        </p:nvSpPr>
        <p:spPr/>
        <p:txBody>
          <a:bodyPr/>
          <a:lstStyle/>
          <a:p>
            <a:fld id="{FC31C739-2422-4EE0-80D0-F8552E44D9D1}" type="slidenum">
              <a:rPr lang="en-US" smtClean="0"/>
              <a:pPr/>
              <a:t>83</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523215901"/>
              </p:ext>
            </p:extLst>
          </p:nvPr>
        </p:nvGraphicFramePr>
        <p:xfrm>
          <a:off x="0" y="841167"/>
          <a:ext cx="11780520" cy="5887629"/>
        </p:xfrm>
        <a:graphic>
          <a:graphicData uri="http://schemas.openxmlformats.org/drawingml/2006/table">
            <a:tbl>
              <a:tblPr/>
              <a:tblGrid>
                <a:gridCol w="731520">
                  <a:extLst>
                    <a:ext uri="{9D8B030D-6E8A-4147-A177-3AD203B41FA5}">
                      <a16:colId xmlns:a16="http://schemas.microsoft.com/office/drawing/2014/main" xmlns="" val="20000"/>
                    </a:ext>
                  </a:extLst>
                </a:gridCol>
                <a:gridCol w="4838007">
                  <a:extLst>
                    <a:ext uri="{9D8B030D-6E8A-4147-A177-3AD203B41FA5}">
                      <a16:colId xmlns:a16="http://schemas.microsoft.com/office/drawing/2014/main" xmlns="" val="20001"/>
                    </a:ext>
                  </a:extLst>
                </a:gridCol>
                <a:gridCol w="6210993">
                  <a:extLst>
                    <a:ext uri="{9D8B030D-6E8A-4147-A177-3AD203B41FA5}">
                      <a16:colId xmlns:a16="http://schemas.microsoft.com/office/drawing/2014/main" xmlns="" val="20002"/>
                    </a:ext>
                  </a:extLst>
                </a:gridCol>
              </a:tblGrid>
              <a:tr h="328073">
                <a:tc>
                  <a:txBody>
                    <a:bodyPr/>
                    <a:lstStyle/>
                    <a:p>
                      <a:pPr>
                        <a:lnSpc>
                          <a:spcPct val="115000"/>
                        </a:lnSpc>
                        <a:spcAft>
                          <a:spcPts val="0"/>
                        </a:spcAft>
                      </a:pPr>
                      <a:r>
                        <a:rPr lang="en-US" sz="2000" b="1" dirty="0">
                          <a:latin typeface="Tahoma" panose="020B0604030504040204" pitchFamily="34" charset="0"/>
                          <a:ea typeface="Tahoma" panose="020B0604030504040204" pitchFamily="34" charset="0"/>
                          <a:cs typeface="Tahoma" panose="020B0604030504040204" pitchFamily="34" charset="0"/>
                        </a:rPr>
                        <a:t>SN</a:t>
                      </a:r>
                      <a:endParaRPr lang="en-US" sz="1800" dirty="0">
                        <a:latin typeface="Tahoma" panose="020B0604030504040204" pitchFamily="34" charset="0"/>
                        <a:ea typeface="Tahoma" panose="020B0604030504040204" pitchFamily="34" charset="0"/>
                        <a:cs typeface="Tahoma" panose="020B0604030504040204" pitchFamily="34" charset="0"/>
                      </a:endParaRPr>
                    </a:p>
                  </a:txBody>
                  <a:tcPr marL="42576" marR="42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000" b="1" dirty="0">
                          <a:latin typeface="Tahoma" panose="020B0604030504040204" pitchFamily="34" charset="0"/>
                          <a:ea typeface="Tahoma" panose="020B0604030504040204" pitchFamily="34" charset="0"/>
                          <a:cs typeface="Tahoma" panose="020B0604030504040204" pitchFamily="34" charset="0"/>
                        </a:rPr>
                        <a:t>Un-fulfilled </a:t>
                      </a:r>
                      <a:r>
                        <a:rPr lang="en-US" sz="2000" b="1" dirty="0" smtClean="0">
                          <a:latin typeface="Tahoma" panose="020B0604030504040204" pitchFamily="34" charset="0"/>
                          <a:ea typeface="Tahoma" panose="020B0604030504040204" pitchFamily="34" charset="0"/>
                          <a:cs typeface="Tahoma" panose="020B0604030504040204" pitchFamily="34" charset="0"/>
                        </a:rPr>
                        <a:t>Targets</a:t>
                      </a:r>
                      <a:endParaRPr lang="en-US" sz="1800" dirty="0">
                        <a:latin typeface="Tahoma" panose="020B0604030504040204" pitchFamily="34" charset="0"/>
                        <a:ea typeface="Tahoma" panose="020B0604030504040204" pitchFamily="34" charset="0"/>
                        <a:cs typeface="Tahoma" panose="020B0604030504040204" pitchFamily="34" charset="0"/>
                      </a:endParaRPr>
                    </a:p>
                  </a:txBody>
                  <a:tcPr marL="42576" marR="42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000" b="1" dirty="0">
                          <a:latin typeface="Tahoma" panose="020B0604030504040204" pitchFamily="34" charset="0"/>
                          <a:ea typeface="Tahoma" panose="020B0604030504040204" pitchFamily="34" charset="0"/>
                          <a:cs typeface="Tahoma" panose="020B0604030504040204" pitchFamily="34" charset="0"/>
                        </a:rPr>
                        <a:t>Reasons for Non-fulfillment</a:t>
                      </a:r>
                      <a:endParaRPr lang="en-US" sz="1800" dirty="0">
                        <a:latin typeface="Tahoma" panose="020B0604030504040204" pitchFamily="34" charset="0"/>
                        <a:ea typeface="Tahoma" panose="020B0604030504040204" pitchFamily="34" charset="0"/>
                        <a:cs typeface="Tahoma" panose="020B0604030504040204" pitchFamily="34" charset="0"/>
                      </a:endParaRPr>
                    </a:p>
                  </a:txBody>
                  <a:tcPr marL="42576" marR="42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415720">
                <a:tc rowSpan="2">
                  <a:txBody>
                    <a:bodyPr/>
                    <a:lstStyle/>
                    <a:p>
                      <a:pPr>
                        <a:lnSpc>
                          <a:spcPct val="115000"/>
                        </a:lnSpc>
                        <a:spcAft>
                          <a:spcPts val="0"/>
                        </a:spcAft>
                      </a:pPr>
                      <a:r>
                        <a:rPr lang="en-GB" sz="1800" dirty="0" smtClean="0">
                          <a:latin typeface="Tahoma" panose="020B0604030504040204" pitchFamily="34" charset="0"/>
                          <a:ea typeface="Tahoma" panose="020B0604030504040204" pitchFamily="34" charset="0"/>
                          <a:cs typeface="Tahoma" panose="020B0604030504040204" pitchFamily="34" charset="0"/>
                        </a:rPr>
                        <a:t>3</a:t>
                      </a:r>
                      <a:endParaRPr lang="en-US" sz="1800" dirty="0">
                        <a:latin typeface="Tahoma" panose="020B0604030504040204" pitchFamily="34" charset="0"/>
                        <a:ea typeface="Tahoma" panose="020B0604030504040204" pitchFamily="34" charset="0"/>
                        <a:cs typeface="Tahoma" panose="020B0604030504040204" pitchFamily="34" charset="0"/>
                      </a:endParaRPr>
                    </a:p>
                  </a:txBody>
                  <a:tcPr marL="42576" marR="42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15000"/>
                        </a:lnSpc>
                        <a:spcAft>
                          <a:spcPts val="0"/>
                        </a:spcAft>
                      </a:pPr>
                      <a:r>
                        <a:rPr lang="en-GB" sz="1800" b="1" kern="1200" dirty="0" smtClean="0">
                          <a:solidFill>
                            <a:schemeClr val="tx1"/>
                          </a:solidFill>
                          <a:latin typeface="Tahoma" panose="020B0604030504040204" pitchFamily="34" charset="0"/>
                          <a:ea typeface="Tahoma" panose="020B0604030504040204" pitchFamily="34" charset="0"/>
                          <a:cs typeface="Tahoma" panose="020B0604030504040204" pitchFamily="34" charset="0"/>
                        </a:rPr>
                        <a:t>Continuing with Professionalisation and modernisation</a:t>
                      </a:r>
                      <a:endParaRPr lang="en-US" sz="1800" dirty="0">
                        <a:latin typeface="Tahoma" panose="020B0604030504040204" pitchFamily="34" charset="0"/>
                        <a:ea typeface="Tahoma" panose="020B0604030504040204" pitchFamily="34" charset="0"/>
                        <a:cs typeface="Tahoma" panose="020B0604030504040204" pitchFamily="34" charset="0"/>
                      </a:endParaRPr>
                    </a:p>
                  </a:txBody>
                  <a:tcPr marL="42576" marR="42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xmlns="" val="10001"/>
                  </a:ext>
                </a:extLst>
              </a:tr>
              <a:tr h="1408925">
                <a:tc vMerge="1">
                  <a:txBody>
                    <a:bodyPr/>
                    <a:lstStyle/>
                    <a:p>
                      <a:endParaRPr lang="en-US"/>
                    </a:p>
                  </a:txBody>
                  <a:tcPr/>
                </a:tc>
                <a:tc>
                  <a:txBody>
                    <a:bodyPr/>
                    <a:lstStyle/>
                    <a:p>
                      <a:pPr>
                        <a:lnSpc>
                          <a:spcPct val="115000"/>
                        </a:lnSpc>
                        <a:spcAft>
                          <a:spcPts val="0"/>
                        </a:spcAft>
                      </a:pPr>
                      <a:r>
                        <a:rPr lang="en-GB" sz="1800" dirty="0">
                          <a:latin typeface="Tahoma" panose="020B0604030504040204" pitchFamily="34" charset="0"/>
                          <a:ea typeface="Tahoma" panose="020B0604030504040204" pitchFamily="34" charset="0"/>
                          <a:cs typeface="Tahoma" panose="020B0604030504040204" pitchFamily="34" charset="0"/>
                        </a:rPr>
                        <a:t>Establishment of the National Defence College (NDC)</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The processes are on ongoing for acquisition of Land and Infrastructure at </a:t>
                      </a:r>
                      <a:r>
                        <a:rPr lang="en-US" sz="2000" kern="1200" dirty="0" err="1" smtClean="0">
                          <a:solidFill>
                            <a:schemeClr val="tx1"/>
                          </a:solidFill>
                          <a:effectLst/>
                          <a:latin typeface="Tahoma" panose="020B0604030504040204" pitchFamily="34" charset="0"/>
                          <a:ea typeface="Tahoma" panose="020B0604030504040204" pitchFamily="34" charset="0"/>
                          <a:cs typeface="Tahoma" panose="020B0604030504040204" pitchFamily="34" charset="0"/>
                        </a:rPr>
                        <a:t>Njeru</a:t>
                      </a:r>
                      <a:r>
                        <a:rPr lang="en-US" sz="2000" kern="120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Jinja. Currently, the leadership of the College has been appointed and the first course at NDC will commence in FY 2021/22.</a:t>
                      </a:r>
                      <a:endParaRPr lang="en-US" sz="1600" dirty="0">
                        <a:solidFill>
                          <a:srgbClr val="FF0000"/>
                        </a:solidFill>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417576">
                <a:tc>
                  <a:txBody>
                    <a:bodyPr/>
                    <a:lstStyle/>
                    <a:p>
                      <a:pPr>
                        <a:lnSpc>
                          <a:spcPct val="115000"/>
                        </a:lnSpc>
                        <a:spcAft>
                          <a:spcPts val="0"/>
                        </a:spcAft>
                      </a:pPr>
                      <a:endParaRPr lang="en-US" sz="1800" dirty="0">
                        <a:latin typeface="Tahoma" panose="020B0604030504040204" pitchFamily="34" charset="0"/>
                        <a:ea typeface="Tahoma" panose="020B0604030504040204" pitchFamily="34" charset="0"/>
                        <a:cs typeface="Tahoma" panose="020B0604030504040204" pitchFamily="34" charset="0"/>
                      </a:endParaRPr>
                    </a:p>
                  </a:txBody>
                  <a:tcPr marL="42576" marR="42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15000"/>
                        </a:lnSpc>
                        <a:spcAft>
                          <a:spcPts val="0"/>
                        </a:spcAft>
                      </a:pPr>
                      <a:r>
                        <a:rPr lang="en-GB" sz="1800" b="1" kern="1200" dirty="0" smtClean="0">
                          <a:solidFill>
                            <a:schemeClr val="tx1"/>
                          </a:solidFill>
                          <a:latin typeface="Tahoma" panose="020B0604030504040204" pitchFamily="34" charset="0"/>
                          <a:ea typeface="Tahoma" panose="020B0604030504040204" pitchFamily="34" charset="0"/>
                          <a:cs typeface="Tahoma" panose="020B0604030504040204" pitchFamily="34" charset="0"/>
                        </a:rPr>
                        <a:t>Developing defence and security infrastructure</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2312906">
                <a:tc>
                  <a:txBody>
                    <a:bodyPr/>
                    <a:lstStyle/>
                    <a:p>
                      <a:pPr>
                        <a:lnSpc>
                          <a:spcPct val="115000"/>
                        </a:lnSpc>
                        <a:spcAft>
                          <a:spcPts val="0"/>
                        </a:spcAft>
                      </a:pPr>
                      <a:endParaRPr lang="en-US" sz="1800">
                        <a:latin typeface="Tahoma" panose="020B0604030504040204" pitchFamily="34" charset="0"/>
                        <a:ea typeface="Tahoma" panose="020B0604030504040204" pitchFamily="34" charset="0"/>
                        <a:cs typeface="Tahoma" panose="020B0604030504040204" pitchFamily="34" charset="0"/>
                      </a:endParaRPr>
                    </a:p>
                  </a:txBody>
                  <a:tcPr marL="42576" marR="42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2000" dirty="0">
                          <a:latin typeface="Tahoma" panose="020B0604030504040204" pitchFamily="34" charset="0"/>
                          <a:ea typeface="Tahoma" panose="020B0604030504040204" pitchFamily="34" charset="0"/>
                          <a:cs typeface="Tahoma" panose="020B0604030504040204" pitchFamily="34" charset="0"/>
                        </a:rPr>
                        <a:t>Continue with construction and rehabilitation of the Barracks Infrastructure. </a:t>
                      </a:r>
                      <a:endParaRPr lang="en-US" sz="18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2075" indent="0" algn="just">
                        <a:lnSpc>
                          <a:spcPct val="115000"/>
                        </a:lnSpc>
                        <a:spcAft>
                          <a:spcPts val="0"/>
                        </a:spcAft>
                      </a:pPr>
                      <a:r>
                        <a:rPr lang="en-GB" sz="1800" kern="1200" dirty="0">
                          <a:solidFill>
                            <a:schemeClr val="tx1"/>
                          </a:solidFill>
                          <a:latin typeface="Tahoma" panose="020B0604030504040204" pitchFamily="34" charset="0"/>
                          <a:ea typeface="Tahoma" panose="020B0604030504040204" pitchFamily="34" charset="0"/>
                          <a:cs typeface="Tahoma" panose="020B0604030504040204" pitchFamily="34" charset="0"/>
                        </a:rPr>
                        <a:t>The Ministry earmarked construction of barracks as a priority area. To address this, a project for 30,000 housing units was developed and requires </a:t>
                      </a:r>
                      <a:r>
                        <a:rPr lang="en-GB" sz="1800" kern="12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Ushs</a:t>
                      </a:r>
                      <a:r>
                        <a:rPr lang="en-GB" sz="1800" kern="12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GB" sz="1800" kern="1200" dirty="0">
                          <a:solidFill>
                            <a:schemeClr val="tx1"/>
                          </a:solidFill>
                          <a:latin typeface="Tahoma" panose="020B0604030504040204" pitchFamily="34" charset="0"/>
                          <a:ea typeface="Tahoma" panose="020B0604030504040204" pitchFamily="34" charset="0"/>
                          <a:cs typeface="Tahoma" panose="020B0604030504040204" pitchFamily="34" charset="0"/>
                        </a:rPr>
                        <a:t>3.7trn to be implemented. </a:t>
                      </a:r>
                      <a:endParaRPr lang="en-US" sz="18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92075" indent="0" algn="just">
                        <a:lnSpc>
                          <a:spcPct val="115000"/>
                        </a:lnSpc>
                        <a:spcAft>
                          <a:spcPts val="0"/>
                        </a:spcAft>
                      </a:pPr>
                      <a:endParaRPr lang="en-GB" sz="800" kern="12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marL="92075" indent="0" algn="just">
                        <a:lnSpc>
                          <a:spcPct val="115000"/>
                        </a:lnSpc>
                        <a:spcAft>
                          <a:spcPts val="0"/>
                        </a:spcAft>
                      </a:pPr>
                      <a:r>
                        <a:rPr lang="en-GB" sz="1800" kern="12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MoFPED</a:t>
                      </a:r>
                      <a:r>
                        <a:rPr lang="en-GB" sz="1800" kern="12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GB" sz="1800" kern="1200" dirty="0">
                          <a:solidFill>
                            <a:schemeClr val="tx1"/>
                          </a:solidFill>
                          <a:latin typeface="Tahoma" panose="020B0604030504040204" pitchFamily="34" charset="0"/>
                          <a:ea typeface="Tahoma" panose="020B0604030504040204" pitchFamily="34" charset="0"/>
                          <a:cs typeface="Tahoma" panose="020B0604030504040204" pitchFamily="34" charset="0"/>
                        </a:rPr>
                        <a:t>guided that this project is handled using the Development Committee Guidelines. Following those guidelines, a Concept, Profile, Pre-feasibility and Feasibility studies were developed by MoDVA and approved by MoFPED </a:t>
                      </a:r>
                      <a:r>
                        <a:rPr lang="en-GB" sz="1800" kern="1200" dirty="0" smtClean="0">
                          <a:solidFill>
                            <a:schemeClr val="tx1"/>
                          </a:solidFill>
                          <a:latin typeface="Tahoma" panose="020B0604030504040204" pitchFamily="34" charset="0"/>
                          <a:ea typeface="Tahoma" panose="020B0604030504040204" pitchFamily="34" charset="0"/>
                          <a:cs typeface="Tahoma" panose="020B0604030504040204" pitchFamily="34" charset="0"/>
                        </a:rPr>
                        <a:t>as</a:t>
                      </a:r>
                      <a:r>
                        <a:rPr lang="en-GB" sz="1800" kern="12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GB" sz="1800" kern="1200" dirty="0" smtClean="0">
                          <a:solidFill>
                            <a:schemeClr val="tx1"/>
                          </a:solidFill>
                          <a:latin typeface="Tahoma" panose="020B0604030504040204" pitchFamily="34" charset="0"/>
                          <a:ea typeface="Tahoma" panose="020B0604030504040204" pitchFamily="34" charset="0"/>
                          <a:cs typeface="Tahoma" panose="020B0604030504040204" pitchFamily="34" charset="0"/>
                        </a:rPr>
                        <a:t>Bankable Project. </a:t>
                      </a:r>
                      <a:r>
                        <a:rPr lang="en-GB" sz="1800" kern="1200" dirty="0">
                          <a:solidFill>
                            <a:schemeClr val="tx1"/>
                          </a:solidFill>
                          <a:latin typeface="Tahoma" panose="020B0604030504040204" pitchFamily="34" charset="0"/>
                          <a:ea typeface="Tahoma" panose="020B0604030504040204" pitchFamily="34" charset="0"/>
                          <a:cs typeface="Tahoma" panose="020B0604030504040204" pitchFamily="34" charset="0"/>
                        </a:rPr>
                        <a:t>However, funds </a:t>
                      </a:r>
                      <a:r>
                        <a:rPr lang="en-GB" sz="1800" kern="1200" dirty="0" smtClean="0">
                          <a:solidFill>
                            <a:schemeClr val="tx1"/>
                          </a:solidFill>
                          <a:latin typeface="Tahoma" panose="020B0604030504040204" pitchFamily="34" charset="0"/>
                          <a:ea typeface="Tahoma" panose="020B0604030504040204" pitchFamily="34" charset="0"/>
                          <a:cs typeface="Tahoma" panose="020B0604030504040204" pitchFamily="34" charset="0"/>
                        </a:rPr>
                        <a:t>have not yet </a:t>
                      </a:r>
                      <a:r>
                        <a:rPr lang="en-GB" sz="1800" kern="1200" dirty="0">
                          <a:solidFill>
                            <a:schemeClr val="tx1"/>
                          </a:solidFill>
                          <a:latin typeface="Tahoma" panose="020B0604030504040204" pitchFamily="34" charset="0"/>
                          <a:ea typeface="Tahoma" panose="020B0604030504040204" pitchFamily="34" charset="0"/>
                          <a:cs typeface="Tahoma" panose="020B0604030504040204" pitchFamily="34" charset="0"/>
                        </a:rPr>
                        <a:t>been availed to kick-start this project. </a:t>
                      </a:r>
                      <a:endParaRPr lang="en-US" sz="18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35280"/>
            <a:ext cx="10515600" cy="655955"/>
          </a:xfrm>
        </p:spPr>
        <p:txBody>
          <a:bodyPr>
            <a:normAutofit fontScale="90000"/>
          </a:bodyPr>
          <a:lstStyle/>
          <a:p>
            <a:pPr algn="ctr"/>
            <a:r>
              <a:rPr lang="en-US" sz="2700" b="1" dirty="0" smtClean="0">
                <a:latin typeface="+mn-lt"/>
              </a:rPr>
              <a:t/>
            </a:r>
            <a:br>
              <a:rPr lang="en-US" sz="2700" b="1" dirty="0" smtClean="0">
                <a:latin typeface="+mn-lt"/>
              </a:rPr>
            </a:br>
            <a:r>
              <a:rPr lang="en-US" sz="2700" b="1" dirty="0" smtClean="0">
                <a:latin typeface="+mn-lt"/>
              </a:rPr>
              <a:t/>
            </a:r>
            <a:br>
              <a:rPr lang="en-US" sz="2700" b="1" dirty="0" smtClean="0">
                <a:latin typeface="+mn-lt"/>
              </a:rPr>
            </a:br>
            <a:r>
              <a:rPr lang="en-US" sz="2200" b="1" dirty="0" smtClean="0">
                <a:latin typeface="Tahoma" pitchFamily="34" charset="0"/>
                <a:ea typeface="Tahoma" pitchFamily="34" charset="0"/>
                <a:cs typeface="Tahoma" pitchFamily="34" charset="0"/>
              </a:rPr>
              <a:t>CHALLENGES FACED DURING IMPLEMENTATION OF THE MANIFESTO COMMITMENTS</a:t>
            </a:r>
            <a:r>
              <a:rPr lang="en-US" dirty="0" smtClean="0">
                <a:latin typeface="Tahoma" pitchFamily="34" charset="0"/>
                <a:ea typeface="Tahoma" pitchFamily="34" charset="0"/>
                <a:cs typeface="Tahoma" pitchFamily="34" charset="0"/>
              </a:rPr>
              <a:t/>
            </a:r>
            <a:br>
              <a:rPr lang="en-US" dirty="0" smtClean="0">
                <a:latin typeface="Tahoma" pitchFamily="34" charset="0"/>
                <a:ea typeface="Tahoma" pitchFamily="34" charset="0"/>
                <a:cs typeface="Tahoma" pitchFamily="34" charset="0"/>
              </a:rPr>
            </a:br>
            <a:endParaRPr lang="en-US" dirty="0">
              <a:latin typeface="Tahoma" pitchFamily="34" charset="0"/>
              <a:ea typeface="Tahoma" pitchFamily="34" charset="0"/>
              <a:cs typeface="Tahoma" pitchFamily="34" charset="0"/>
            </a:endParaRPr>
          </a:p>
        </p:txBody>
      </p:sp>
      <p:sp>
        <p:nvSpPr>
          <p:cNvPr id="3" name="Content Placeholder 2"/>
          <p:cNvSpPr>
            <a:spLocks noGrp="1"/>
          </p:cNvSpPr>
          <p:nvPr>
            <p:ph idx="1"/>
          </p:nvPr>
        </p:nvSpPr>
        <p:spPr>
          <a:xfrm>
            <a:off x="289560" y="1173480"/>
            <a:ext cx="11460480" cy="5410200"/>
          </a:xfrm>
        </p:spPr>
        <p:txBody>
          <a:bodyPr>
            <a:normAutofit/>
          </a:bodyPr>
          <a:lstStyle/>
          <a:p>
            <a:pPr algn="just"/>
            <a:r>
              <a:rPr lang="en-US" b="1" dirty="0" smtClean="0">
                <a:latin typeface="Tahoma" panose="020B0604030504040204" pitchFamily="34" charset="0"/>
                <a:ea typeface="Tahoma" panose="020B0604030504040204" pitchFamily="34" charset="0"/>
                <a:cs typeface="Tahoma" panose="020B0604030504040204" pitchFamily="34" charset="0"/>
              </a:rPr>
              <a:t>Limited Budget</a:t>
            </a:r>
            <a:r>
              <a:rPr lang="en-US" dirty="0" smtClean="0">
                <a:latin typeface="Tahoma" panose="020B0604030504040204" pitchFamily="34" charset="0"/>
                <a:ea typeface="Tahoma" panose="020B0604030504040204" pitchFamily="34" charset="0"/>
                <a:cs typeface="Tahoma" panose="020B0604030504040204" pitchFamily="34" charset="0"/>
              </a:rPr>
              <a:t>: The budgetary allocations to the Ministry were not sufficient enough to boost the Ministry’s ability to fully implement most commitments. This heavily affected the 30,000 Housing Project and the production capacity and potential of the Ministry to engage in production activities for socio-economic transformation.</a:t>
            </a:r>
          </a:p>
          <a:p>
            <a:pPr algn="just"/>
            <a:r>
              <a:rPr lang="en-US" b="1" dirty="0" smtClean="0">
                <a:latin typeface="Tahoma" panose="020B0604030504040204" pitchFamily="34" charset="0"/>
                <a:ea typeface="Tahoma" panose="020B0604030504040204" pitchFamily="34" charset="0"/>
                <a:cs typeface="Tahoma" panose="020B0604030504040204" pitchFamily="34" charset="0"/>
              </a:rPr>
              <a:t>Ever </a:t>
            </a:r>
            <a:r>
              <a:rPr lang="en-US" b="1" dirty="0">
                <a:latin typeface="Tahoma" panose="020B0604030504040204" pitchFamily="34" charset="0"/>
                <a:ea typeface="Tahoma" panose="020B0604030504040204" pitchFamily="34" charset="0"/>
                <a:cs typeface="Tahoma" panose="020B0604030504040204" pitchFamily="34" charset="0"/>
              </a:rPr>
              <a:t>changing Technology:</a:t>
            </a:r>
            <a:r>
              <a:rPr lang="en-US" dirty="0">
                <a:latin typeface="Tahoma" panose="020B0604030504040204" pitchFamily="34" charset="0"/>
                <a:ea typeface="Tahoma" panose="020B0604030504040204" pitchFamily="34" charset="0"/>
                <a:cs typeface="Tahoma" panose="020B0604030504040204" pitchFamily="34" charset="0"/>
              </a:rPr>
              <a:t> Improving the capacity and capability of the Force has not been fully achieved to match the ever changing technologies</a:t>
            </a:r>
            <a:r>
              <a:rPr lang="en-US" dirty="0" smtClean="0">
                <a:latin typeface="Tahoma" panose="020B0604030504040204" pitchFamily="34" charset="0"/>
                <a:ea typeface="Tahoma" panose="020B0604030504040204" pitchFamily="34" charset="0"/>
                <a:cs typeface="Tahoma" panose="020B0604030504040204" pitchFamily="34" charset="0"/>
              </a:rPr>
              <a:t>.</a:t>
            </a:r>
          </a:p>
          <a:p>
            <a:pPr algn="just"/>
            <a:r>
              <a:rPr lang="en-US" b="1" dirty="0">
                <a:latin typeface="Tahoma" panose="020B0604030504040204" pitchFamily="34" charset="0"/>
                <a:ea typeface="Tahoma" panose="020B0604030504040204" pitchFamily="34" charset="0"/>
                <a:cs typeface="Tahoma" panose="020B0604030504040204" pitchFamily="34" charset="0"/>
              </a:rPr>
              <a:t>COVID-19 Pandemic: </a:t>
            </a:r>
            <a:r>
              <a:rPr lang="en-US" dirty="0">
                <a:latin typeface="Tahoma" panose="020B0604030504040204" pitchFamily="34" charset="0"/>
                <a:ea typeface="Tahoma" panose="020B0604030504040204" pitchFamily="34" charset="0"/>
                <a:cs typeface="Tahoma" panose="020B0604030504040204" pitchFamily="34" charset="0"/>
              </a:rPr>
              <a:t>In the period review, the ministry had to reprioritize and redirect its resources including personnel from the core Defence activities to curtail the spread of the COVID-19 pandemic. </a:t>
            </a:r>
          </a:p>
          <a:p>
            <a:pPr marL="0" indent="0" algn="just">
              <a:buNone/>
            </a:pPr>
            <a:endParaRPr lang="en-US" sz="2400" dirty="0">
              <a:latin typeface="Tahoma" panose="020B0604030504040204" pitchFamily="34" charset="0"/>
              <a:ea typeface="Tahoma" panose="020B0604030504040204" pitchFamily="34" charset="0"/>
              <a:cs typeface="Tahoma" panose="020B0604030504040204" pitchFamily="34" charset="0"/>
            </a:endParaRPr>
          </a:p>
          <a:p>
            <a:pPr algn="just"/>
            <a:endParaRPr lang="en-US" sz="2400" dirty="0">
              <a:latin typeface="Tahoma" panose="020B0604030504040204" pitchFamily="34" charset="0"/>
              <a:ea typeface="Tahoma" panose="020B0604030504040204" pitchFamily="34" charset="0"/>
              <a:cs typeface="Tahoma" panose="020B0604030504040204" pitchFamily="34" charset="0"/>
            </a:endParaRPr>
          </a:p>
          <a:p>
            <a:pPr algn="just"/>
            <a:endParaRPr lang="en-US" sz="2400" dirty="0">
              <a:latin typeface="Tahoma" panose="020B0604030504040204" pitchFamily="34" charset="0"/>
              <a:ea typeface="Tahoma" panose="020B0604030504040204" pitchFamily="34" charset="0"/>
              <a:cs typeface="Tahoma" panose="020B0604030504040204" pitchFamily="34" charset="0"/>
            </a:endParaRPr>
          </a:p>
          <a:p>
            <a:pPr algn="just"/>
            <a:endParaRPr lang="en-US" sz="3200" dirty="0" smtClean="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2"/>
          </p:nvPr>
        </p:nvSpPr>
        <p:spPr/>
        <p:txBody>
          <a:bodyPr/>
          <a:lstStyle/>
          <a:p>
            <a:fld id="{FC31C739-2422-4EE0-80D0-F8552E44D9D1}" type="slidenum">
              <a:rPr lang="en-US" smtClean="0"/>
              <a:pPr/>
              <a:t>84</a:t>
            </a:fld>
            <a:endParaRPr lang="en-US"/>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792480"/>
          </a:xfrm>
        </p:spPr>
        <p:txBody>
          <a:bodyPr>
            <a:normAutofit/>
          </a:bodyPr>
          <a:lstStyle/>
          <a:p>
            <a:pPr algn="ctr"/>
            <a:r>
              <a:rPr lang="en-GB" b="1" dirty="0" smtClean="0">
                <a:latin typeface="Andalus" pitchFamily="18" charset="-78"/>
                <a:cs typeface="Andalus" pitchFamily="18" charset="-78"/>
              </a:rPr>
              <a:t>Way Forward</a:t>
            </a:r>
            <a:endParaRPr lang="en-GB" b="1" dirty="0">
              <a:latin typeface="Andalus" pitchFamily="18" charset="-78"/>
              <a:cs typeface="Andalus" pitchFamily="18" charset="-78"/>
            </a:endParaRPr>
          </a:p>
        </p:txBody>
      </p:sp>
      <p:sp>
        <p:nvSpPr>
          <p:cNvPr id="3" name="Content Placeholder 2"/>
          <p:cNvSpPr>
            <a:spLocks noGrp="1"/>
          </p:cNvSpPr>
          <p:nvPr>
            <p:ph idx="1"/>
          </p:nvPr>
        </p:nvSpPr>
        <p:spPr>
          <a:xfrm>
            <a:off x="289560" y="853440"/>
            <a:ext cx="11399520" cy="5623560"/>
          </a:xfrm>
        </p:spPr>
        <p:txBody>
          <a:bodyPr>
            <a:normAutofit lnSpcReduction="10000"/>
          </a:bodyPr>
          <a:lstStyle/>
          <a:p>
            <a:pPr marL="0" indent="0" algn="just">
              <a:buNone/>
            </a:pPr>
            <a:r>
              <a:rPr lang="en-US" dirty="0" smtClean="0">
                <a:latin typeface="Tahoma" panose="020B0604030504040204" pitchFamily="34" charset="0"/>
                <a:ea typeface="Tahoma" panose="020B0604030504040204" pitchFamily="34" charset="0"/>
                <a:cs typeface="Tahoma" panose="020B0604030504040204" pitchFamily="34" charset="0"/>
              </a:rPr>
              <a:t>The Ministry has amidst challenges been able to achieve on its Constitutional mandate of defending and protecting the people and their property. The peace and stability experienced in the previous five years has been a manifest of resilience and commitment by the People of Uganda and UPDF. Overall the Ministry performed at </a:t>
            </a:r>
            <a:r>
              <a:rPr lang="en-US" dirty="0" smtClean="0">
                <a:latin typeface="Tahoma" panose="020B0604030504040204" pitchFamily="34" charset="0"/>
                <a:ea typeface="Tahoma" panose="020B0604030504040204" pitchFamily="34" charset="0"/>
                <a:cs typeface="Tahoma" panose="020B0604030504040204" pitchFamily="34" charset="0"/>
              </a:rPr>
              <a:t>96%.</a:t>
            </a:r>
            <a:endParaRPr lang="en-US" dirty="0" smtClean="0">
              <a:latin typeface="Tahoma" panose="020B0604030504040204" pitchFamily="34" charset="0"/>
              <a:ea typeface="Tahoma" panose="020B0604030504040204" pitchFamily="34" charset="0"/>
              <a:cs typeface="Tahoma" panose="020B0604030504040204" pitchFamily="34" charset="0"/>
            </a:endParaRPr>
          </a:p>
          <a:p>
            <a:pPr marL="0" indent="0" algn="just">
              <a:buNone/>
            </a:pPr>
            <a:endParaRPr lang="en-US" sz="1400" dirty="0" smtClean="0">
              <a:latin typeface="Tahoma" panose="020B0604030504040204" pitchFamily="34" charset="0"/>
              <a:ea typeface="Tahoma" panose="020B0604030504040204" pitchFamily="34" charset="0"/>
              <a:cs typeface="Tahoma" panose="020B0604030504040204" pitchFamily="34" charset="0"/>
            </a:endParaRPr>
          </a:p>
          <a:p>
            <a:pPr marL="0" indent="0" algn="just">
              <a:buNone/>
            </a:pPr>
            <a:r>
              <a:rPr lang="en-US" dirty="0" smtClean="0">
                <a:latin typeface="Tahoma" panose="020B0604030504040204" pitchFamily="34" charset="0"/>
                <a:ea typeface="Tahoma" panose="020B0604030504040204" pitchFamily="34" charset="0"/>
                <a:cs typeface="Tahoma" panose="020B0604030504040204" pitchFamily="34" charset="0"/>
              </a:rPr>
              <a:t>UPDF pledges to continue upholding its mandate and fulfill the Manifesto Commitments that were not implemented in 2016-2021. MODVA will further implement commitments  recently pronounced in the Manifesto of 2021 – 2026. </a:t>
            </a:r>
          </a:p>
          <a:p>
            <a:pPr marL="0" indent="0" algn="just">
              <a:buNone/>
            </a:pPr>
            <a:endParaRPr lang="en-US" sz="900" dirty="0">
              <a:latin typeface="Tahoma" panose="020B0604030504040204" pitchFamily="34" charset="0"/>
              <a:ea typeface="Tahoma" panose="020B0604030504040204" pitchFamily="34" charset="0"/>
              <a:cs typeface="Tahoma" panose="020B0604030504040204" pitchFamily="34" charset="0"/>
            </a:endParaRPr>
          </a:p>
          <a:p>
            <a:pPr marL="0" indent="0" algn="just">
              <a:buNone/>
            </a:pPr>
            <a:r>
              <a:rPr lang="en-US" dirty="0" smtClean="0">
                <a:latin typeface="Tahoma" panose="020B0604030504040204" pitchFamily="34" charset="0"/>
                <a:ea typeface="Tahoma" panose="020B0604030504040204" pitchFamily="34" charset="0"/>
                <a:cs typeface="Tahoma" panose="020B0604030504040204" pitchFamily="34" charset="0"/>
              </a:rPr>
              <a:t>Furthermore, continuous engagements with MOFPED will be done to ensure funding is sought towards improvement of soldier’s welfare </a:t>
            </a:r>
            <a:r>
              <a:rPr lang="en-US" dirty="0" smtClean="0">
                <a:latin typeface="Tahoma" panose="020B0604030504040204" pitchFamily="34" charset="0"/>
                <a:ea typeface="Tahoma" panose="020B0604030504040204" pitchFamily="34" charset="0"/>
                <a:cs typeface="Tahoma" panose="020B0604030504040204" pitchFamily="34" charset="0"/>
              </a:rPr>
              <a:t>e.g. </a:t>
            </a:r>
            <a:r>
              <a:rPr lang="en-US" dirty="0" smtClean="0">
                <a:latin typeface="Tahoma" panose="020B0604030504040204" pitchFamily="34" charset="0"/>
                <a:ea typeface="Tahoma" panose="020B0604030504040204" pitchFamily="34" charset="0"/>
                <a:cs typeface="Tahoma" panose="020B0604030504040204" pitchFamily="34" charset="0"/>
              </a:rPr>
              <a:t>salary enhancement, construction of housing accommodation among others.</a:t>
            </a:r>
            <a:endParaRPr lang="en-GB"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2"/>
          </p:nvPr>
        </p:nvSpPr>
        <p:spPr/>
        <p:txBody>
          <a:bodyPr/>
          <a:lstStyle/>
          <a:p>
            <a:fld id="{FC31C739-2422-4EE0-80D0-F8552E44D9D1}" type="slidenum">
              <a:rPr lang="en-US" smtClean="0"/>
              <a:pPr/>
              <a:t>85</a:t>
            </a:fld>
            <a:endParaRPr lang="en-US"/>
          </a:p>
        </p:txBody>
      </p:sp>
    </p:spTree>
    <p:extLst>
      <p:ext uri="{BB962C8B-B14F-4D97-AF65-F5344CB8AC3E}">
        <p14:creationId xmlns:p14="http://schemas.microsoft.com/office/powerpoint/2010/main" val="113688050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8000" dirty="0" smtClean="0">
                <a:latin typeface="Andalus" pitchFamily="18" charset="-78"/>
                <a:cs typeface="Andalus" pitchFamily="18" charset="-78"/>
              </a:rPr>
              <a:t>Thank you for listening </a:t>
            </a:r>
            <a:endParaRPr lang="en-US" sz="8000" dirty="0">
              <a:latin typeface="Andalus" pitchFamily="18" charset="-78"/>
              <a:cs typeface="Andalus" pitchFamily="18" charset="-78"/>
            </a:endParaRPr>
          </a:p>
        </p:txBody>
      </p:sp>
      <p:sp>
        <p:nvSpPr>
          <p:cNvPr id="4" name="Slide Number Placeholder 3"/>
          <p:cNvSpPr>
            <a:spLocks noGrp="1"/>
          </p:cNvSpPr>
          <p:nvPr>
            <p:ph type="sldNum" sz="quarter" idx="12"/>
          </p:nvPr>
        </p:nvSpPr>
        <p:spPr/>
        <p:txBody>
          <a:bodyPr/>
          <a:lstStyle/>
          <a:p>
            <a:fld id="{FC31C739-2422-4EE0-80D0-F8552E44D9D1}" type="slidenum">
              <a:rPr lang="en-US" smtClean="0"/>
              <a:pPr/>
              <a:t>86</a:t>
            </a:fld>
            <a:endParaRPr lang="en-US"/>
          </a:p>
        </p:txBody>
      </p:sp>
    </p:spTree>
    <p:extLst>
      <p:ext uri="{BB962C8B-B14F-4D97-AF65-F5344CB8AC3E}">
        <p14:creationId xmlns:p14="http://schemas.microsoft.com/office/powerpoint/2010/main" val="41579719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07571" y="185980"/>
            <a:ext cx="10515600" cy="977802"/>
          </a:xfrm>
        </p:spPr>
        <p:txBody>
          <a:bodyPr>
            <a:normAutofit/>
          </a:bodyPr>
          <a:lstStyle/>
          <a:p>
            <a:pPr algn="ctr"/>
            <a:r>
              <a:rPr lang="en-US" sz="3200" b="1" dirty="0" smtClean="0">
                <a:latin typeface="Tahoma" panose="020B0604030504040204" pitchFamily="34" charset="0"/>
                <a:ea typeface="Tahoma" panose="020B0604030504040204" pitchFamily="34" charset="0"/>
                <a:cs typeface="Tahoma" panose="020B0604030504040204" pitchFamily="34" charset="0"/>
              </a:rPr>
              <a:t>CAPABILITY</a:t>
            </a:r>
            <a:endParaRPr lang="en-US" sz="3200" b="1" dirty="0">
              <a:latin typeface="Tahoma" panose="020B0604030504040204" pitchFamily="34" charset="0"/>
              <a:ea typeface="Tahoma" panose="020B0604030504040204" pitchFamily="34" charset="0"/>
              <a:cs typeface="Tahoma" panose="020B0604030504040204" pitchFamily="34" charset="0"/>
            </a:endParaRPr>
          </a:p>
        </p:txBody>
      </p:sp>
      <p:sp>
        <p:nvSpPr>
          <p:cNvPr id="3" name="Slide Number Placeholder 2"/>
          <p:cNvSpPr>
            <a:spLocks noGrp="1"/>
          </p:cNvSpPr>
          <p:nvPr>
            <p:ph type="sldNum" sz="quarter" idx="12"/>
          </p:nvPr>
        </p:nvSpPr>
        <p:spPr/>
        <p:txBody>
          <a:bodyPr/>
          <a:lstStyle/>
          <a:p>
            <a:fld id="{FC31C739-2422-4EE0-80D0-F8552E44D9D1}" type="slidenum">
              <a:rPr lang="en-US" smtClean="0"/>
              <a:pPr/>
              <a:t>9</a:t>
            </a:fld>
            <a:endParaRPr lang="en-US"/>
          </a:p>
        </p:txBody>
      </p:sp>
      <p:pic>
        <p:nvPicPr>
          <p:cNvPr id="4" name="Picture 3" descr="From NRA to UPDF | supplements"/>
          <p:cNvPicPr/>
          <p:nvPr/>
        </p:nvPicPr>
        <p:blipFill>
          <a:blip r:embed="rId2">
            <a:extLst>
              <a:ext uri="{28A0092B-C50C-407E-A947-70E740481C1C}">
                <a14:useLocalDpi xmlns:a14="http://schemas.microsoft.com/office/drawing/2010/main" val="0"/>
              </a:ext>
            </a:extLst>
          </a:blip>
          <a:srcRect/>
          <a:stretch>
            <a:fillRect/>
          </a:stretch>
        </p:blipFill>
        <p:spPr bwMode="auto">
          <a:xfrm>
            <a:off x="707571" y="1144500"/>
            <a:ext cx="5427758" cy="4268158"/>
          </a:xfrm>
          <a:prstGeom prst="rect">
            <a:avLst/>
          </a:prstGeom>
          <a:noFill/>
          <a:ln>
            <a:noFill/>
          </a:ln>
        </p:spPr>
      </p:pic>
      <p:pic>
        <p:nvPicPr>
          <p:cNvPr id="5" name="Picture 4" descr="Over 800 UPDF soldiers ready for regional force – 93.3 KFM"/>
          <p:cNvPicPr/>
          <p:nvPr/>
        </p:nvPicPr>
        <p:blipFill>
          <a:blip r:embed="rId3">
            <a:extLst>
              <a:ext uri="{28A0092B-C50C-407E-A947-70E740481C1C}">
                <a14:useLocalDpi xmlns:a14="http://schemas.microsoft.com/office/drawing/2010/main" val="0"/>
              </a:ext>
            </a:extLst>
          </a:blip>
          <a:srcRect/>
          <a:stretch>
            <a:fillRect/>
          </a:stretch>
        </p:blipFill>
        <p:spPr bwMode="auto">
          <a:xfrm>
            <a:off x="6710517" y="1144501"/>
            <a:ext cx="5294670" cy="4268158"/>
          </a:xfrm>
          <a:prstGeom prst="rect">
            <a:avLst/>
          </a:prstGeom>
          <a:noFill/>
          <a:ln>
            <a:noFill/>
          </a:ln>
        </p:spPr>
      </p:pic>
    </p:spTree>
    <p:extLst>
      <p:ext uri="{BB962C8B-B14F-4D97-AF65-F5344CB8AC3E}">
        <p14:creationId xmlns:p14="http://schemas.microsoft.com/office/powerpoint/2010/main" val="392953388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3806</TotalTime>
  <Words>4410</Words>
  <Application>Microsoft Office PowerPoint</Application>
  <PresentationFormat>Custom</PresentationFormat>
  <Paragraphs>530</Paragraphs>
  <Slides>86</Slides>
  <Notes>1</Notes>
  <HiddenSlides>0</HiddenSlides>
  <MMClips>0</MMClips>
  <ScaleCrop>false</ScaleCrop>
  <HeadingPairs>
    <vt:vector size="4" baseType="variant">
      <vt:variant>
        <vt:lpstr>Theme</vt:lpstr>
      </vt:variant>
      <vt:variant>
        <vt:i4>1</vt:i4>
      </vt:variant>
      <vt:variant>
        <vt:lpstr>Slide Titles</vt:lpstr>
      </vt:variant>
      <vt:variant>
        <vt:i4>86</vt:i4>
      </vt:variant>
    </vt:vector>
  </HeadingPairs>
  <TitlesOfParts>
    <vt:vector size="87" baseType="lpstr">
      <vt:lpstr>Office Theme</vt:lpstr>
      <vt:lpstr>                        MINISTRY OF DEFENCE AND VETERAN AFFAIRS NRM MANIFESTO COMMITMENTS, STRATEGIC GUIDELINES AND PRESIDENTIAL DIRECTIVES 2016-2021</vt:lpstr>
      <vt:lpstr> SCOPE  </vt:lpstr>
      <vt:lpstr>Mandate</vt:lpstr>
      <vt:lpstr>Introduction</vt:lpstr>
      <vt:lpstr>Introduction Cont’d </vt:lpstr>
      <vt:lpstr>Introduction Cont’d </vt:lpstr>
      <vt:lpstr>Introduction Cont’d </vt:lpstr>
      <vt:lpstr>Manifesto commitment and Presidential Directives achievements  for the end-term (2016 – 2021)</vt:lpstr>
      <vt:lpstr>CAPABILITY</vt:lpstr>
      <vt:lpstr>Capability</vt:lpstr>
      <vt:lpstr>Capability</vt:lpstr>
      <vt:lpstr>CAPABILITY</vt:lpstr>
      <vt:lpstr>Manifesto commitment and Presidential Directives achievements  for the end-term (2016 – 2021)</vt:lpstr>
      <vt:lpstr>Training</vt:lpstr>
      <vt:lpstr>PowerPoint Presentation</vt:lpstr>
      <vt:lpstr> Pass out of Young Officers at UMA - Kabamba </vt:lpstr>
      <vt:lpstr>UPDF Commandos Training</vt:lpstr>
      <vt:lpstr>Recruitment at Kololo Air Strip</vt:lpstr>
      <vt:lpstr>Key Manifesto achievements  for the end-term (2016 – 2021)</vt:lpstr>
      <vt:lpstr>Medical Photos</vt:lpstr>
      <vt:lpstr>Key Manifesto achievements  for the end-term (2016 – 2021)</vt:lpstr>
      <vt:lpstr>COVID-19 Prevention measures</vt:lpstr>
      <vt:lpstr>COVID-19 Prevention Measures</vt:lpstr>
      <vt:lpstr>Medical Operation on COVID-19 </vt:lpstr>
      <vt:lpstr>COVID – 19 VACCINATION</vt:lpstr>
      <vt:lpstr>Key Manifesto achievements  for the end-term (2016 – 2021)</vt:lpstr>
      <vt:lpstr>Military Referral Hospital (MRH) </vt:lpstr>
      <vt:lpstr>MRH Photos </vt:lpstr>
      <vt:lpstr>National Military Referral Hospital - Mbuya</vt:lpstr>
      <vt:lpstr>Manifesto Commitment and Presidential Directive Key achievements  for the end-term (2016 – 2021)</vt:lpstr>
      <vt:lpstr>Key Manifesto achievements  for the end-term (2016 – 2021)</vt:lpstr>
      <vt:lpstr>Income generating activities for Military veterans</vt:lpstr>
      <vt:lpstr>Key Manifesto achievements  for the end-term (2016 – 2021)</vt:lpstr>
      <vt:lpstr>SFC HQs Administration Block</vt:lpstr>
      <vt:lpstr>Office Blocks</vt:lpstr>
      <vt:lpstr>                                                                  Infrastructure cont’d…….    </vt:lpstr>
      <vt:lpstr>  Housing Accommodation  </vt:lpstr>
      <vt:lpstr>Housing Accommodation</vt:lpstr>
      <vt:lpstr>Health  Facility</vt:lpstr>
      <vt:lpstr>PowerPoint Presentation</vt:lpstr>
      <vt:lpstr>RTS – Kaweweta Photos – Class room block </vt:lpstr>
      <vt:lpstr>RTS – Kaweweta - Dormitories</vt:lpstr>
      <vt:lpstr>RTS – Kaweweta Parade Ground</vt:lpstr>
      <vt:lpstr>RTS – Kaweweta Road Works</vt:lpstr>
      <vt:lpstr>NALI Kyankwanzi VIP Wing</vt:lpstr>
      <vt:lpstr>NALI – Kyankwanzi - Dormitories</vt:lpstr>
      <vt:lpstr>Key Manifesto achievements  for the end-term (2016 – 2021)</vt:lpstr>
      <vt:lpstr>Nakasongola Air Force Runway  </vt:lpstr>
      <vt:lpstr>Key Manifesto achievements  for the end-term (2016 – 2021)</vt:lpstr>
      <vt:lpstr>Kololo Solar Power Project </vt:lpstr>
      <vt:lpstr>Boreholes</vt:lpstr>
      <vt:lpstr>RTS – Kaweweta Water </vt:lpstr>
      <vt:lpstr>Key Manifesto achievements  for the end-term (2016 – 2021)</vt:lpstr>
      <vt:lpstr>Luwero Industries Ltd-R&amp;D Products</vt:lpstr>
      <vt:lpstr>Luwero Industries Ltd-R&amp;D Products</vt:lpstr>
      <vt:lpstr>LIL R&amp;D Products</vt:lpstr>
      <vt:lpstr>Key Manifesto achievements  for the end-term (2016 – 2021)</vt:lpstr>
      <vt:lpstr>NEC UZIMA LTD</vt:lpstr>
      <vt:lpstr>NEC – UZIMA MINERAL WATER</vt:lpstr>
      <vt:lpstr>NEC CARPENTRY</vt:lpstr>
      <vt:lpstr> Carpentry Products</vt:lpstr>
      <vt:lpstr>NEC Kiira Motors Site </vt:lpstr>
      <vt:lpstr>Joint Venture between NEC &amp; Kiira Motors </vt:lpstr>
      <vt:lpstr>NEC – CONSTRUCTION WORKS</vt:lpstr>
      <vt:lpstr>PowerPoint Presentation</vt:lpstr>
      <vt:lpstr>KYANKWANZI PROJECT – Cattle Crash </vt:lpstr>
      <vt:lpstr>NEC FARM KATONGA LTD</vt:lpstr>
      <vt:lpstr>THE EGYPT-UGANDA INTEGRATED JOINT MODEL FARM AT KISOZI – NEC AGRO</vt:lpstr>
      <vt:lpstr>Key Manifesto achievements  for the end-term (2016 – 2021)</vt:lpstr>
      <vt:lpstr>Key Manifesto achievements (2016 – 2021)</vt:lpstr>
      <vt:lpstr>Silver Lady C  - 130</vt:lpstr>
      <vt:lpstr>Key Manifesto achievements  for 2016 – 2021</vt:lpstr>
      <vt:lpstr>Key Manifesto achievements  for the end-term (2016 – 2021)</vt:lpstr>
      <vt:lpstr>AMISOM OPERATION</vt:lpstr>
      <vt:lpstr>AMISOM OPERATION</vt:lpstr>
      <vt:lpstr>Key Manifesto achievements  for the end-term (2016 – 2021)</vt:lpstr>
      <vt:lpstr>Other Achievements in Civil Military Operations</vt:lpstr>
      <vt:lpstr>Tarehe-Sita Projects</vt:lpstr>
      <vt:lpstr>Tarehe-Sita Projects</vt:lpstr>
      <vt:lpstr>UPDF Soldiers during fight against Locusts</vt:lpstr>
      <vt:lpstr>UPDF supporting UNRA and MoWT to clear floating vegetation at Jinja Dam</vt:lpstr>
      <vt:lpstr>Targets that were not met and why </vt:lpstr>
      <vt:lpstr>Targets that were not met and why </vt:lpstr>
      <vt:lpstr>  CHALLENGES FACED DURING IMPLEMENTATION OF THE MANIFESTO COMMITMENTS </vt:lpstr>
      <vt:lpstr>Way Forward</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SECURITY SECTOR NRM MANIFESTO COMMITMENTS, STRATEGIC GUIDELINES AND DIRECTIVES.</dc:title>
  <dc:creator>Windows User</dc:creator>
  <cp:lastModifiedBy>DELL</cp:lastModifiedBy>
  <cp:revision>423</cp:revision>
  <cp:lastPrinted>2021-04-30T04:59:26Z</cp:lastPrinted>
  <dcterms:created xsi:type="dcterms:W3CDTF">2019-05-08T12:02:24Z</dcterms:created>
  <dcterms:modified xsi:type="dcterms:W3CDTF">2021-05-03T14:57:20Z</dcterms:modified>
</cp:coreProperties>
</file>